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sldIdLst>
    <p:sldId id="287" r:id="rId2"/>
    <p:sldId id="257" r:id="rId3"/>
    <p:sldId id="259" r:id="rId4"/>
    <p:sldId id="258" r:id="rId5"/>
    <p:sldId id="280" r:id="rId6"/>
    <p:sldId id="282" r:id="rId7"/>
    <p:sldId id="279" r:id="rId8"/>
    <p:sldId id="283" r:id="rId9"/>
    <p:sldId id="284" r:id="rId10"/>
    <p:sldId id="261" r:id="rId11"/>
    <p:sldId id="294" r:id="rId12"/>
    <p:sldId id="262" r:id="rId13"/>
    <p:sldId id="263" r:id="rId14"/>
    <p:sldId id="291" r:id="rId15"/>
    <p:sldId id="290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92" r:id="rId24"/>
    <p:sldId id="271" r:id="rId25"/>
    <p:sldId id="272" r:id="rId26"/>
    <p:sldId id="289" r:id="rId27"/>
    <p:sldId id="273" r:id="rId28"/>
    <p:sldId id="274" r:id="rId29"/>
    <p:sldId id="275" r:id="rId30"/>
    <p:sldId id="276" r:id="rId31"/>
    <p:sldId id="278" r:id="rId32"/>
    <p:sldId id="288" r:id="rId33"/>
    <p:sldId id="285" r:id="rId34"/>
    <p:sldId id="286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ennifer Kasten" initials="JK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32523"/>
    <a:srgbClr val="51738E"/>
    <a:srgbClr val="B46C3A"/>
    <a:srgbClr val="972C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017" autoAdjust="0"/>
    <p:restoredTop sz="98822" autoAdjust="0"/>
  </p:normalViewPr>
  <p:slideViewPr>
    <p:cSldViewPr>
      <p:cViewPr>
        <p:scale>
          <a:sx n="70" d="100"/>
          <a:sy n="70" d="100"/>
        </p:scale>
        <p:origin x="-792" y="-14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2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interSettings" Target="printerSettings/printerSettings1.bin"/><Relationship Id="rId38" Type="http://schemas.openxmlformats.org/officeDocument/2006/relationships/commentAuthors" Target="commentAuthors.xml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028A643-9580-43EF-975A-C5840CBF0621}" type="doc">
      <dgm:prSet loTypeId="urn:microsoft.com/office/officeart/2005/8/layout/vList5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719F0B92-E3E4-4DEB-87BA-0ABFF2BF9BB3}">
      <dgm:prSet phldrT="[Text]"/>
      <dgm:spPr>
        <a:solidFill>
          <a:srgbClr val="632523"/>
        </a:solidFill>
      </dgm:spPr>
      <dgm:t>
        <a:bodyPr/>
        <a:lstStyle/>
        <a:p>
          <a:r>
            <a:rPr lang="en-US" dirty="0" smtClean="0">
              <a:latin typeface="Century Gothic" pitchFamily="34" charset="0"/>
            </a:rPr>
            <a:t>Negative</a:t>
          </a:r>
          <a:endParaRPr lang="en-US" dirty="0">
            <a:latin typeface="Century Gothic" pitchFamily="34" charset="0"/>
          </a:endParaRPr>
        </a:p>
      </dgm:t>
    </dgm:pt>
    <dgm:pt modelId="{6539B5B1-11C1-47E9-A7EB-0874551C6F4E}" type="parTrans" cxnId="{0E9DD261-8FBF-4E5E-9EDC-B28FE734167A}">
      <dgm:prSet/>
      <dgm:spPr/>
      <dgm:t>
        <a:bodyPr/>
        <a:lstStyle/>
        <a:p>
          <a:endParaRPr lang="en-US"/>
        </a:p>
      </dgm:t>
    </dgm:pt>
    <dgm:pt modelId="{8C4B9D9B-041E-413C-A174-331AB0432716}" type="sibTrans" cxnId="{0E9DD261-8FBF-4E5E-9EDC-B28FE734167A}">
      <dgm:prSet/>
      <dgm:spPr/>
      <dgm:t>
        <a:bodyPr/>
        <a:lstStyle/>
        <a:p>
          <a:endParaRPr lang="en-US"/>
        </a:p>
      </dgm:t>
    </dgm:pt>
    <dgm:pt modelId="{D56B5274-64B6-48F5-929E-12B052F3F3E7}">
      <dgm:prSet phldrT="[Text]"/>
      <dgm:spPr>
        <a:solidFill>
          <a:srgbClr val="51738E">
            <a:alpha val="90000"/>
          </a:srgbClr>
        </a:solidFill>
      </dgm:spPr>
      <dgm:t>
        <a:bodyPr/>
        <a:lstStyle/>
        <a:p>
          <a:r>
            <a:rPr lang="en-US" dirty="0" smtClean="0">
              <a:solidFill>
                <a:schemeClr val="bg1"/>
              </a:solidFill>
              <a:latin typeface="Century Gothic" pitchFamily="34" charset="0"/>
            </a:rPr>
            <a:t>Based on previous experiences with SBIRT, screening will yield 75% </a:t>
          </a:r>
          <a:r>
            <a:rPr lang="en-US" b="1" u="none" dirty="0" smtClean="0">
              <a:solidFill>
                <a:schemeClr val="bg1"/>
              </a:solidFill>
              <a:latin typeface="Century Gothic" pitchFamily="34" charset="0"/>
            </a:rPr>
            <a:t>negative </a:t>
          </a:r>
          <a:r>
            <a:rPr lang="en-US" dirty="0" smtClean="0">
              <a:solidFill>
                <a:schemeClr val="bg1"/>
              </a:solidFill>
              <a:latin typeface="Century Gothic" pitchFamily="34" charset="0"/>
            </a:rPr>
            <a:t>responses.</a:t>
          </a:r>
          <a:endParaRPr lang="en-US" dirty="0">
            <a:solidFill>
              <a:schemeClr val="bg1"/>
            </a:solidFill>
            <a:latin typeface="Century Gothic" pitchFamily="34" charset="0"/>
          </a:endParaRPr>
        </a:p>
      </dgm:t>
    </dgm:pt>
    <dgm:pt modelId="{BC74E23E-3122-4AFD-8FCF-45D0B7D6961B}" type="parTrans" cxnId="{2F23E718-0FBB-4690-BD07-7F4F7924C175}">
      <dgm:prSet/>
      <dgm:spPr/>
      <dgm:t>
        <a:bodyPr/>
        <a:lstStyle/>
        <a:p>
          <a:endParaRPr lang="en-US"/>
        </a:p>
      </dgm:t>
    </dgm:pt>
    <dgm:pt modelId="{DFF93556-014E-4FDE-A346-CD8BDDF876BE}" type="sibTrans" cxnId="{2F23E718-0FBB-4690-BD07-7F4F7924C175}">
      <dgm:prSet/>
      <dgm:spPr/>
      <dgm:t>
        <a:bodyPr/>
        <a:lstStyle/>
        <a:p>
          <a:endParaRPr lang="en-US"/>
        </a:p>
      </dgm:t>
    </dgm:pt>
    <dgm:pt modelId="{011BBEE7-5AEA-4A35-88B2-336E2985248A}">
      <dgm:prSet phldrT="[Text]"/>
      <dgm:spPr>
        <a:solidFill>
          <a:srgbClr val="632523"/>
        </a:solidFill>
      </dgm:spPr>
      <dgm:t>
        <a:bodyPr/>
        <a:lstStyle/>
        <a:p>
          <a:r>
            <a:rPr lang="en-US" dirty="0" smtClean="0">
              <a:latin typeface="Century Gothic" pitchFamily="34" charset="0"/>
            </a:rPr>
            <a:t>Positive</a:t>
          </a:r>
          <a:endParaRPr lang="en-US" dirty="0">
            <a:latin typeface="Century Gothic" pitchFamily="34" charset="0"/>
          </a:endParaRPr>
        </a:p>
      </dgm:t>
    </dgm:pt>
    <dgm:pt modelId="{9FDA03D9-D481-4CFD-9EE5-3D5FBDFA3A28}" type="parTrans" cxnId="{1E7C7676-881E-4E3B-8998-43ED99D593F5}">
      <dgm:prSet/>
      <dgm:spPr/>
      <dgm:t>
        <a:bodyPr/>
        <a:lstStyle/>
        <a:p>
          <a:endParaRPr lang="en-US"/>
        </a:p>
      </dgm:t>
    </dgm:pt>
    <dgm:pt modelId="{72C1AF5D-7D15-4CB9-B50D-E4115F891EEC}" type="sibTrans" cxnId="{1E7C7676-881E-4E3B-8998-43ED99D593F5}">
      <dgm:prSet/>
      <dgm:spPr/>
      <dgm:t>
        <a:bodyPr/>
        <a:lstStyle/>
        <a:p>
          <a:endParaRPr lang="en-US"/>
        </a:p>
      </dgm:t>
    </dgm:pt>
    <dgm:pt modelId="{F8E09D64-B049-4115-9D92-4A20E52487FA}">
      <dgm:prSet phldrT="[Text]"/>
      <dgm:spPr>
        <a:solidFill>
          <a:srgbClr val="51738E">
            <a:alpha val="90000"/>
          </a:srgbClr>
        </a:solidFill>
      </dgm:spPr>
      <dgm:t>
        <a:bodyPr/>
        <a:lstStyle/>
        <a:p>
          <a:r>
            <a:rPr lang="en-US" dirty="0" smtClean="0">
              <a:solidFill>
                <a:schemeClr val="bg1"/>
              </a:solidFill>
              <a:latin typeface="Century Gothic" pitchFamily="34" charset="0"/>
            </a:rPr>
            <a:t>If you get a positive screen, you should ask further assessment questions.</a:t>
          </a:r>
          <a:endParaRPr lang="en-US" dirty="0">
            <a:solidFill>
              <a:schemeClr val="bg1"/>
            </a:solidFill>
            <a:latin typeface="Century Gothic" pitchFamily="34" charset="0"/>
          </a:endParaRPr>
        </a:p>
      </dgm:t>
    </dgm:pt>
    <dgm:pt modelId="{467D4CA7-58EF-4551-8099-4E040DF3E70C}" type="parTrans" cxnId="{E767159F-8FED-471F-9D7E-63B57B34ED73}">
      <dgm:prSet/>
      <dgm:spPr/>
      <dgm:t>
        <a:bodyPr/>
        <a:lstStyle/>
        <a:p>
          <a:endParaRPr lang="en-US"/>
        </a:p>
      </dgm:t>
    </dgm:pt>
    <dgm:pt modelId="{9A98C97E-9A36-4514-BDF1-03E78F04CAD2}" type="sibTrans" cxnId="{E767159F-8FED-471F-9D7E-63B57B34ED73}">
      <dgm:prSet/>
      <dgm:spPr/>
      <dgm:t>
        <a:bodyPr/>
        <a:lstStyle/>
        <a:p>
          <a:endParaRPr lang="en-US"/>
        </a:p>
      </dgm:t>
    </dgm:pt>
    <dgm:pt modelId="{3DF35B6E-D203-4523-AABC-9C383327D6B5}" type="pres">
      <dgm:prSet presAssocID="{3028A643-9580-43EF-975A-C5840CBF062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ADB9116-0E47-45E6-BA2B-2D6D17FAE415}" type="pres">
      <dgm:prSet presAssocID="{719F0B92-E3E4-4DEB-87BA-0ABFF2BF9BB3}" presName="linNode" presStyleCnt="0"/>
      <dgm:spPr/>
    </dgm:pt>
    <dgm:pt modelId="{D135BE90-5906-47B3-BC5B-11872DC1A33E}" type="pres">
      <dgm:prSet presAssocID="{719F0B92-E3E4-4DEB-87BA-0ABFF2BF9BB3}" presName="parentText" presStyleLbl="node1" presStyleIdx="0" presStyleCnt="2" custLinFactNeighborX="-294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ADBE26-E556-4D7E-A47C-C88E3163261D}" type="pres">
      <dgm:prSet presAssocID="{719F0B92-E3E4-4DEB-87BA-0ABFF2BF9BB3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C50C0E-5CB0-47FB-8AFD-6B16ADE207FB}" type="pres">
      <dgm:prSet presAssocID="{8C4B9D9B-041E-413C-A174-331AB0432716}" presName="sp" presStyleCnt="0"/>
      <dgm:spPr/>
    </dgm:pt>
    <dgm:pt modelId="{777C8482-50FB-4E10-94DA-95894415A417}" type="pres">
      <dgm:prSet presAssocID="{011BBEE7-5AEA-4A35-88B2-336E2985248A}" presName="linNode" presStyleCnt="0"/>
      <dgm:spPr/>
    </dgm:pt>
    <dgm:pt modelId="{1B5B9315-772D-45DF-B10F-52FBEFAEF6CF}" type="pres">
      <dgm:prSet presAssocID="{011BBEE7-5AEA-4A35-88B2-336E2985248A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6D7BDA-0329-4A43-9073-8E1E13140D0D}" type="pres">
      <dgm:prSet presAssocID="{011BBEE7-5AEA-4A35-88B2-336E2985248A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A166BB6-6D10-4C0C-8913-609350D79C8D}" type="presOf" srcId="{D56B5274-64B6-48F5-929E-12B052F3F3E7}" destId="{F3ADBE26-E556-4D7E-A47C-C88E3163261D}" srcOrd="0" destOrd="0" presId="urn:microsoft.com/office/officeart/2005/8/layout/vList5"/>
    <dgm:cxn modelId="{0DED79A6-F147-48D8-BF64-1CB0AEBC8AC4}" type="presOf" srcId="{719F0B92-E3E4-4DEB-87BA-0ABFF2BF9BB3}" destId="{D135BE90-5906-47B3-BC5B-11872DC1A33E}" srcOrd="0" destOrd="0" presId="urn:microsoft.com/office/officeart/2005/8/layout/vList5"/>
    <dgm:cxn modelId="{0E9DD261-8FBF-4E5E-9EDC-B28FE734167A}" srcId="{3028A643-9580-43EF-975A-C5840CBF0621}" destId="{719F0B92-E3E4-4DEB-87BA-0ABFF2BF9BB3}" srcOrd="0" destOrd="0" parTransId="{6539B5B1-11C1-47E9-A7EB-0874551C6F4E}" sibTransId="{8C4B9D9B-041E-413C-A174-331AB0432716}"/>
    <dgm:cxn modelId="{1E7C7676-881E-4E3B-8998-43ED99D593F5}" srcId="{3028A643-9580-43EF-975A-C5840CBF0621}" destId="{011BBEE7-5AEA-4A35-88B2-336E2985248A}" srcOrd="1" destOrd="0" parTransId="{9FDA03D9-D481-4CFD-9EE5-3D5FBDFA3A28}" sibTransId="{72C1AF5D-7D15-4CB9-B50D-E4115F891EEC}"/>
    <dgm:cxn modelId="{E79D08D0-B7CA-4C5E-9303-9231CD0AFBE3}" type="presOf" srcId="{F8E09D64-B049-4115-9D92-4A20E52487FA}" destId="{F66D7BDA-0329-4A43-9073-8E1E13140D0D}" srcOrd="0" destOrd="0" presId="urn:microsoft.com/office/officeart/2005/8/layout/vList5"/>
    <dgm:cxn modelId="{2F23E718-0FBB-4690-BD07-7F4F7924C175}" srcId="{719F0B92-E3E4-4DEB-87BA-0ABFF2BF9BB3}" destId="{D56B5274-64B6-48F5-929E-12B052F3F3E7}" srcOrd="0" destOrd="0" parTransId="{BC74E23E-3122-4AFD-8FCF-45D0B7D6961B}" sibTransId="{DFF93556-014E-4FDE-A346-CD8BDDF876BE}"/>
    <dgm:cxn modelId="{56DA4498-AF87-404E-B5D9-0F3AD6443E40}" type="presOf" srcId="{011BBEE7-5AEA-4A35-88B2-336E2985248A}" destId="{1B5B9315-772D-45DF-B10F-52FBEFAEF6CF}" srcOrd="0" destOrd="0" presId="urn:microsoft.com/office/officeart/2005/8/layout/vList5"/>
    <dgm:cxn modelId="{39A4BE1D-62B2-4F25-A21A-533488C4438F}" type="presOf" srcId="{3028A643-9580-43EF-975A-C5840CBF0621}" destId="{3DF35B6E-D203-4523-AABC-9C383327D6B5}" srcOrd="0" destOrd="0" presId="urn:microsoft.com/office/officeart/2005/8/layout/vList5"/>
    <dgm:cxn modelId="{E767159F-8FED-471F-9D7E-63B57B34ED73}" srcId="{011BBEE7-5AEA-4A35-88B2-336E2985248A}" destId="{F8E09D64-B049-4115-9D92-4A20E52487FA}" srcOrd="0" destOrd="0" parTransId="{467D4CA7-58EF-4551-8099-4E040DF3E70C}" sibTransId="{9A98C97E-9A36-4514-BDF1-03E78F04CAD2}"/>
    <dgm:cxn modelId="{A060A23B-0317-4E0A-9541-BA70BF7539B2}" type="presParOf" srcId="{3DF35B6E-D203-4523-AABC-9C383327D6B5}" destId="{6ADB9116-0E47-45E6-BA2B-2D6D17FAE415}" srcOrd="0" destOrd="0" presId="urn:microsoft.com/office/officeart/2005/8/layout/vList5"/>
    <dgm:cxn modelId="{3E18D836-C4BF-42CC-9002-6BC7F0D253F3}" type="presParOf" srcId="{6ADB9116-0E47-45E6-BA2B-2D6D17FAE415}" destId="{D135BE90-5906-47B3-BC5B-11872DC1A33E}" srcOrd="0" destOrd="0" presId="urn:microsoft.com/office/officeart/2005/8/layout/vList5"/>
    <dgm:cxn modelId="{3F9D8EA3-DAB1-4F4B-8157-581B77D3B436}" type="presParOf" srcId="{6ADB9116-0E47-45E6-BA2B-2D6D17FAE415}" destId="{F3ADBE26-E556-4D7E-A47C-C88E3163261D}" srcOrd="1" destOrd="0" presId="urn:microsoft.com/office/officeart/2005/8/layout/vList5"/>
    <dgm:cxn modelId="{451F6073-ADCF-4DF9-89B2-63C11BA8E2E9}" type="presParOf" srcId="{3DF35B6E-D203-4523-AABC-9C383327D6B5}" destId="{B2C50C0E-5CB0-47FB-8AFD-6B16ADE207FB}" srcOrd="1" destOrd="0" presId="urn:microsoft.com/office/officeart/2005/8/layout/vList5"/>
    <dgm:cxn modelId="{A8750C10-0311-40E3-92BC-22FBC8BEDC35}" type="presParOf" srcId="{3DF35B6E-D203-4523-AABC-9C383327D6B5}" destId="{777C8482-50FB-4E10-94DA-95894415A417}" srcOrd="2" destOrd="0" presId="urn:microsoft.com/office/officeart/2005/8/layout/vList5"/>
    <dgm:cxn modelId="{12C4C143-B511-4D79-9804-C60EB878310D}" type="presParOf" srcId="{777C8482-50FB-4E10-94DA-95894415A417}" destId="{1B5B9315-772D-45DF-B10F-52FBEFAEF6CF}" srcOrd="0" destOrd="0" presId="urn:microsoft.com/office/officeart/2005/8/layout/vList5"/>
    <dgm:cxn modelId="{096FAD39-951D-4743-BA27-F270AD2A1DCE}" type="presParOf" srcId="{777C8482-50FB-4E10-94DA-95894415A417}" destId="{F66D7BDA-0329-4A43-9073-8E1E13140D0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ADBE26-E556-4D7E-A47C-C88E3163261D}">
      <dsp:nvSpPr>
        <dsp:cNvPr id="0" name=""/>
        <dsp:cNvSpPr/>
      </dsp:nvSpPr>
      <dsp:spPr>
        <a:xfrm rot="5400000">
          <a:off x="1863155" y="-188430"/>
          <a:ext cx="1766185" cy="2584704"/>
        </a:xfrm>
        <a:prstGeom prst="round2SameRect">
          <a:avLst/>
        </a:prstGeom>
        <a:solidFill>
          <a:srgbClr val="51738E">
            <a:alpha val="90000"/>
          </a:srgbClr>
        </a:solidFill>
        <a:ln w="254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solidFill>
                <a:schemeClr val="bg1"/>
              </a:solidFill>
              <a:latin typeface="Century Gothic" pitchFamily="34" charset="0"/>
            </a:rPr>
            <a:t>Based on previous experiences with SBIRT, screening will yield 75% </a:t>
          </a:r>
          <a:r>
            <a:rPr lang="en-US" sz="1800" b="1" u="none" kern="1200" dirty="0" smtClean="0">
              <a:solidFill>
                <a:schemeClr val="bg1"/>
              </a:solidFill>
              <a:latin typeface="Century Gothic" pitchFamily="34" charset="0"/>
            </a:rPr>
            <a:t>negative </a:t>
          </a:r>
          <a:r>
            <a:rPr lang="en-US" sz="1800" kern="1200" dirty="0" smtClean="0">
              <a:solidFill>
                <a:schemeClr val="bg1"/>
              </a:solidFill>
              <a:latin typeface="Century Gothic" pitchFamily="34" charset="0"/>
            </a:rPr>
            <a:t>responses.</a:t>
          </a:r>
          <a:endParaRPr lang="en-US" sz="1800" kern="1200" dirty="0">
            <a:solidFill>
              <a:schemeClr val="bg1"/>
            </a:solidFill>
            <a:latin typeface="Century Gothic" pitchFamily="34" charset="0"/>
          </a:endParaRPr>
        </a:p>
      </dsp:txBody>
      <dsp:txXfrm rot="-5400000">
        <a:off x="1453896" y="307047"/>
        <a:ext cx="2498486" cy="1593749"/>
      </dsp:txXfrm>
    </dsp:sp>
    <dsp:sp modelId="{D135BE90-5906-47B3-BC5B-11872DC1A33E}">
      <dsp:nvSpPr>
        <dsp:cNvPr id="0" name=""/>
        <dsp:cNvSpPr/>
      </dsp:nvSpPr>
      <dsp:spPr>
        <a:xfrm>
          <a:off x="0" y="55"/>
          <a:ext cx="1453896" cy="2207732"/>
        </a:xfrm>
        <a:prstGeom prst="roundRect">
          <a:avLst/>
        </a:prstGeom>
        <a:solidFill>
          <a:srgbClr val="63252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latin typeface="Century Gothic" pitchFamily="34" charset="0"/>
            </a:rPr>
            <a:t>Negative</a:t>
          </a:r>
          <a:endParaRPr lang="en-US" sz="2100" kern="1200" dirty="0">
            <a:latin typeface="Century Gothic" pitchFamily="34" charset="0"/>
          </a:endParaRPr>
        </a:p>
      </dsp:txBody>
      <dsp:txXfrm>
        <a:off x="70973" y="71028"/>
        <a:ext cx="1311950" cy="2065786"/>
      </dsp:txXfrm>
    </dsp:sp>
    <dsp:sp modelId="{F66D7BDA-0329-4A43-9073-8E1E13140D0D}">
      <dsp:nvSpPr>
        <dsp:cNvPr id="0" name=""/>
        <dsp:cNvSpPr/>
      </dsp:nvSpPr>
      <dsp:spPr>
        <a:xfrm rot="5400000">
          <a:off x="1863155" y="2129688"/>
          <a:ext cx="1766185" cy="2584704"/>
        </a:xfrm>
        <a:prstGeom prst="round2SameRect">
          <a:avLst/>
        </a:prstGeom>
        <a:solidFill>
          <a:srgbClr val="51738E">
            <a:alpha val="90000"/>
          </a:srgbClr>
        </a:solidFill>
        <a:ln w="254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solidFill>
                <a:schemeClr val="bg1"/>
              </a:solidFill>
              <a:latin typeface="Century Gothic" pitchFamily="34" charset="0"/>
            </a:rPr>
            <a:t>If you get a positive screen, you should ask further assessment questions.</a:t>
          </a:r>
          <a:endParaRPr lang="en-US" sz="1800" kern="1200" dirty="0">
            <a:solidFill>
              <a:schemeClr val="bg1"/>
            </a:solidFill>
            <a:latin typeface="Century Gothic" pitchFamily="34" charset="0"/>
          </a:endParaRPr>
        </a:p>
      </dsp:txBody>
      <dsp:txXfrm rot="-5400000">
        <a:off x="1453896" y="2625165"/>
        <a:ext cx="2498486" cy="1593749"/>
      </dsp:txXfrm>
    </dsp:sp>
    <dsp:sp modelId="{1B5B9315-772D-45DF-B10F-52FBEFAEF6CF}">
      <dsp:nvSpPr>
        <dsp:cNvPr id="0" name=""/>
        <dsp:cNvSpPr/>
      </dsp:nvSpPr>
      <dsp:spPr>
        <a:xfrm>
          <a:off x="0" y="2318174"/>
          <a:ext cx="1453896" cy="2207732"/>
        </a:xfrm>
        <a:prstGeom prst="roundRect">
          <a:avLst/>
        </a:prstGeom>
        <a:solidFill>
          <a:srgbClr val="63252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latin typeface="Century Gothic" pitchFamily="34" charset="0"/>
            </a:rPr>
            <a:t>Positive</a:t>
          </a:r>
          <a:endParaRPr lang="en-US" sz="2100" kern="1200" dirty="0">
            <a:latin typeface="Century Gothic" pitchFamily="34" charset="0"/>
          </a:endParaRPr>
        </a:p>
      </dsp:txBody>
      <dsp:txXfrm>
        <a:off x="70973" y="2389147"/>
        <a:ext cx="1311950" cy="20657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4179A7-AF4E-4995-A74A-0912A3108901}" type="datetimeFigureOut">
              <a:rPr lang="en-US" smtClean="0"/>
              <a:t>4/10/14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643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6434B4D1-88A1-4F56-8086-9BA2C83F60DD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5906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/>
          <a:lstStyle/>
          <a:p>
            <a:fld id="{6103E310-05BB-428F-BDF3-FC2809F4643E}" type="slidenum">
              <a:rPr lang="en-US">
                <a:solidFill>
                  <a:prstClr val="black"/>
                </a:solidFill>
              </a:rPr>
              <a:pPr/>
              <a:t>13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457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8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4581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 anchor="b"/>
          <a:lstStyle/>
          <a:p>
            <a:pPr algn="r"/>
            <a:fld id="{7576D9AF-FE9D-4B58-9C71-00139418901C}" type="slidenum">
              <a:rPr lang="en-US" sz="1200">
                <a:solidFill>
                  <a:prstClr val="black"/>
                </a:solidFill>
              </a:rPr>
              <a:pPr algn="r"/>
              <a:t>13</a:t>
            </a:fld>
            <a:endParaRPr lang="en-US" sz="1200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6201" y="4343400"/>
            <a:ext cx="6705600" cy="4495800"/>
          </a:xfrm>
        </p:spPr>
        <p:txBody>
          <a:bodyPr/>
          <a:lstStyle/>
          <a:p>
            <a:pPr marL="457175" indent="-457175"/>
            <a:endParaRPr lang="en-US" sz="800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3884027" y="8684926"/>
            <a:ext cx="2972421" cy="457513"/>
          </a:xfrm>
          <a:prstGeom prst="rect">
            <a:avLst/>
          </a:prstGeom>
        </p:spPr>
        <p:txBody>
          <a:bodyPr lIns="89730" tIns="44865" rIns="89730" bIns="44865"/>
          <a:lstStyle/>
          <a:p>
            <a:fld id="{A37A7762-CBAF-4536-A204-6E59D532BE3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5502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027" y="8684926"/>
            <a:ext cx="2972421" cy="457513"/>
          </a:xfrm>
          <a:prstGeom prst="rect">
            <a:avLst/>
          </a:prstGeom>
        </p:spPr>
        <p:txBody>
          <a:bodyPr lIns="89730" tIns="44865" rIns="89730" bIns="44865"/>
          <a:lstStyle/>
          <a:p>
            <a:fld id="{73344D57-AB6E-4070-8FB6-9AD6DC0B3AFD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9280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6434B4D1-88A1-4F56-8086-9BA2C83F60DD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2543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/>
          <a:lstStyle/>
          <a:p>
            <a:fld id="{E305170D-EAE4-41E1-A2E2-B82EABD1B453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F06755AD-D401-4EE7-B6B9-BB39FCAE64E8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914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F06755AD-D401-4EE7-B6B9-BB39FCAE64E8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914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30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173060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/>
          <a:lstStyle/>
          <a:p>
            <a:fld id="{9EBF468B-E0B7-4152-A22E-198A83A44A9E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0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17408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/>
          <a:lstStyle/>
          <a:p>
            <a:fld id="{D9B13B1C-FB4B-4018-A3B7-649D1804C02C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5107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/>
          <a:lstStyle/>
          <a:p>
            <a:fld id="{98CA2B04-04DB-4370-A331-AFABBAC7F3D4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175108" name="Notes Placeholder 4"/>
          <p:cNvSpPr>
            <a:spLocks noGrp="1"/>
          </p:cNvSpPr>
          <p:nvPr/>
        </p:nvSpPr>
        <p:spPr bwMode="auto">
          <a:xfrm>
            <a:off x="686115" y="4343716"/>
            <a:ext cx="5485772" cy="4115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086" tIns="45542" rIns="91086" bIns="45542"/>
          <a:lstStyle/>
          <a:p>
            <a:pPr eaLnBrk="0" hangingPunct="0">
              <a:spcBef>
                <a:spcPct val="30000"/>
              </a:spcBef>
            </a:pPr>
            <a:endParaRPr lang="en-US" sz="1200" dirty="0">
              <a:solidFill>
                <a:prstClr val="black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 txBox="1">
            <a:spLocks noGrp="1" noChangeArrowheads="1"/>
          </p:cNvSpPr>
          <p:nvPr/>
        </p:nvSpPr>
        <p:spPr bwMode="auto">
          <a:xfrm>
            <a:off x="3884962" y="8685396"/>
            <a:ext cx="2971490" cy="457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1" tIns="45712" rIns="91421" bIns="45712" anchor="b">
            <a:prstTxWarp prst="textNoShape">
              <a:avLst/>
            </a:prstTxWarp>
          </a:bodyPr>
          <a:lstStyle/>
          <a:p>
            <a:pPr algn="r" defTabSz="914774"/>
            <a:fld id="{8E0C507B-36E6-EE4B-A182-1702895FC6CC}" type="slidenum">
              <a:rPr lang="en-US" sz="1200">
                <a:solidFill>
                  <a:prstClr val="black"/>
                </a:solidFill>
              </a:rPr>
              <a:pPr algn="r" defTabSz="914774"/>
              <a:t>4</a:t>
            </a:fld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5632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4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521830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F06755AD-D401-4EE7-B6B9-BB39FCAE64E8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76550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F06755AD-D401-4EE7-B6B9-BB39FCAE64E8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71102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6D22DDE-8435-4907-97D7-2F11C123EF70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6434B4D1-88A1-4F56-8086-9BA2C83F60DD}" type="slidenum">
              <a:rPr lang="en-US" smtClean="0">
                <a:solidFill>
                  <a:prstClr val="black"/>
                </a:solidFill>
              </a:rPr>
              <a:pPr/>
              <a:t>27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19005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94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18944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/>
          <a:lstStyle/>
          <a:p>
            <a:fld id="{6B8BC6F3-A01D-4210-925F-0DA54214CD51}" type="slidenum">
              <a:rPr lang="en-US" smtClean="0">
                <a:solidFill>
                  <a:prstClr val="black"/>
                </a:solidFill>
              </a:rPr>
              <a:pPr/>
              <a:t>28</a:t>
            </a:fld>
            <a:endParaRPr lang="en-US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04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190468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/>
          <a:lstStyle/>
          <a:p>
            <a:fld id="{4583BD97-CF4E-46BD-9643-19FE8D8D0FA1}" type="slidenum">
              <a:rPr lang="en-US" smtClean="0">
                <a:solidFill>
                  <a:prstClr val="black"/>
                </a:solidFill>
              </a:rPr>
              <a:pPr/>
              <a:t>29</a:t>
            </a:fld>
            <a:endParaRPr lang="en-US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1491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/>
          <a:lstStyle/>
          <a:p>
            <a:fld id="{7EAB6A46-E3DB-4A25-BD62-C2D03DBFB0DF}" type="slidenum">
              <a:rPr lang="en-US" smtClean="0">
                <a:solidFill>
                  <a:prstClr val="black"/>
                </a:solidFill>
              </a:rPr>
              <a:pPr/>
              <a:t>30</a:t>
            </a:fld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191492" name="Notes Placeholder 4"/>
          <p:cNvSpPr>
            <a:spLocks noGrp="1"/>
          </p:cNvSpPr>
          <p:nvPr/>
        </p:nvSpPr>
        <p:spPr bwMode="auto">
          <a:xfrm>
            <a:off x="686115" y="4343716"/>
            <a:ext cx="5485772" cy="4115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086" tIns="45542" rIns="91086" bIns="45542"/>
          <a:lstStyle/>
          <a:p>
            <a:pPr eaLnBrk="0" hangingPunct="0">
              <a:spcBef>
                <a:spcPct val="30000"/>
              </a:spcBef>
            </a:pPr>
            <a:endParaRPr lang="en-US" sz="1200" dirty="0">
              <a:solidFill>
                <a:prstClr val="black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/>
          <a:lstStyle/>
          <a:p>
            <a:fld id="{CBA1AE52-9A94-437B-AD0A-757459C47C8B}" type="slidenum">
              <a:rPr lang="en-US">
                <a:solidFill>
                  <a:prstClr val="black"/>
                </a:solidFill>
              </a:rPr>
              <a:pPr/>
              <a:t>31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867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 </a:t>
            </a:r>
          </a:p>
        </p:txBody>
      </p:sp>
      <p:sp>
        <p:nvSpPr>
          <p:cNvPr id="28677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 anchor="b"/>
          <a:lstStyle/>
          <a:p>
            <a:pPr algn="r"/>
            <a:fld id="{D9AB0687-A4DB-405A-B5A9-785427F14EF0}" type="slidenum">
              <a:rPr lang="en-US" sz="1200">
                <a:solidFill>
                  <a:prstClr val="black"/>
                </a:solidFill>
              </a:rPr>
              <a:pPr algn="r"/>
              <a:t>31</a:t>
            </a:fld>
            <a:endParaRPr lang="en-US" sz="1200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 txBox="1">
            <a:spLocks noGrp="1" noChangeArrowheads="1"/>
          </p:cNvSpPr>
          <p:nvPr/>
        </p:nvSpPr>
        <p:spPr bwMode="auto">
          <a:xfrm>
            <a:off x="3884960" y="8685396"/>
            <a:ext cx="2971490" cy="457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6" rIns="91431" bIns="45716" anchor="b"/>
          <a:lstStyle/>
          <a:p>
            <a:pPr algn="r" defTabSz="914874"/>
            <a:fld id="{8667C54E-B2E5-4FC7-8DD9-36CC1E9C1A1C}" type="slidenum">
              <a:rPr lang="en-US" sz="1200">
                <a:latin typeface="Calibri" pitchFamily="34" charset="0"/>
              </a:rPr>
              <a:pPr algn="r" defTabSz="914874"/>
              <a:t>32</a:t>
            </a:fld>
            <a:endParaRPr lang="en-US" sz="1200">
              <a:latin typeface="Calibri" pitchFamily="34" charset="0"/>
            </a:endParaRPr>
          </a:p>
        </p:txBody>
      </p:sp>
      <p:sp>
        <p:nvSpPr>
          <p:cNvPr id="573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8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AB60405-D16C-4377-9736-B12739639898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50">
              <a:defRPr/>
            </a:pPr>
            <a:r>
              <a:rPr lang="en-US" dirty="0" smtClean="0"/>
              <a:t> 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53B72EFC-98F5-44F4-9B57-193492BC31C3}" type="slidenum">
              <a:rPr lang="en-US" smtClean="0">
                <a:solidFill>
                  <a:prstClr val="black"/>
                </a:solidFill>
              </a:rPr>
              <a:pPr/>
              <a:t>34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8149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47423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218765E-74FC-462E-918F-6F2D9F35CB64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6434B4D1-88A1-4F56-8086-9BA2C83F60DD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2831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F06755AD-D401-4EE7-B6B9-BB39FCAE64E8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4745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F06755AD-D401-4EE7-B6B9-BB39FCAE64E8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100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6434B4D1-88A1-4F56-8086-9BA2C83F60DD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5178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958" y="0"/>
            <a:ext cx="916995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7F848-EC6B-411B-A6B1-A912B81ADE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2DC09-EF3C-4145-8791-B52C692522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420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7F848-EC6B-411B-A6B1-A912B81ADE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2DC09-EF3C-4145-8791-B52C692522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3976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7F848-EC6B-411B-A6B1-A912B81ADE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2DC09-EF3C-4145-8791-B52C692522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0452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600200"/>
            <a:ext cx="3474720" cy="45259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1600200"/>
            <a:ext cx="3474720" cy="4525963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 </a:t>
            </a:r>
            <a:endParaRPr lang="en-US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172200" y="6400800"/>
            <a:ext cx="2895600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891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14400"/>
            <a:ext cx="9144000" cy="1143000"/>
          </a:xfrm>
        </p:spPr>
        <p:txBody>
          <a:bodyPr>
            <a:normAutofit/>
          </a:bodyPr>
          <a:lstStyle>
            <a:lvl1pPr>
              <a:defRPr sz="4800">
                <a:solidFill>
                  <a:srgbClr val="632523"/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3886200"/>
          </a:xfrm>
        </p:spPr>
        <p:txBody>
          <a:bodyPr>
            <a:noAutofit/>
          </a:bodyPr>
          <a:lstStyle>
            <a:lvl1pPr marL="342900" indent="-342900">
              <a:spcBef>
                <a:spcPts val="0"/>
              </a:spcBef>
              <a:spcAft>
                <a:spcPts val="2400"/>
              </a:spcAft>
              <a:buClr>
                <a:schemeClr val="accent3">
                  <a:lumMod val="50000"/>
                </a:schemeClr>
              </a:buClr>
              <a:buFont typeface="Wingdings" pitchFamily="2" charset="2"/>
              <a:buChar char="§"/>
              <a:defRPr/>
            </a:lvl1pPr>
            <a:lvl2pPr>
              <a:spcBef>
                <a:spcPts val="0"/>
              </a:spcBef>
              <a:spcAft>
                <a:spcPts val="2400"/>
              </a:spcAft>
              <a:defRPr/>
            </a:lvl2pPr>
            <a:lvl3pPr marL="1143000" indent="-228600">
              <a:spcBef>
                <a:spcPts val="0"/>
              </a:spcBef>
              <a:spcAft>
                <a:spcPts val="2400"/>
              </a:spcAft>
              <a:buFont typeface="Wingdings" pitchFamily="2" charset="2"/>
              <a:buChar char="§"/>
              <a:defRPr/>
            </a:lvl3pPr>
            <a:lvl4pPr>
              <a:spcBef>
                <a:spcPts val="0"/>
              </a:spcBef>
              <a:spcAft>
                <a:spcPts val="2400"/>
              </a:spcAft>
              <a:defRPr/>
            </a:lvl4pPr>
            <a:lvl5pPr>
              <a:spcBef>
                <a:spcPts val="0"/>
              </a:spcBef>
              <a:spcAft>
                <a:spcPts val="2400"/>
              </a:spcAft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7F848-EC6B-411B-A6B1-A912B81ADE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2DC09-EF3C-4145-8791-B52C692522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8618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7F848-EC6B-411B-A6B1-A912B81ADE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2DC09-EF3C-4145-8791-B52C692522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1288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7F848-EC6B-411B-A6B1-A912B81ADE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2DC09-EF3C-4145-8791-B52C692522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5183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7F848-EC6B-411B-A6B1-A912B81ADE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2DC09-EF3C-4145-8791-B52C692522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30851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7F848-EC6B-411B-A6B1-A912B81ADE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2DC09-EF3C-4145-8791-B52C692522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5634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7F848-EC6B-411B-A6B1-A912B81ADE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2DC09-EF3C-4145-8791-B52C692522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8583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7F848-EC6B-411B-A6B1-A912B81ADE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2DC09-EF3C-4145-8791-B52C692522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3201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7F848-EC6B-411B-A6B1-A912B81ADE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2DC09-EF3C-4145-8791-B52C692522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7342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9F3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958" y="0"/>
            <a:ext cx="9169958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438400"/>
            <a:ext cx="8229600" cy="3687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A7F848-EC6B-411B-A6B1-A912B81ADE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22DC09-EF3C-4145-8791-B52C692522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199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3">
            <a:lumMod val="50000"/>
          </a:schemeClr>
        </a:buClr>
        <a:buFont typeface="Wingdings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3">
            <a:lumMod val="50000"/>
          </a:schemeClr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5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0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3200"/>
            <a:ext cx="9144000" cy="1143000"/>
          </a:xfrm>
        </p:spPr>
        <p:txBody>
          <a:bodyPr>
            <a:noAutofit/>
          </a:bodyPr>
          <a:lstStyle/>
          <a:p>
            <a:pPr marL="0" indent="0"/>
            <a:r>
              <a:rPr lang="en-US" dirty="0"/>
              <a:t>Screening Patients for </a:t>
            </a:r>
            <a:r>
              <a:rPr lang="en-US" dirty="0" smtClean="0"/>
              <a:t>Substance</a:t>
            </a:r>
            <a:br>
              <a:rPr lang="en-US" dirty="0" smtClean="0"/>
            </a:br>
            <a:r>
              <a:rPr lang="en-US" dirty="0" smtClean="0"/>
              <a:t>Use </a:t>
            </a:r>
            <a:r>
              <a:rPr lang="en-US" dirty="0"/>
              <a:t>in </a:t>
            </a:r>
            <a:r>
              <a:rPr lang="en-US" dirty="0" smtClean="0"/>
              <a:t>Your </a:t>
            </a:r>
            <a:r>
              <a:rPr lang="en-US" dirty="0"/>
              <a:t>Practice Setting</a:t>
            </a:r>
          </a:p>
        </p:txBody>
      </p:sp>
    </p:spTree>
    <p:extLst>
      <p:ext uri="{BB962C8B-B14F-4D97-AF65-F5344CB8AC3E}">
        <p14:creationId xmlns:p14="http://schemas.microsoft.com/office/powerpoint/2010/main" val="15159892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Prescreening Strategy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81000" y="2568179"/>
            <a:ext cx="4419600" cy="298688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b="1" dirty="0" smtClean="0"/>
              <a:t>Use </a:t>
            </a:r>
            <a:r>
              <a:rPr lang="en-US" sz="2800" b="1" dirty="0"/>
              <a:t>brief yet valid </a:t>
            </a:r>
            <a:r>
              <a:rPr lang="en-US" sz="2800" b="1" dirty="0" smtClean="0"/>
              <a:t>prescreening questions:</a:t>
            </a:r>
          </a:p>
          <a:p>
            <a:r>
              <a:rPr lang="en-US" sz="2400" dirty="0" smtClean="0"/>
              <a:t>The </a:t>
            </a:r>
            <a:r>
              <a:rPr lang="en-US" sz="2400" dirty="0"/>
              <a:t>NIAAA </a:t>
            </a:r>
            <a:r>
              <a:rPr lang="en-US" sz="2400" dirty="0" smtClean="0"/>
              <a:t>Single-Question Screen or the AUDIT C</a:t>
            </a:r>
          </a:p>
          <a:p>
            <a:r>
              <a:rPr lang="en-US" sz="2400" dirty="0" smtClean="0"/>
              <a:t>The NIDA Single-Question   Drug Screen</a:t>
            </a:r>
            <a:endParaRPr lang="en-US" sz="2000" dirty="0">
              <a:latin typeface="Century Gothic" pitchFamily="34" charset="0"/>
            </a:endParaRPr>
          </a:p>
        </p:txBody>
      </p:sp>
      <p:graphicFrame>
        <p:nvGraphicFramePr>
          <p:cNvPr id="16" name="Content Placeholder 15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544250023"/>
              </p:ext>
            </p:extLst>
          </p:nvPr>
        </p:nvGraphicFramePr>
        <p:xfrm>
          <a:off x="4648200" y="1798638"/>
          <a:ext cx="4038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739061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838200" y="1752600"/>
            <a:ext cx="7162800" cy="4045600"/>
            <a:chOff x="482595" y="1676531"/>
            <a:chExt cx="7162800" cy="4045600"/>
          </a:xfrm>
        </p:grpSpPr>
        <p:sp>
          <p:nvSpPr>
            <p:cNvPr id="8" name="Freeform 7"/>
            <p:cNvSpPr/>
            <p:nvPr/>
          </p:nvSpPr>
          <p:spPr>
            <a:xfrm>
              <a:off x="4144359" y="4557619"/>
              <a:ext cx="501542" cy="862607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862607"/>
                  </a:lnTo>
                  <a:lnTo>
                    <a:pt x="501542" y="862607"/>
                  </a:lnTo>
                </a:path>
              </a:pathLst>
            </a:custGeom>
            <a:noFill/>
            <a:ln>
              <a:solidFill>
                <a:srgbClr val="B46C3A"/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Freeform 8"/>
            <p:cNvSpPr/>
            <p:nvPr/>
          </p:nvSpPr>
          <p:spPr>
            <a:xfrm>
              <a:off x="5436087" y="3356835"/>
              <a:ext cx="91440" cy="393799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45720" y="0"/>
                  </a:moveTo>
                  <a:lnTo>
                    <a:pt x="45720" y="393799"/>
                  </a:lnTo>
                </a:path>
              </a:pathLst>
            </a:custGeom>
            <a:noFill/>
            <a:ln>
              <a:solidFill>
                <a:srgbClr val="B46C3A"/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Freeform 9"/>
            <p:cNvSpPr/>
            <p:nvPr/>
          </p:nvSpPr>
          <p:spPr>
            <a:xfrm>
              <a:off x="4800600" y="2614148"/>
              <a:ext cx="681207" cy="393799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196899"/>
                  </a:lnTo>
                  <a:lnTo>
                    <a:pt x="681207" y="196899"/>
                  </a:lnTo>
                  <a:lnTo>
                    <a:pt x="681207" y="393799"/>
                  </a:lnTo>
                </a:path>
              </a:pathLst>
            </a:custGeom>
            <a:noFill/>
            <a:ln>
              <a:solidFill>
                <a:srgbClr val="B46C3A"/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4086257" y="2614148"/>
              <a:ext cx="714342" cy="393799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714342" y="0"/>
                  </a:moveTo>
                  <a:lnTo>
                    <a:pt x="714342" y="196899"/>
                  </a:lnTo>
                  <a:lnTo>
                    <a:pt x="0" y="196899"/>
                  </a:lnTo>
                  <a:lnTo>
                    <a:pt x="0" y="393799"/>
                  </a:lnTo>
                </a:path>
              </a:pathLst>
            </a:custGeom>
            <a:noFill/>
            <a:ln>
              <a:solidFill>
                <a:srgbClr val="B46C3A"/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1955803" y="1676531"/>
              <a:ext cx="5689592" cy="937617"/>
            </a:xfrm>
            <a:custGeom>
              <a:avLst/>
              <a:gdLst>
                <a:gd name="connsiteX0" fmla="*/ 0 w 5689592"/>
                <a:gd name="connsiteY0" fmla="*/ 0 h 937617"/>
                <a:gd name="connsiteX1" fmla="*/ 5689592 w 5689592"/>
                <a:gd name="connsiteY1" fmla="*/ 0 h 937617"/>
                <a:gd name="connsiteX2" fmla="*/ 5689592 w 5689592"/>
                <a:gd name="connsiteY2" fmla="*/ 937617 h 937617"/>
                <a:gd name="connsiteX3" fmla="*/ 0 w 5689592"/>
                <a:gd name="connsiteY3" fmla="*/ 937617 h 937617"/>
                <a:gd name="connsiteX4" fmla="*/ 0 w 5689592"/>
                <a:gd name="connsiteY4" fmla="*/ 0 h 937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89592" h="937617">
                  <a:moveTo>
                    <a:pt x="0" y="0"/>
                  </a:moveTo>
                  <a:lnTo>
                    <a:pt x="5689592" y="0"/>
                  </a:lnTo>
                  <a:lnTo>
                    <a:pt x="5689592" y="937617"/>
                  </a:lnTo>
                  <a:lnTo>
                    <a:pt x="0" y="9376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3252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dirty="0">
                  <a:solidFill>
                    <a:prstClr val="white"/>
                  </a:solidFill>
                  <a:latin typeface="Century Gothic" pitchFamily="34" charset="0"/>
                </a:rPr>
                <a:t>Prescreen: </a:t>
              </a:r>
              <a:r>
                <a:rPr lang="en-US" sz="2000" i="1" dirty="0">
                  <a:solidFill>
                    <a:prstClr val="white"/>
                  </a:solidFill>
                  <a:latin typeface="Century Gothic" pitchFamily="34" charset="0"/>
                </a:rPr>
                <a:t>Do you sometimes drink beer, wine, or other alcoholic beverages</a:t>
              </a:r>
              <a:r>
                <a:rPr lang="en-US" sz="2000" i="1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en-US" sz="20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Freeform 12"/>
            <p:cNvSpPr/>
            <p:nvPr/>
          </p:nvSpPr>
          <p:spPr>
            <a:xfrm>
              <a:off x="3601950" y="3007948"/>
              <a:ext cx="968614" cy="406953"/>
            </a:xfrm>
            <a:custGeom>
              <a:avLst/>
              <a:gdLst>
                <a:gd name="connsiteX0" fmla="*/ 0 w 968614"/>
                <a:gd name="connsiteY0" fmla="*/ 0 h 406953"/>
                <a:gd name="connsiteX1" fmla="*/ 968614 w 968614"/>
                <a:gd name="connsiteY1" fmla="*/ 0 h 406953"/>
                <a:gd name="connsiteX2" fmla="*/ 968614 w 968614"/>
                <a:gd name="connsiteY2" fmla="*/ 406953 h 406953"/>
                <a:gd name="connsiteX3" fmla="*/ 0 w 968614"/>
                <a:gd name="connsiteY3" fmla="*/ 406953 h 406953"/>
                <a:gd name="connsiteX4" fmla="*/ 0 w 968614"/>
                <a:gd name="connsiteY4" fmla="*/ 0 h 406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8614" h="406953">
                  <a:moveTo>
                    <a:pt x="0" y="0"/>
                  </a:moveTo>
                  <a:lnTo>
                    <a:pt x="968614" y="0"/>
                  </a:lnTo>
                  <a:lnTo>
                    <a:pt x="968614" y="406953"/>
                  </a:lnTo>
                  <a:lnTo>
                    <a:pt x="0" y="4069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3252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dirty="0">
                  <a:solidFill>
                    <a:prstClr val="white"/>
                  </a:solidFill>
                  <a:latin typeface="Century Gothic" pitchFamily="34" charset="0"/>
                </a:rPr>
                <a:t>NO</a:t>
              </a:r>
            </a:p>
          </p:txBody>
        </p:sp>
        <p:sp>
          <p:nvSpPr>
            <p:cNvPr id="14" name="Freeform 13"/>
            <p:cNvSpPr/>
            <p:nvPr/>
          </p:nvSpPr>
          <p:spPr>
            <a:xfrm>
              <a:off x="4997022" y="3007947"/>
              <a:ext cx="969264" cy="411480"/>
            </a:xfrm>
            <a:custGeom>
              <a:avLst/>
              <a:gdLst>
                <a:gd name="connsiteX0" fmla="*/ 0 w 1034885"/>
                <a:gd name="connsiteY0" fmla="*/ 0 h 348887"/>
                <a:gd name="connsiteX1" fmla="*/ 1034885 w 1034885"/>
                <a:gd name="connsiteY1" fmla="*/ 0 h 348887"/>
                <a:gd name="connsiteX2" fmla="*/ 1034885 w 1034885"/>
                <a:gd name="connsiteY2" fmla="*/ 348887 h 348887"/>
                <a:gd name="connsiteX3" fmla="*/ 0 w 1034885"/>
                <a:gd name="connsiteY3" fmla="*/ 348887 h 348887"/>
                <a:gd name="connsiteX4" fmla="*/ 0 w 1034885"/>
                <a:gd name="connsiteY4" fmla="*/ 0 h 348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34885" h="348887">
                  <a:moveTo>
                    <a:pt x="0" y="0"/>
                  </a:moveTo>
                  <a:lnTo>
                    <a:pt x="1034885" y="0"/>
                  </a:lnTo>
                  <a:lnTo>
                    <a:pt x="1034885" y="348887"/>
                  </a:lnTo>
                  <a:lnTo>
                    <a:pt x="0" y="3488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3252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dirty="0">
                  <a:solidFill>
                    <a:prstClr val="white"/>
                  </a:solidFill>
                  <a:latin typeface="Century Gothic" pitchFamily="34" charset="0"/>
                </a:rPr>
                <a:t>YES</a:t>
              </a:r>
            </a:p>
          </p:txBody>
        </p:sp>
        <p:sp>
          <p:nvSpPr>
            <p:cNvPr id="15" name="Freeform 14"/>
            <p:cNvSpPr/>
            <p:nvPr/>
          </p:nvSpPr>
          <p:spPr>
            <a:xfrm>
              <a:off x="3809998" y="3750634"/>
              <a:ext cx="3343617" cy="937617"/>
            </a:xfrm>
            <a:custGeom>
              <a:avLst/>
              <a:gdLst>
                <a:gd name="connsiteX0" fmla="*/ 0 w 3343617"/>
                <a:gd name="connsiteY0" fmla="*/ 0 h 937617"/>
                <a:gd name="connsiteX1" fmla="*/ 3343617 w 3343617"/>
                <a:gd name="connsiteY1" fmla="*/ 0 h 937617"/>
                <a:gd name="connsiteX2" fmla="*/ 3343617 w 3343617"/>
                <a:gd name="connsiteY2" fmla="*/ 937617 h 937617"/>
                <a:gd name="connsiteX3" fmla="*/ 0 w 3343617"/>
                <a:gd name="connsiteY3" fmla="*/ 937617 h 937617"/>
                <a:gd name="connsiteX4" fmla="*/ 0 w 3343617"/>
                <a:gd name="connsiteY4" fmla="*/ 0 h 937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43617" h="937617">
                  <a:moveTo>
                    <a:pt x="0" y="0"/>
                  </a:moveTo>
                  <a:lnTo>
                    <a:pt x="3343617" y="0"/>
                  </a:lnTo>
                  <a:lnTo>
                    <a:pt x="3343617" y="937617"/>
                  </a:lnTo>
                  <a:lnTo>
                    <a:pt x="0" y="9376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3252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algn="ctr" defTabSz="533400"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dirty="0">
                  <a:solidFill>
                    <a:prstClr val="white"/>
                  </a:solidFill>
                  <a:latin typeface="Century Gothic" pitchFamily="34" charset="0"/>
                </a:rPr>
                <a:t>AUDIT </a:t>
              </a:r>
              <a:r>
                <a:rPr lang="en-US" sz="1200" dirty="0" smtClean="0">
                  <a:solidFill>
                    <a:prstClr val="white"/>
                  </a:solidFill>
                  <a:latin typeface="Century Gothic" pitchFamily="34" charset="0"/>
                </a:rPr>
                <a:t>C: How </a:t>
              </a:r>
              <a:r>
                <a:rPr lang="en-US" sz="1200" dirty="0">
                  <a:solidFill>
                    <a:prstClr val="white"/>
                  </a:solidFill>
                  <a:latin typeface="Century Gothic" pitchFamily="34" charset="0"/>
                </a:rPr>
                <a:t>often do you have a drink containing alcohol? How many standard drinks containing alcohol do you have on a typical day? 3. How often do you have six or more drinks on one occasion?</a:t>
              </a:r>
              <a:endParaRPr lang="en-US" sz="12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Freeform 15"/>
            <p:cNvSpPr/>
            <p:nvPr/>
          </p:nvSpPr>
          <p:spPr>
            <a:xfrm>
              <a:off x="4645902" y="5082051"/>
              <a:ext cx="2870908" cy="640080"/>
            </a:xfrm>
            <a:custGeom>
              <a:avLst/>
              <a:gdLst>
                <a:gd name="connsiteX0" fmla="*/ 0 w 2870908"/>
                <a:gd name="connsiteY0" fmla="*/ 0 h 937617"/>
                <a:gd name="connsiteX1" fmla="*/ 2870908 w 2870908"/>
                <a:gd name="connsiteY1" fmla="*/ 0 h 937617"/>
                <a:gd name="connsiteX2" fmla="*/ 2870908 w 2870908"/>
                <a:gd name="connsiteY2" fmla="*/ 937617 h 937617"/>
                <a:gd name="connsiteX3" fmla="*/ 0 w 2870908"/>
                <a:gd name="connsiteY3" fmla="*/ 937617 h 937617"/>
                <a:gd name="connsiteX4" fmla="*/ 0 w 2870908"/>
                <a:gd name="connsiteY4" fmla="*/ 0 h 937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70908" h="937617">
                  <a:moveTo>
                    <a:pt x="0" y="0"/>
                  </a:moveTo>
                  <a:lnTo>
                    <a:pt x="2870908" y="0"/>
                  </a:lnTo>
                  <a:lnTo>
                    <a:pt x="2870908" y="937617"/>
                  </a:lnTo>
                  <a:lnTo>
                    <a:pt x="0" y="9376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3252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algn="ctr" defTabSz="533400"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dirty="0" smtClean="0">
                  <a:solidFill>
                    <a:prstClr val="white"/>
                  </a:solidFill>
                  <a:latin typeface="Century Gothic" pitchFamily="34" charset="0"/>
                </a:rPr>
                <a:t>Male score of 4 or more, Female score 2 or more, complete full </a:t>
              </a:r>
              <a:r>
                <a:rPr lang="en-US" sz="1200" dirty="0">
                  <a:solidFill>
                    <a:prstClr val="white"/>
                  </a:solidFill>
                  <a:latin typeface="Century Gothic" pitchFamily="34" charset="0"/>
                </a:rPr>
                <a:t>screen.</a:t>
              </a: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482595" y="4724261"/>
              <a:ext cx="3276600" cy="701731"/>
            </a:xfrm>
            <a:prstGeom prst="rect">
              <a:avLst/>
            </a:prstGeom>
            <a:solidFill>
              <a:srgbClr val="51738E"/>
            </a:solidFill>
            <a:ln>
              <a:solidFill>
                <a:srgbClr val="51738E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600" dirty="0">
                  <a:solidFill>
                    <a:prstClr val="white"/>
                  </a:solidFill>
                  <a:latin typeface="Century Gothic" pitchFamily="34" charset="0"/>
                </a:rPr>
                <a:t>Sensitivity/Specificity: </a:t>
              </a:r>
              <a:endParaRPr lang="en-US" sz="1600" dirty="0" smtClean="0">
                <a:solidFill>
                  <a:prstClr val="white"/>
                </a:solidFill>
                <a:latin typeface="Century Gothic" pitchFamily="34" charset="0"/>
              </a:endParaRPr>
            </a:p>
            <a:p>
              <a:pPr algn="ctr">
                <a:lnSpc>
                  <a:spcPct val="90000"/>
                </a:lnSpc>
              </a:pPr>
              <a:r>
                <a:rPr lang="en-US" sz="1400" dirty="0" smtClean="0">
                  <a:solidFill>
                    <a:prstClr val="white"/>
                  </a:solidFill>
                  <a:latin typeface="Century Gothic" pitchFamily="34" charset="0"/>
                </a:rPr>
                <a:t>Male: 86%/89%</a:t>
              </a:r>
            </a:p>
            <a:p>
              <a:pPr algn="ctr">
                <a:lnSpc>
                  <a:spcPct val="90000"/>
                </a:lnSpc>
              </a:pPr>
              <a:r>
                <a:rPr lang="en-US" sz="1400" dirty="0" smtClean="0">
                  <a:solidFill>
                    <a:prstClr val="white"/>
                  </a:solidFill>
                  <a:latin typeface="Century Gothic" pitchFamily="34" charset="0"/>
                </a:rPr>
                <a:t>Female: 73%/91%</a:t>
              </a:r>
              <a:endParaRPr lang="en-US" sz="1400" dirty="0">
                <a:solidFill>
                  <a:prstClr val="white"/>
                </a:solidFill>
                <a:latin typeface="Century Gothic" pitchFamily="34" charset="0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333503" y="5943600"/>
            <a:ext cx="62229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spcBef>
                <a:spcPts val="600"/>
              </a:spcBef>
              <a:buClr>
                <a:srgbClr val="1F497D"/>
              </a:buClr>
              <a:buSzPct val="75000"/>
            </a:pPr>
            <a:r>
              <a:rPr lang="en-US" sz="1100" dirty="0">
                <a:solidFill>
                  <a:prstClr val="black"/>
                </a:solidFill>
              </a:rPr>
              <a:t>Source: </a:t>
            </a:r>
            <a:r>
              <a:rPr lang="en-US" sz="1100" i="1" dirty="0" smtClean="0"/>
              <a:t>www.integration.samhsa.gov/images/res/tool_</a:t>
            </a:r>
            <a:r>
              <a:rPr lang="en-US" sz="1100" b="1" i="1" dirty="0" smtClean="0"/>
              <a:t>auditc</a:t>
            </a:r>
            <a:r>
              <a:rPr lang="en-US" sz="1100" i="1" dirty="0" smtClean="0"/>
              <a:t>.pdf</a:t>
            </a:r>
            <a:r>
              <a:rPr lang="en-US" sz="1100" dirty="0" smtClean="0"/>
              <a:t>‎</a:t>
            </a:r>
            <a:endParaRPr lang="en-US" sz="1100" dirty="0">
              <a:solidFill>
                <a:prstClr val="black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Alcohol Prescreening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8319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98462" y="2514600"/>
            <a:ext cx="4606938" cy="3526345"/>
            <a:chOff x="228600" y="2796709"/>
            <a:chExt cx="4606938" cy="3526345"/>
          </a:xfrm>
        </p:grpSpPr>
        <p:sp>
          <p:nvSpPr>
            <p:cNvPr id="6" name="Freeform 5"/>
            <p:cNvSpPr/>
            <p:nvPr/>
          </p:nvSpPr>
          <p:spPr>
            <a:xfrm>
              <a:off x="228600" y="2796709"/>
              <a:ext cx="3605267" cy="1301031"/>
            </a:xfrm>
            <a:custGeom>
              <a:avLst/>
              <a:gdLst>
                <a:gd name="connsiteX0" fmla="*/ 0 w 3605267"/>
                <a:gd name="connsiteY0" fmla="*/ 130103 h 1301031"/>
                <a:gd name="connsiteX1" fmla="*/ 130103 w 3605267"/>
                <a:gd name="connsiteY1" fmla="*/ 0 h 1301031"/>
                <a:gd name="connsiteX2" fmla="*/ 3475164 w 3605267"/>
                <a:gd name="connsiteY2" fmla="*/ 0 h 1301031"/>
                <a:gd name="connsiteX3" fmla="*/ 3605267 w 3605267"/>
                <a:gd name="connsiteY3" fmla="*/ 130103 h 1301031"/>
                <a:gd name="connsiteX4" fmla="*/ 3605267 w 3605267"/>
                <a:gd name="connsiteY4" fmla="*/ 1170928 h 1301031"/>
                <a:gd name="connsiteX5" fmla="*/ 3475164 w 3605267"/>
                <a:gd name="connsiteY5" fmla="*/ 1301031 h 1301031"/>
                <a:gd name="connsiteX6" fmla="*/ 130103 w 3605267"/>
                <a:gd name="connsiteY6" fmla="*/ 1301031 h 1301031"/>
                <a:gd name="connsiteX7" fmla="*/ 0 w 3605267"/>
                <a:gd name="connsiteY7" fmla="*/ 1170928 h 1301031"/>
                <a:gd name="connsiteX8" fmla="*/ 0 w 3605267"/>
                <a:gd name="connsiteY8" fmla="*/ 130103 h 1301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05267" h="1301031">
                  <a:moveTo>
                    <a:pt x="0" y="130103"/>
                  </a:moveTo>
                  <a:cubicBezTo>
                    <a:pt x="0" y="58249"/>
                    <a:pt x="58249" y="0"/>
                    <a:pt x="130103" y="0"/>
                  </a:cubicBezTo>
                  <a:lnTo>
                    <a:pt x="3475164" y="0"/>
                  </a:lnTo>
                  <a:cubicBezTo>
                    <a:pt x="3547018" y="0"/>
                    <a:pt x="3605267" y="58249"/>
                    <a:pt x="3605267" y="130103"/>
                  </a:cubicBezTo>
                  <a:lnTo>
                    <a:pt x="3605267" y="1170928"/>
                  </a:lnTo>
                  <a:cubicBezTo>
                    <a:pt x="3605267" y="1242782"/>
                    <a:pt x="3547018" y="1301031"/>
                    <a:pt x="3475164" y="1301031"/>
                  </a:cubicBezTo>
                  <a:lnTo>
                    <a:pt x="130103" y="1301031"/>
                  </a:lnTo>
                  <a:cubicBezTo>
                    <a:pt x="58249" y="1301031"/>
                    <a:pt x="0" y="1242782"/>
                    <a:pt x="0" y="1170928"/>
                  </a:cubicBezTo>
                  <a:lnTo>
                    <a:pt x="0" y="130103"/>
                  </a:lnTo>
                  <a:close/>
                </a:path>
              </a:pathLst>
            </a:custGeom>
            <a:solidFill>
              <a:srgbClr val="63252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6206" tIns="63506" rIns="76206" bIns="63506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0" kern="1200" dirty="0" smtClean="0">
                  <a:latin typeface="Century Gothic" pitchFamily="34" charset="0"/>
                </a:rPr>
                <a:t>Determine the average drinks per day and average drinks per week—ask:</a:t>
              </a:r>
              <a:endParaRPr lang="en-US" sz="2000" b="0" kern="1200" dirty="0">
                <a:latin typeface="Century Gothic" pitchFamily="34" charset="0"/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589126" y="4097740"/>
              <a:ext cx="1357320" cy="443292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443292"/>
                  </a:lnTo>
                  <a:lnTo>
                    <a:pt x="1357320" y="443292"/>
                  </a:lnTo>
                </a:path>
              </a:pathLst>
            </a:custGeom>
            <a:noFill/>
            <a:ln>
              <a:solidFill>
                <a:srgbClr val="B46C3A"/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Freeform 7"/>
            <p:cNvSpPr/>
            <p:nvPr/>
          </p:nvSpPr>
          <p:spPr>
            <a:xfrm>
              <a:off x="1907086" y="4232237"/>
              <a:ext cx="2928452" cy="607274"/>
            </a:xfrm>
            <a:custGeom>
              <a:avLst/>
              <a:gdLst>
                <a:gd name="connsiteX0" fmla="*/ 0 w 2928452"/>
                <a:gd name="connsiteY0" fmla="*/ 60727 h 607274"/>
                <a:gd name="connsiteX1" fmla="*/ 60727 w 2928452"/>
                <a:gd name="connsiteY1" fmla="*/ 0 h 607274"/>
                <a:gd name="connsiteX2" fmla="*/ 2867725 w 2928452"/>
                <a:gd name="connsiteY2" fmla="*/ 0 h 607274"/>
                <a:gd name="connsiteX3" fmla="*/ 2928452 w 2928452"/>
                <a:gd name="connsiteY3" fmla="*/ 60727 h 607274"/>
                <a:gd name="connsiteX4" fmla="*/ 2928452 w 2928452"/>
                <a:gd name="connsiteY4" fmla="*/ 546547 h 607274"/>
                <a:gd name="connsiteX5" fmla="*/ 2867725 w 2928452"/>
                <a:gd name="connsiteY5" fmla="*/ 607274 h 607274"/>
                <a:gd name="connsiteX6" fmla="*/ 60727 w 2928452"/>
                <a:gd name="connsiteY6" fmla="*/ 607274 h 607274"/>
                <a:gd name="connsiteX7" fmla="*/ 0 w 2928452"/>
                <a:gd name="connsiteY7" fmla="*/ 546547 h 607274"/>
                <a:gd name="connsiteX8" fmla="*/ 0 w 2928452"/>
                <a:gd name="connsiteY8" fmla="*/ 60727 h 607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28452" h="607274">
                  <a:moveTo>
                    <a:pt x="0" y="60727"/>
                  </a:moveTo>
                  <a:cubicBezTo>
                    <a:pt x="0" y="27188"/>
                    <a:pt x="27188" y="0"/>
                    <a:pt x="60727" y="0"/>
                  </a:cubicBezTo>
                  <a:lnTo>
                    <a:pt x="2867725" y="0"/>
                  </a:lnTo>
                  <a:cubicBezTo>
                    <a:pt x="2901264" y="0"/>
                    <a:pt x="2928452" y="27188"/>
                    <a:pt x="2928452" y="60727"/>
                  </a:cubicBezTo>
                  <a:lnTo>
                    <a:pt x="2928452" y="546547"/>
                  </a:lnTo>
                  <a:cubicBezTo>
                    <a:pt x="2928452" y="580086"/>
                    <a:pt x="2901264" y="607274"/>
                    <a:pt x="2867725" y="607274"/>
                  </a:cubicBezTo>
                  <a:lnTo>
                    <a:pt x="60727" y="607274"/>
                  </a:lnTo>
                  <a:cubicBezTo>
                    <a:pt x="27188" y="607274"/>
                    <a:pt x="0" y="580086"/>
                    <a:pt x="0" y="546547"/>
                  </a:cubicBezTo>
                  <a:lnTo>
                    <a:pt x="0" y="60727"/>
                  </a:lnTo>
                  <a:close/>
                </a:path>
              </a:pathLst>
            </a:custGeom>
            <a:ln>
              <a:solidFill>
                <a:srgbClr val="632523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0646" tIns="33026" rIns="40646" bIns="33026" numCol="1" spcCol="1270" anchor="ctr" anchorCtr="0">
              <a:noAutofit/>
            </a:bodyPr>
            <a:lstStyle/>
            <a:p>
              <a:pPr lvl="0" algn="ctr" defTabSz="533400">
                <a:spcBef>
                  <a:spcPct val="0"/>
                </a:spcBef>
              </a:pPr>
              <a:r>
                <a:rPr lang="en-US" sz="1200" kern="1200" dirty="0" smtClean="0">
                  <a:latin typeface="Century Gothic" pitchFamily="34" charset="0"/>
                </a:rPr>
                <a:t>On average, how many days a week do you have an alcoholic drink? </a:t>
              </a:r>
              <a:endParaRPr lang="en-US" sz="1200" kern="1200" dirty="0">
                <a:latin typeface="Century Gothic" pitchFamily="34" charset="0"/>
              </a:endParaRPr>
            </a:p>
          </p:txBody>
        </p:sp>
        <p:sp>
          <p:nvSpPr>
            <p:cNvPr id="9" name="Freeform 8"/>
            <p:cNvSpPr/>
            <p:nvPr/>
          </p:nvSpPr>
          <p:spPr>
            <a:xfrm>
              <a:off x="589126" y="4097740"/>
              <a:ext cx="1317959" cy="1162584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1162584"/>
                  </a:lnTo>
                  <a:lnTo>
                    <a:pt x="1317959" y="1162584"/>
                  </a:lnTo>
                </a:path>
              </a:pathLst>
            </a:custGeom>
            <a:noFill/>
            <a:ln>
              <a:solidFill>
                <a:srgbClr val="B46C3A"/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Freeform 9"/>
            <p:cNvSpPr/>
            <p:nvPr/>
          </p:nvSpPr>
          <p:spPr>
            <a:xfrm>
              <a:off x="1907086" y="4974008"/>
              <a:ext cx="2926080" cy="607274"/>
            </a:xfrm>
            <a:custGeom>
              <a:avLst/>
              <a:gdLst>
                <a:gd name="connsiteX0" fmla="*/ 0 w 3536281"/>
                <a:gd name="connsiteY0" fmla="*/ 60727 h 607274"/>
                <a:gd name="connsiteX1" fmla="*/ 60727 w 3536281"/>
                <a:gd name="connsiteY1" fmla="*/ 0 h 607274"/>
                <a:gd name="connsiteX2" fmla="*/ 3475554 w 3536281"/>
                <a:gd name="connsiteY2" fmla="*/ 0 h 607274"/>
                <a:gd name="connsiteX3" fmla="*/ 3536281 w 3536281"/>
                <a:gd name="connsiteY3" fmla="*/ 60727 h 607274"/>
                <a:gd name="connsiteX4" fmla="*/ 3536281 w 3536281"/>
                <a:gd name="connsiteY4" fmla="*/ 546547 h 607274"/>
                <a:gd name="connsiteX5" fmla="*/ 3475554 w 3536281"/>
                <a:gd name="connsiteY5" fmla="*/ 607274 h 607274"/>
                <a:gd name="connsiteX6" fmla="*/ 60727 w 3536281"/>
                <a:gd name="connsiteY6" fmla="*/ 607274 h 607274"/>
                <a:gd name="connsiteX7" fmla="*/ 0 w 3536281"/>
                <a:gd name="connsiteY7" fmla="*/ 546547 h 607274"/>
                <a:gd name="connsiteX8" fmla="*/ 0 w 3536281"/>
                <a:gd name="connsiteY8" fmla="*/ 60727 h 607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36281" h="607274">
                  <a:moveTo>
                    <a:pt x="0" y="60727"/>
                  </a:moveTo>
                  <a:cubicBezTo>
                    <a:pt x="0" y="27188"/>
                    <a:pt x="27188" y="0"/>
                    <a:pt x="60727" y="0"/>
                  </a:cubicBezTo>
                  <a:lnTo>
                    <a:pt x="3475554" y="0"/>
                  </a:lnTo>
                  <a:cubicBezTo>
                    <a:pt x="3509093" y="0"/>
                    <a:pt x="3536281" y="27188"/>
                    <a:pt x="3536281" y="60727"/>
                  </a:cubicBezTo>
                  <a:lnTo>
                    <a:pt x="3536281" y="546547"/>
                  </a:lnTo>
                  <a:cubicBezTo>
                    <a:pt x="3536281" y="580086"/>
                    <a:pt x="3509093" y="607274"/>
                    <a:pt x="3475554" y="607274"/>
                  </a:cubicBezTo>
                  <a:lnTo>
                    <a:pt x="60727" y="607274"/>
                  </a:lnTo>
                  <a:cubicBezTo>
                    <a:pt x="27188" y="607274"/>
                    <a:pt x="0" y="580086"/>
                    <a:pt x="0" y="546547"/>
                  </a:cubicBezTo>
                  <a:lnTo>
                    <a:pt x="0" y="60727"/>
                  </a:lnTo>
                  <a:close/>
                </a:path>
              </a:pathLst>
            </a:custGeom>
            <a:ln>
              <a:solidFill>
                <a:srgbClr val="632523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0646" tIns="33026" rIns="40646" bIns="33026" numCol="1" spcCol="1270" anchor="ctr" anchorCtr="0">
              <a:noAutofit/>
            </a:bodyPr>
            <a:lstStyle/>
            <a:p>
              <a:pPr lvl="0" algn="ctr" defTabSz="533400">
                <a:spcBef>
                  <a:spcPct val="0"/>
                </a:spcBef>
              </a:pPr>
              <a:r>
                <a:rPr lang="en-US" sz="1200" kern="1200" dirty="0" smtClean="0">
                  <a:latin typeface="Century Gothic" pitchFamily="34" charset="0"/>
                </a:rPr>
                <a:t>On a typical drinking day, how many drinks do you have? (</a:t>
              </a:r>
              <a:r>
                <a:rPr lang="en-US" sz="1200" b="1" kern="1200" dirty="0" smtClean="0">
                  <a:latin typeface="Century Gothic" pitchFamily="34" charset="0"/>
                </a:rPr>
                <a:t>Daily average</a:t>
              </a:r>
              <a:r>
                <a:rPr lang="en-US" sz="1200" kern="1200" dirty="0" smtClean="0">
                  <a:latin typeface="Century Gothic" pitchFamily="34" charset="0"/>
                </a:rPr>
                <a:t>)</a:t>
              </a:r>
              <a:endParaRPr lang="en-US" sz="1200" kern="1200" dirty="0">
                <a:latin typeface="Century Gothic" pitchFamily="34" charset="0"/>
              </a:endParaRPr>
            </a:p>
          </p:txBody>
        </p:sp>
        <p:sp>
          <p:nvSpPr>
            <p:cNvPr id="11" name="Freeform 10"/>
            <p:cNvSpPr/>
            <p:nvPr/>
          </p:nvSpPr>
          <p:spPr>
            <a:xfrm>
              <a:off x="589126" y="4097740"/>
              <a:ext cx="1317959" cy="1921677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1921677"/>
                  </a:lnTo>
                  <a:lnTo>
                    <a:pt x="1317959" y="1921677"/>
                  </a:lnTo>
                </a:path>
              </a:pathLst>
            </a:custGeom>
            <a:noFill/>
            <a:ln>
              <a:solidFill>
                <a:srgbClr val="B46C3A"/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1907086" y="5715780"/>
              <a:ext cx="2926080" cy="607274"/>
            </a:xfrm>
            <a:custGeom>
              <a:avLst/>
              <a:gdLst>
                <a:gd name="connsiteX0" fmla="*/ 0 w 2821106"/>
                <a:gd name="connsiteY0" fmla="*/ 60727 h 607274"/>
                <a:gd name="connsiteX1" fmla="*/ 60727 w 2821106"/>
                <a:gd name="connsiteY1" fmla="*/ 0 h 607274"/>
                <a:gd name="connsiteX2" fmla="*/ 2760379 w 2821106"/>
                <a:gd name="connsiteY2" fmla="*/ 0 h 607274"/>
                <a:gd name="connsiteX3" fmla="*/ 2821106 w 2821106"/>
                <a:gd name="connsiteY3" fmla="*/ 60727 h 607274"/>
                <a:gd name="connsiteX4" fmla="*/ 2821106 w 2821106"/>
                <a:gd name="connsiteY4" fmla="*/ 546547 h 607274"/>
                <a:gd name="connsiteX5" fmla="*/ 2760379 w 2821106"/>
                <a:gd name="connsiteY5" fmla="*/ 607274 h 607274"/>
                <a:gd name="connsiteX6" fmla="*/ 60727 w 2821106"/>
                <a:gd name="connsiteY6" fmla="*/ 607274 h 607274"/>
                <a:gd name="connsiteX7" fmla="*/ 0 w 2821106"/>
                <a:gd name="connsiteY7" fmla="*/ 546547 h 607274"/>
                <a:gd name="connsiteX8" fmla="*/ 0 w 2821106"/>
                <a:gd name="connsiteY8" fmla="*/ 60727 h 607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21106" h="607274">
                  <a:moveTo>
                    <a:pt x="0" y="60727"/>
                  </a:moveTo>
                  <a:cubicBezTo>
                    <a:pt x="0" y="27188"/>
                    <a:pt x="27188" y="0"/>
                    <a:pt x="60727" y="0"/>
                  </a:cubicBezTo>
                  <a:lnTo>
                    <a:pt x="2760379" y="0"/>
                  </a:lnTo>
                  <a:cubicBezTo>
                    <a:pt x="2793918" y="0"/>
                    <a:pt x="2821106" y="27188"/>
                    <a:pt x="2821106" y="60727"/>
                  </a:cubicBezTo>
                  <a:lnTo>
                    <a:pt x="2821106" y="546547"/>
                  </a:lnTo>
                  <a:cubicBezTo>
                    <a:pt x="2821106" y="580086"/>
                    <a:pt x="2793918" y="607274"/>
                    <a:pt x="2760379" y="607274"/>
                  </a:cubicBezTo>
                  <a:lnTo>
                    <a:pt x="60727" y="607274"/>
                  </a:lnTo>
                  <a:cubicBezTo>
                    <a:pt x="27188" y="607274"/>
                    <a:pt x="0" y="580086"/>
                    <a:pt x="0" y="546547"/>
                  </a:cubicBezTo>
                  <a:lnTo>
                    <a:pt x="0" y="60727"/>
                  </a:lnTo>
                  <a:close/>
                </a:path>
              </a:pathLst>
            </a:custGeom>
            <a:ln>
              <a:solidFill>
                <a:srgbClr val="632523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0646" tIns="33026" rIns="40646" bIns="33026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b="1" kern="1200" dirty="0" smtClean="0">
                  <a:latin typeface="Century Gothic" pitchFamily="34" charset="0"/>
                </a:rPr>
                <a:t>Weekly average </a:t>
              </a:r>
              <a:r>
                <a:rPr lang="en-US" sz="1200" kern="1200" dirty="0" smtClean="0">
                  <a:latin typeface="Century Gothic" pitchFamily="34" charset="0"/>
                </a:rPr>
                <a:t>= days X drinks</a:t>
              </a:r>
            </a:p>
          </p:txBody>
        </p:sp>
      </p:grp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334000" y="3354443"/>
            <a:ext cx="3505200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prstClr val="black"/>
                </a:solidFill>
              </a:rPr>
              <a:t>Recommended Limits</a:t>
            </a:r>
          </a:p>
          <a:p>
            <a:pPr algn="ctr"/>
            <a:endParaRPr lang="en-US" sz="1600" b="1" u="sng" dirty="0">
              <a:solidFill>
                <a:prstClr val="black"/>
              </a:solidFill>
            </a:endParaRPr>
          </a:p>
          <a:p>
            <a:pPr algn="ctr"/>
            <a:r>
              <a:rPr lang="en-US" sz="1600" dirty="0">
                <a:solidFill>
                  <a:prstClr val="black"/>
                </a:solidFill>
              </a:rPr>
              <a:t>Men = 2 per day/14 per week</a:t>
            </a:r>
          </a:p>
          <a:p>
            <a:pPr algn="ctr"/>
            <a:r>
              <a:rPr lang="en-US" sz="1600" dirty="0" smtClean="0">
                <a:solidFill>
                  <a:prstClr val="black"/>
                </a:solidFill>
              </a:rPr>
              <a:t>Women/anyone 65</a:t>
            </a:r>
            <a:r>
              <a:rPr lang="en-US" sz="1600" dirty="0">
                <a:solidFill>
                  <a:prstClr val="black"/>
                </a:solidFill>
              </a:rPr>
              <a:t>+ =  1 per day or 7 drinks per week</a:t>
            </a:r>
          </a:p>
          <a:p>
            <a:pPr algn="ctr"/>
            <a:endParaRPr lang="en-US" sz="1600" dirty="0">
              <a:solidFill>
                <a:prstClr val="black"/>
              </a:solidFill>
            </a:endParaRPr>
          </a:p>
          <a:p>
            <a:pPr algn="ctr"/>
            <a:r>
              <a:rPr lang="en-US" sz="1600" dirty="0">
                <a:solidFill>
                  <a:prstClr val="black"/>
                </a:solidFill>
              </a:rPr>
              <a:t>&gt; Regular </a:t>
            </a:r>
            <a:r>
              <a:rPr lang="en-US" sz="1600" dirty="0" smtClean="0">
                <a:solidFill>
                  <a:prstClr val="black"/>
                </a:solidFill>
              </a:rPr>
              <a:t>limits </a:t>
            </a:r>
            <a:r>
              <a:rPr lang="en-US" sz="1600" dirty="0">
                <a:solidFill>
                  <a:prstClr val="black"/>
                </a:solidFill>
              </a:rPr>
              <a:t>= </a:t>
            </a:r>
            <a:r>
              <a:rPr lang="en-US" sz="1600" dirty="0" smtClean="0">
                <a:solidFill>
                  <a:prstClr val="black"/>
                </a:solidFill>
              </a:rPr>
              <a:t>at-risk </a:t>
            </a:r>
            <a:r>
              <a:rPr lang="en-US" sz="1600" dirty="0">
                <a:solidFill>
                  <a:prstClr val="black"/>
                </a:solidFill>
              </a:rPr>
              <a:t>d</a:t>
            </a:r>
            <a:r>
              <a:rPr lang="en-US" sz="1600" dirty="0" smtClean="0">
                <a:solidFill>
                  <a:prstClr val="black"/>
                </a:solidFill>
              </a:rPr>
              <a:t>rinker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762000"/>
            <a:ext cx="9144000" cy="1143000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Prescreening Drinking Limits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327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38200"/>
            <a:ext cx="9144000" cy="1143000"/>
          </a:xfrm>
        </p:spPr>
        <p:txBody>
          <a:bodyPr>
            <a:noAutofit/>
          </a:bodyPr>
          <a:lstStyle/>
          <a:p>
            <a:pPr>
              <a:lnSpc>
                <a:spcPts val="4800"/>
              </a:lnSpc>
            </a:pP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A Positive Alcohol Screen</a:t>
            </a:r>
            <a:b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= At-Risk Drinker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04800" y="2363093"/>
            <a:ext cx="8469090" cy="3885307"/>
            <a:chOff x="293910" y="2194560"/>
            <a:chExt cx="8469090" cy="3885307"/>
          </a:xfrm>
        </p:grpSpPr>
        <p:sp>
          <p:nvSpPr>
            <p:cNvPr id="11267" name="TextBox 3"/>
            <p:cNvSpPr txBox="1">
              <a:spLocks noChangeArrowheads="1"/>
            </p:cNvSpPr>
            <p:nvPr/>
          </p:nvSpPr>
          <p:spPr bwMode="auto">
            <a:xfrm>
              <a:off x="1621968" y="2194560"/>
              <a:ext cx="5715000" cy="1463040"/>
            </a:xfrm>
            <a:prstGeom prst="rect">
              <a:avLst/>
            </a:prstGeom>
            <a:solidFill>
              <a:schemeClr val="bg2"/>
            </a:solidFill>
            <a:ln w="38100">
              <a:solidFill>
                <a:srgbClr val="632523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b="1" dirty="0">
                  <a:solidFill>
                    <a:srgbClr val="B46C3A"/>
                  </a:solidFill>
                  <a:latin typeface="Century Gothic" pitchFamily="34" charset="0"/>
                </a:rPr>
                <a:t>Binge drink  </a:t>
              </a:r>
            </a:p>
            <a:p>
              <a:pPr algn="ctr"/>
              <a:r>
                <a:rPr lang="en-US" dirty="0">
                  <a:solidFill>
                    <a:prstClr val="black"/>
                  </a:solidFill>
                  <a:latin typeface="Century Gothic" pitchFamily="34" charset="0"/>
                </a:rPr>
                <a:t>(</a:t>
              </a:r>
              <a:r>
                <a:rPr lang="en-US" dirty="0">
                  <a:solidFill>
                    <a:prstClr val="black"/>
                  </a:solidFill>
                  <a:latin typeface="Century Gothic" pitchFamily="34" charset="0"/>
                  <a:sym typeface="Symbol" pitchFamily="18" charset="2"/>
                </a:rPr>
                <a:t></a:t>
              </a:r>
              <a:r>
                <a:rPr lang="en-US" dirty="0">
                  <a:solidFill>
                    <a:prstClr val="black"/>
                  </a:solidFill>
                  <a:latin typeface="Century Gothic" pitchFamily="34" charset="0"/>
                </a:rPr>
                <a:t>5 for men or </a:t>
              </a:r>
              <a:r>
                <a:rPr lang="en-US" dirty="0">
                  <a:solidFill>
                    <a:prstClr val="black"/>
                  </a:solidFill>
                  <a:latin typeface="Century Gothic" pitchFamily="34" charset="0"/>
                  <a:sym typeface="Symbol" pitchFamily="18" charset="2"/>
                </a:rPr>
                <a:t>4</a:t>
              </a:r>
              <a:r>
                <a:rPr lang="en-US" dirty="0">
                  <a:solidFill>
                    <a:prstClr val="black"/>
                  </a:solidFill>
                  <a:latin typeface="Century Gothic" pitchFamily="34" charset="0"/>
                </a:rPr>
                <a:t>  for women/anyone 65+)</a:t>
              </a:r>
            </a:p>
            <a:p>
              <a:pPr algn="ctr"/>
              <a:r>
                <a:rPr lang="en-US" b="1" dirty="0" smtClean="0">
                  <a:solidFill>
                    <a:srgbClr val="B46C3A"/>
                  </a:solidFill>
                  <a:latin typeface="Century Gothic" pitchFamily="34" charset="0"/>
                </a:rPr>
                <a:t>Or patient </a:t>
              </a:r>
              <a:r>
                <a:rPr lang="en-US" b="1" dirty="0">
                  <a:solidFill>
                    <a:srgbClr val="B46C3A"/>
                  </a:solidFill>
                  <a:latin typeface="Century Gothic" pitchFamily="34" charset="0"/>
                </a:rPr>
                <a:t>exceeds regular limits? </a:t>
              </a:r>
            </a:p>
            <a:p>
              <a:pPr algn="ctr"/>
              <a:r>
                <a:rPr lang="en-US" dirty="0">
                  <a:solidFill>
                    <a:prstClr val="black"/>
                  </a:solidFill>
                  <a:latin typeface="Century Gothic" pitchFamily="34" charset="0"/>
                </a:rPr>
                <a:t>(Men: </a:t>
              </a:r>
              <a:r>
                <a:rPr lang="en-US" dirty="0" smtClean="0">
                  <a:solidFill>
                    <a:prstClr val="black"/>
                  </a:solidFill>
                  <a:latin typeface="Century Gothic" pitchFamily="34" charset="0"/>
                </a:rPr>
                <a:t>2/day </a:t>
              </a:r>
              <a:r>
                <a:rPr lang="en-US" dirty="0">
                  <a:solidFill>
                    <a:prstClr val="black"/>
                  </a:solidFill>
                  <a:latin typeface="Century Gothic" pitchFamily="34" charset="0"/>
                </a:rPr>
                <a:t>or 14/week</a:t>
              </a:r>
            </a:p>
            <a:p>
              <a:pPr algn="ctr"/>
              <a:r>
                <a:rPr lang="en-US" dirty="0">
                  <a:solidFill>
                    <a:prstClr val="black"/>
                  </a:solidFill>
                  <a:latin typeface="Century Gothic" pitchFamily="34" charset="0"/>
                </a:rPr>
                <a:t>Women/anyone 65+: 1/day or 7/week)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4724400" y="4848761"/>
              <a:ext cx="4038600" cy="12311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2000" b="1" dirty="0">
                  <a:solidFill>
                    <a:prstClr val="black"/>
                  </a:solidFill>
                  <a:latin typeface="+mj-lt"/>
                </a:rPr>
                <a:t>YES</a:t>
              </a:r>
            </a:p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+mj-lt"/>
                </a:rPr>
                <a:t>Patient is at risk. Screen for maladaptive pattern of use and </a:t>
              </a:r>
              <a:r>
                <a:rPr lang="en-US" dirty="0" smtClean="0">
                  <a:solidFill>
                    <a:prstClr val="black"/>
                  </a:solidFill>
                  <a:latin typeface="+mj-lt"/>
                </a:rPr>
                <a:t>clinically significant </a:t>
              </a:r>
              <a:r>
                <a:rPr lang="en-US" dirty="0">
                  <a:solidFill>
                    <a:prstClr val="black"/>
                  </a:solidFill>
                  <a:latin typeface="+mj-lt"/>
                </a:rPr>
                <a:t>alcohol impairment using AUDIT.</a:t>
              </a:r>
            </a:p>
          </p:txBody>
        </p:sp>
        <p:sp>
          <p:nvSpPr>
            <p:cNvPr id="22" name="Rectangle 21"/>
            <p:cNvSpPr>
              <a:spLocks noChangeArrowheads="1"/>
            </p:cNvSpPr>
            <p:nvPr/>
          </p:nvSpPr>
          <p:spPr bwMode="auto">
            <a:xfrm>
              <a:off x="293910" y="4876800"/>
              <a:ext cx="3810000" cy="677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000" b="1" dirty="0">
                  <a:solidFill>
                    <a:prstClr val="black"/>
                  </a:solidFill>
                  <a:latin typeface="+mj-lt"/>
                </a:rPr>
                <a:t>NO</a:t>
              </a:r>
            </a:p>
            <a:p>
              <a:pPr algn="ctr"/>
              <a:r>
                <a:rPr lang="en-US" dirty="0">
                  <a:solidFill>
                    <a:prstClr val="black"/>
                  </a:solidFill>
                  <a:latin typeface="+mj-lt"/>
                </a:rPr>
                <a:t>Patient is at low risk. </a:t>
              </a:r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2212518" y="3962400"/>
              <a:ext cx="4533900" cy="910040"/>
              <a:chOff x="2209800" y="3962400"/>
              <a:chExt cx="4533900" cy="910040"/>
            </a:xfrm>
          </p:grpSpPr>
          <p:cxnSp>
            <p:nvCxnSpPr>
              <p:cNvPr id="7" name="Shape 6"/>
              <p:cNvCxnSpPr/>
              <p:nvPr/>
            </p:nvCxnSpPr>
            <p:spPr>
              <a:xfrm>
                <a:off x="5105400" y="3962400"/>
                <a:ext cx="1638300" cy="836611"/>
              </a:xfrm>
              <a:prstGeom prst="bentConnector2">
                <a:avLst/>
              </a:prstGeom>
              <a:ln w="57150">
                <a:solidFill>
                  <a:srgbClr val="632523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hape 30"/>
              <p:cNvCxnSpPr/>
              <p:nvPr/>
            </p:nvCxnSpPr>
            <p:spPr>
              <a:xfrm rot="10800000" flipV="1">
                <a:off x="2209800" y="3962400"/>
                <a:ext cx="2895600" cy="910040"/>
              </a:xfrm>
              <a:prstGeom prst="bentConnector2">
                <a:avLst/>
              </a:prstGeom>
              <a:ln w="57150">
                <a:solidFill>
                  <a:srgbClr val="632523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803254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Evidence Behind the Numbers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3886200"/>
          </a:xfrm>
        </p:spPr>
        <p:txBody>
          <a:bodyPr/>
          <a:lstStyle/>
          <a:p>
            <a:r>
              <a:rPr lang="en-US" sz="1800" dirty="0" smtClean="0"/>
              <a:t>Studies demonstrate that the 5+/4+ limits accurately reflect the amount of alcohol consumed at which psychomotor and cognitive impairment is notably increased in both men and women.</a:t>
            </a:r>
          </a:p>
          <a:p>
            <a:pPr lvl="0">
              <a:spcAft>
                <a:spcPts val="1200"/>
              </a:spcAft>
            </a:pPr>
            <a:r>
              <a:rPr lang="en-US" sz="1800" dirty="0" smtClean="0"/>
              <a:t>Epidemiologic risk curve analyses reveal significant and rapid increases in the risks of—</a:t>
            </a:r>
          </a:p>
          <a:p>
            <a:pPr lvl="1" indent="-395288">
              <a:spcAft>
                <a:spcPts val="1200"/>
              </a:spcAft>
            </a:pPr>
            <a:r>
              <a:rPr lang="en-US" sz="1600" dirty="0" smtClean="0"/>
              <a:t>Unintentional injuries  </a:t>
            </a:r>
          </a:p>
          <a:p>
            <a:pPr lvl="1" indent="-395288">
              <a:spcAft>
                <a:spcPts val="1200"/>
              </a:spcAft>
            </a:pPr>
            <a:r>
              <a:rPr lang="en-US" sz="1600" dirty="0" smtClean="0"/>
              <a:t>Deaths resulting from external causes</a:t>
            </a:r>
          </a:p>
          <a:p>
            <a:pPr lvl="1" indent="-395288">
              <a:spcAft>
                <a:spcPts val="1200"/>
              </a:spcAft>
            </a:pPr>
            <a:r>
              <a:rPr lang="en-US" sz="1600" dirty="0" smtClean="0"/>
              <a:t>Being a target of aggression or taking part in an aggression-related event</a:t>
            </a:r>
          </a:p>
          <a:p>
            <a:pPr lvl="1" indent="-395288">
              <a:spcAft>
                <a:spcPts val="1200"/>
              </a:spcAft>
            </a:pPr>
            <a:r>
              <a:rPr lang="da-DK" sz="1600" dirty="0" smtClean="0"/>
              <a:t>Alcohol use disorders</a:t>
            </a:r>
          </a:p>
          <a:p>
            <a:pPr lvl="1" indent="-395288"/>
            <a:r>
              <a:rPr lang="en-US" sz="1600" dirty="0" smtClean="0"/>
              <a:t>Unfavorable medical, work-related, legal, and social consequences related to drinking </a:t>
            </a:r>
            <a:r>
              <a:rPr lang="en-US" sz="1400" dirty="0" smtClean="0"/>
              <a:t> </a:t>
            </a:r>
          </a:p>
          <a:p>
            <a:pPr lvl="0"/>
            <a:r>
              <a:rPr lang="en-US" sz="1800" dirty="0" smtClean="0"/>
              <a:t>As the frequency of exceeding NIAAA’S guidelines increases, the likelihood of developing these problems increases.</a:t>
            </a:r>
          </a:p>
          <a:p>
            <a:pPr lvl="0"/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6845913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0"/>
            <a:ext cx="9144000" cy="1143000"/>
          </a:xfrm>
        </p:spPr>
        <p:txBody>
          <a:bodyPr/>
          <a:lstStyle/>
          <a:p>
            <a:r>
              <a:rPr lang="en-US" dirty="0" smtClean="0"/>
              <a:t>NIAAA Epidemiologic Studies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sz="2400" dirty="0" smtClean="0"/>
              <a:t>NIAAA conducted extensive, nationally representative, epidemiologic surveys including—</a:t>
            </a:r>
          </a:p>
          <a:p>
            <a:pPr lvl="1" indent="-395288">
              <a:spcAft>
                <a:spcPts val="1200"/>
              </a:spcAft>
            </a:pPr>
            <a:r>
              <a:rPr lang="en-US" sz="1800" dirty="0" smtClean="0"/>
              <a:t>National Longitudinal Alcohol Epidemiologic Survey—NLAES (1992)</a:t>
            </a:r>
          </a:p>
          <a:p>
            <a:pPr lvl="1" indent="-395288">
              <a:spcAft>
                <a:spcPts val="1200"/>
              </a:spcAft>
            </a:pPr>
            <a:r>
              <a:rPr lang="en-US" sz="1800" dirty="0" smtClean="0"/>
              <a:t>National Epidemiologic Survey on Alcohol and Related Conditions—NESARC (2001–2002)</a:t>
            </a:r>
          </a:p>
          <a:p>
            <a:pPr lvl="1" indent="-395288"/>
            <a:r>
              <a:rPr lang="en-US" sz="1800" dirty="0" smtClean="0"/>
              <a:t>NESARC 3-year </a:t>
            </a:r>
            <a:r>
              <a:rPr lang="en-US" sz="1800" dirty="0" err="1" smtClean="0"/>
              <a:t>followup</a:t>
            </a:r>
            <a:r>
              <a:rPr lang="en-US" sz="1800" dirty="0" smtClean="0"/>
              <a:t> (2004–2005)</a:t>
            </a:r>
          </a:p>
          <a:p>
            <a:r>
              <a:rPr lang="en-US" sz="2400" dirty="0" smtClean="0"/>
              <a:t>The surveys included questions regarding the frequency with which people drank more than five drinks in a given day.</a:t>
            </a:r>
          </a:p>
          <a:p>
            <a:r>
              <a:rPr lang="en-US" sz="2400" dirty="0" smtClean="0"/>
              <a:t>Findings indicated that exceeding these drinking limits can significantly increase alcohol-related health problems. 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20245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When Screening, It’s Useful To Clarify What One Drink Is!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457325" y="2557462"/>
            <a:ext cx="6229350" cy="34956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543660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How Much 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I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s “One 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D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rink”?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3555" name="Picture 18" descr="C:\Documents and Settings\burge\Local Settings\Temporary Internet Files\Content.IE5\LI64DF5Q\MPj04005780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20130" y="2244638"/>
            <a:ext cx="2339488" cy="29260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556" name="Picture 24" descr="C:\Documents and Settings\burge\Local Settings\Temporary Internet Files\Content.IE5\8RMEE6M0\MPj04074690000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8818" y="2244638"/>
            <a:ext cx="2893582" cy="3657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557" name="Picture 17" descr="C:\Documents and Settings\burge\Local Settings\Temporary Internet Files\Content.IE5\08SFYVX9\MPj04328030000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4818" y="3222172"/>
            <a:ext cx="2057400" cy="28051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3558" name="TextBox 29"/>
          <p:cNvSpPr txBox="1">
            <a:spLocks noChangeArrowheads="1"/>
          </p:cNvSpPr>
          <p:nvPr/>
        </p:nvSpPr>
        <p:spPr bwMode="auto">
          <a:xfrm>
            <a:off x="4990425" y="1826531"/>
            <a:ext cx="27819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prstClr val="black"/>
                </a:solidFill>
                <a:latin typeface="+mj-lt"/>
              </a:rPr>
              <a:t>12-oz </a:t>
            </a:r>
            <a:r>
              <a:rPr lang="en-US" sz="1400" dirty="0">
                <a:solidFill>
                  <a:prstClr val="black"/>
                </a:solidFill>
                <a:latin typeface="+mj-lt"/>
              </a:rPr>
              <a:t>glass of beer (one can)</a:t>
            </a:r>
          </a:p>
        </p:txBody>
      </p:sp>
      <p:sp>
        <p:nvSpPr>
          <p:cNvPr id="23559" name="TextBox 30"/>
          <p:cNvSpPr txBox="1">
            <a:spLocks noChangeArrowheads="1"/>
          </p:cNvSpPr>
          <p:nvPr/>
        </p:nvSpPr>
        <p:spPr bwMode="auto">
          <a:xfrm>
            <a:off x="1442344" y="1589316"/>
            <a:ext cx="221727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prstClr val="black"/>
                </a:solidFill>
                <a:latin typeface="+mj-lt"/>
              </a:rPr>
              <a:t>  5-oz glass of wine  </a:t>
            </a:r>
          </a:p>
          <a:p>
            <a:pPr algn="ctr"/>
            <a:r>
              <a:rPr lang="en-US" sz="1400" dirty="0">
                <a:solidFill>
                  <a:prstClr val="black"/>
                </a:solidFill>
                <a:latin typeface="+mj-lt"/>
              </a:rPr>
              <a:t>(5 glasses in </a:t>
            </a:r>
            <a:r>
              <a:rPr lang="en-US" sz="1400" dirty="0" smtClean="0">
                <a:solidFill>
                  <a:prstClr val="black"/>
                </a:solidFill>
                <a:latin typeface="+mj-lt"/>
              </a:rPr>
              <a:t>one </a:t>
            </a:r>
            <a:r>
              <a:rPr lang="en-US" sz="1400" dirty="0">
                <a:solidFill>
                  <a:prstClr val="black"/>
                </a:solidFill>
                <a:latin typeface="+mj-lt"/>
              </a:rPr>
              <a:t>bottle)</a:t>
            </a:r>
          </a:p>
        </p:txBody>
      </p:sp>
      <p:sp>
        <p:nvSpPr>
          <p:cNvPr id="23560" name="TextBox 31"/>
          <p:cNvSpPr txBox="1">
            <a:spLocks noChangeArrowheads="1"/>
          </p:cNvSpPr>
          <p:nvPr/>
        </p:nvSpPr>
        <p:spPr bwMode="auto">
          <a:xfrm>
            <a:off x="2136716" y="5302908"/>
            <a:ext cx="115211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1400" dirty="0">
                <a:solidFill>
                  <a:prstClr val="black"/>
                </a:solidFill>
                <a:latin typeface="+mj-lt"/>
              </a:rPr>
              <a:t>1.5-oz spirits </a:t>
            </a:r>
          </a:p>
          <a:p>
            <a:pPr algn="r"/>
            <a:r>
              <a:rPr lang="en-US" sz="1400" dirty="0">
                <a:solidFill>
                  <a:prstClr val="black"/>
                </a:solidFill>
                <a:latin typeface="+mj-lt"/>
              </a:rPr>
              <a:t>80-proof</a:t>
            </a:r>
          </a:p>
          <a:p>
            <a:pPr algn="r"/>
            <a:r>
              <a:rPr lang="en-US" sz="1400" dirty="0">
                <a:solidFill>
                  <a:prstClr val="black"/>
                </a:solidFill>
                <a:latin typeface="+mj-lt"/>
              </a:rPr>
              <a:t>1 jigger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81942" y="6190995"/>
            <a:ext cx="3760966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b="1" i="1" dirty="0">
                <a:solidFill>
                  <a:srgbClr val="B46C3A"/>
                </a:solidFill>
                <a:latin typeface="Century Gothic" pitchFamily="34" charset="0"/>
              </a:rPr>
              <a:t>Equivalent to 14 grams pure alcohol</a:t>
            </a:r>
          </a:p>
        </p:txBody>
      </p:sp>
    </p:spTree>
    <p:extLst>
      <p:ext uri="{BB962C8B-B14F-4D97-AF65-F5344CB8AC3E}">
        <p14:creationId xmlns:p14="http://schemas.microsoft.com/office/powerpoint/2010/main" val="2758394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1066800"/>
            <a:ext cx="9144000" cy="1143000"/>
          </a:xfrm>
        </p:spPr>
        <p:txBody>
          <a:bodyPr>
            <a:normAutofit fontScale="90000"/>
          </a:bodyPr>
          <a:lstStyle/>
          <a:p>
            <a:pPr>
              <a:lnSpc>
                <a:spcPts val="4800"/>
              </a:lnSpc>
            </a:pPr>
            <a:r>
              <a:rPr lang="en-US" sz="5300" dirty="0" smtClean="0"/>
              <a:t>AUDIT</a:t>
            </a:r>
            <a:br>
              <a:rPr lang="en-US" sz="5300" dirty="0" smtClean="0"/>
            </a:br>
            <a:r>
              <a:rPr lang="en-US" sz="5300" dirty="0" smtClean="0"/>
              <a:t>Alcohol Use Disorders Identification 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43200"/>
            <a:ext cx="8229600" cy="3886200"/>
          </a:xfrm>
        </p:spPr>
        <p:txBody>
          <a:bodyPr/>
          <a:lstStyle/>
          <a:p>
            <a:r>
              <a:rPr lang="en-US" dirty="0" smtClean="0"/>
              <a:t>What is it?</a:t>
            </a:r>
          </a:p>
          <a:p>
            <a:pPr lvl="1" indent="-395288"/>
            <a:r>
              <a:rPr lang="en-US" dirty="0" smtClean="0"/>
              <a:t>Ten questions, self-administered or through an interview; addresses recent alcohol use, alcohol dependence symptoms, and alcohol-related problems</a:t>
            </a:r>
          </a:p>
          <a:p>
            <a:pPr lvl="1" indent="-395288"/>
            <a:r>
              <a:rPr lang="en-US" dirty="0" smtClean="0"/>
              <a:t>Developed by World Health Organization (WHO)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6139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838200"/>
            <a:ext cx="9144000" cy="1143000"/>
          </a:xfrm>
        </p:spPr>
        <p:txBody>
          <a:bodyPr>
            <a:noAutofit/>
          </a:bodyPr>
          <a:lstStyle/>
          <a:p>
            <a:pPr>
              <a:lnSpc>
                <a:spcPts val="4000"/>
              </a:lnSpc>
            </a:pPr>
            <a:r>
              <a:rPr lang="en-US" sz="4000" dirty="0" smtClean="0"/>
              <a:t>AUDIT</a:t>
            </a:r>
            <a:br>
              <a:rPr lang="en-US" sz="4000" dirty="0" smtClean="0"/>
            </a:br>
            <a:r>
              <a:rPr lang="en-US" sz="4000" dirty="0" smtClean="0"/>
              <a:t>Alcohol Use Disorders Identification Test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388620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sz="2400" dirty="0" smtClean="0"/>
              <a:t>What are the strengths?</a:t>
            </a:r>
          </a:p>
          <a:p>
            <a:pPr lvl="1">
              <a:spcAft>
                <a:spcPts val="1200"/>
              </a:spcAft>
            </a:pPr>
            <a:r>
              <a:rPr lang="en-US" sz="2000" dirty="0" smtClean="0"/>
              <a:t>Public domain—test and manual are free</a:t>
            </a:r>
          </a:p>
          <a:p>
            <a:pPr lvl="1">
              <a:spcAft>
                <a:spcPts val="1200"/>
              </a:spcAft>
            </a:pPr>
            <a:r>
              <a:rPr lang="en-US" sz="2000" dirty="0" smtClean="0"/>
              <a:t>Validated in multiple settings, including primary care</a:t>
            </a:r>
          </a:p>
          <a:p>
            <a:pPr lvl="1">
              <a:spcAft>
                <a:spcPts val="1200"/>
              </a:spcAft>
            </a:pPr>
            <a:r>
              <a:rPr lang="en-US" sz="2000" dirty="0" smtClean="0"/>
              <a:t>Brief, flexible</a:t>
            </a:r>
          </a:p>
          <a:p>
            <a:pPr lvl="1">
              <a:spcAft>
                <a:spcPts val="1200"/>
              </a:spcAft>
            </a:pPr>
            <a:r>
              <a:rPr lang="en-US" sz="2000" dirty="0" smtClean="0"/>
              <a:t>Focuses on recent alcohol use</a:t>
            </a:r>
          </a:p>
          <a:p>
            <a:pPr lvl="1">
              <a:spcAft>
                <a:spcPts val="1800"/>
              </a:spcAft>
            </a:pPr>
            <a:r>
              <a:rPr lang="en-US" sz="2000" dirty="0" smtClean="0"/>
              <a:t>Consistent with ICD-10  and DSM IV definitions of alcohol dependence, abuse, and harmful alcohol use</a:t>
            </a:r>
          </a:p>
          <a:p>
            <a:pPr>
              <a:spcAft>
                <a:spcPts val="1200"/>
              </a:spcAft>
            </a:pPr>
            <a:r>
              <a:rPr lang="en-US" sz="2400" dirty="0" smtClean="0"/>
              <a:t>Limitations?	</a:t>
            </a:r>
          </a:p>
          <a:p>
            <a:pPr lvl="1"/>
            <a:r>
              <a:rPr lang="en-US" sz="2000" dirty="0" smtClean="0"/>
              <a:t>Does not screen for drug use or abuse, only alcohol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59434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1143000"/>
          </a:xfrm>
        </p:spPr>
        <p:txBody>
          <a:bodyPr/>
          <a:lstStyle/>
          <a:p>
            <a:r>
              <a:rPr lang="en-US" dirty="0" smtClean="0"/>
              <a:t>Learning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5668" y="1905000"/>
            <a:ext cx="8458200" cy="3886200"/>
          </a:xfrm>
        </p:spPr>
        <p:txBody>
          <a:bodyPr/>
          <a:lstStyle/>
          <a:p>
            <a:pPr marL="0" indent="0">
              <a:spcAft>
                <a:spcPts val="1800"/>
              </a:spcAft>
              <a:buNone/>
            </a:pPr>
            <a:r>
              <a:rPr lang="en-US" sz="2800" dirty="0" smtClean="0"/>
              <a:t>By the end of this session, participants will—</a:t>
            </a:r>
          </a:p>
          <a:p>
            <a:pPr>
              <a:spcAft>
                <a:spcPts val="1800"/>
              </a:spcAft>
            </a:pPr>
            <a:r>
              <a:rPr lang="en-US" sz="2400" dirty="0" smtClean="0"/>
              <a:t>Understand the rationale for universal screening.</a:t>
            </a:r>
          </a:p>
          <a:p>
            <a:pPr>
              <a:spcAft>
                <a:spcPts val="1800"/>
              </a:spcAft>
            </a:pPr>
            <a:r>
              <a:rPr lang="en-US" sz="2400" dirty="0" smtClean="0"/>
              <a:t>Identify potential health impact of substance misuse and abuse.</a:t>
            </a:r>
          </a:p>
          <a:p>
            <a:pPr>
              <a:spcAft>
                <a:spcPts val="1800"/>
              </a:spcAft>
            </a:pPr>
            <a:r>
              <a:rPr lang="en-US" sz="2400" dirty="0" smtClean="0"/>
              <a:t>Identify substance use risk limits.</a:t>
            </a:r>
          </a:p>
          <a:p>
            <a:pPr>
              <a:spcAft>
                <a:spcPts val="1800"/>
              </a:spcAft>
            </a:pPr>
            <a:r>
              <a:rPr lang="en-US" sz="2400" dirty="0" smtClean="0"/>
              <a:t>Identify how screening is conducted in a practice setting, including prescreening and screening.</a:t>
            </a:r>
          </a:p>
          <a:p>
            <a:pPr>
              <a:spcAft>
                <a:spcPts val="1800"/>
              </a:spcAft>
            </a:pPr>
            <a:r>
              <a:rPr lang="en-US" sz="2400" dirty="0" smtClean="0"/>
              <a:t>Practice how to use two screening tools.</a:t>
            </a:r>
          </a:p>
          <a:p>
            <a:pPr>
              <a:spcAft>
                <a:spcPts val="1800"/>
              </a:spcAft>
            </a:pPr>
            <a:r>
              <a:rPr lang="en-US" sz="2400" dirty="0" smtClean="0"/>
              <a:t>Understand how screening is used in brief intervention.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82072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3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r>
              <a:rPr lang="en-US" dirty="0" smtClean="0"/>
              <a:t>AUDIT Questionnaire</a:t>
            </a:r>
          </a:p>
        </p:txBody>
      </p:sp>
      <p:pic>
        <p:nvPicPr>
          <p:cNvPr id="5" name="Picture 5" descr="AUDIT.pn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 l="6953" t="4382" r="6953" b="9082"/>
          <a:stretch>
            <a:fillRect/>
          </a:stretch>
        </p:blipFill>
        <p:spPr bwMode="auto">
          <a:xfrm>
            <a:off x="2503051" y="1828800"/>
            <a:ext cx="3821549" cy="4572000"/>
          </a:xfrm>
          <a:prstGeom prst="rect">
            <a:avLst/>
          </a:prstGeom>
          <a:noFill/>
          <a:ln w="38100">
            <a:solidFill>
              <a:srgbClr val="84171A"/>
            </a:solidFill>
            <a:miter lim="800000"/>
            <a:headEnd/>
            <a:tailEnd/>
          </a:ln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477000" y="6132808"/>
            <a:ext cx="12954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 dirty="0">
                <a:solidFill>
                  <a:prstClr val="black"/>
                </a:solidFill>
              </a:rPr>
              <a:t>WHO, 1992</a:t>
            </a:r>
          </a:p>
        </p:txBody>
      </p:sp>
    </p:spTree>
    <p:extLst>
      <p:ext uri="{BB962C8B-B14F-4D97-AF65-F5344CB8AC3E}">
        <p14:creationId xmlns:p14="http://schemas.microsoft.com/office/powerpoint/2010/main" val="1089274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3"/>
          <p:cNvSpPr>
            <a:spLocks noGrp="1"/>
          </p:cNvSpPr>
          <p:nvPr>
            <p:ph type="title"/>
          </p:nvPr>
        </p:nvSpPr>
        <p:spPr>
          <a:xfrm>
            <a:off x="0" y="762000"/>
            <a:ext cx="9144000" cy="1143000"/>
          </a:xfrm>
        </p:spPr>
        <p:txBody>
          <a:bodyPr/>
          <a:lstStyle/>
          <a:p>
            <a:r>
              <a:rPr lang="en-US" dirty="0" smtClean="0"/>
              <a:t>AUDIT Domain</a:t>
            </a:r>
          </a:p>
        </p:txBody>
      </p:sp>
      <p:sp>
        <p:nvSpPr>
          <p:cNvPr id="74755" name="Text Box 4"/>
          <p:cNvSpPr txBox="1">
            <a:spLocks noChangeArrowheads="1"/>
          </p:cNvSpPr>
          <p:nvPr/>
        </p:nvSpPr>
        <p:spPr bwMode="auto">
          <a:xfrm>
            <a:off x="7053942" y="5987142"/>
            <a:ext cx="12954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1600" dirty="0">
                <a:solidFill>
                  <a:prstClr val="black"/>
                </a:solidFill>
              </a:rPr>
              <a:t>WHO, 1992</a:t>
            </a: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914400" y="1981200"/>
            <a:ext cx="7315200" cy="3967162"/>
          </a:xfrm>
          <a:prstGeom prst="rect">
            <a:avLst/>
          </a:prstGeom>
          <a:noFill/>
          <a:ln w="38100">
            <a:solidFill>
              <a:srgbClr val="84171A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57910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/>
          <p:cNvSpPr>
            <a:spLocks noGrp="1"/>
          </p:cNvSpPr>
          <p:nvPr>
            <p:ph type="title"/>
          </p:nvPr>
        </p:nvSpPr>
        <p:spPr>
          <a:xfrm>
            <a:off x="0" y="762000"/>
            <a:ext cx="9144000" cy="9144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48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ＭＳ Ｐゴシック" pitchFamily="34" charset="-128"/>
              </a:rPr>
              <a:t>Scoring the AUDIT</a:t>
            </a:r>
          </a:p>
        </p:txBody>
      </p:sp>
      <p:sp>
        <p:nvSpPr>
          <p:cNvPr id="75779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2087880"/>
            <a:ext cx="4648200" cy="4038600"/>
          </a:xfrm>
        </p:spPr>
        <p:txBody>
          <a:bodyPr/>
          <a:lstStyle/>
          <a:p>
            <a:pPr eaLnBrk="1" hangingPunct="1"/>
            <a:endParaRPr lang="en-US" dirty="0" smtClean="0">
              <a:ea typeface="ＭＳ Ｐゴシック" pitchFamily="34" charset="-128"/>
            </a:endParaRPr>
          </a:p>
          <a:p>
            <a:pPr marL="0" indent="0" eaLnBrk="1" hangingPunct="1">
              <a:lnSpc>
                <a:spcPts val="3000"/>
              </a:lnSpc>
              <a:spcBef>
                <a:spcPct val="0"/>
              </a:spcBef>
              <a:buSzPct val="100000"/>
              <a:buNone/>
            </a:pPr>
            <a:r>
              <a:rPr lang="en-US" sz="2400" dirty="0" smtClean="0">
                <a:ea typeface="ＭＳ Ｐゴシック" pitchFamily="34" charset="-128"/>
                <a:cs typeface="Arial" charset="0"/>
              </a:rPr>
              <a:t>	          Dependent </a:t>
            </a:r>
            <a:r>
              <a:rPr lang="en-US" sz="2400" dirty="0">
                <a:ea typeface="ＭＳ Ｐゴシック" pitchFamily="34" charset="-128"/>
                <a:cs typeface="Arial" charset="0"/>
              </a:rPr>
              <a:t>U</a:t>
            </a:r>
            <a:r>
              <a:rPr lang="en-US" sz="2400" dirty="0" smtClean="0">
                <a:ea typeface="ＭＳ Ｐゴシック" pitchFamily="34" charset="-128"/>
                <a:cs typeface="Arial" charset="0"/>
              </a:rPr>
              <a:t>se  (20+)</a:t>
            </a:r>
          </a:p>
          <a:p>
            <a:pPr marL="0" indent="0" eaLnBrk="1" hangingPunct="1">
              <a:buSzPct val="100000"/>
              <a:buNone/>
            </a:pPr>
            <a:endParaRPr lang="en-US" sz="2400" dirty="0" smtClean="0">
              <a:ea typeface="ＭＳ Ｐゴシック" pitchFamily="34" charset="-128"/>
              <a:cs typeface="Arial" charset="0"/>
            </a:endParaRPr>
          </a:p>
          <a:p>
            <a:pPr marL="0" indent="0" eaLnBrk="1" hangingPunct="1">
              <a:lnSpc>
                <a:spcPts val="3000"/>
              </a:lnSpc>
              <a:spcBef>
                <a:spcPct val="0"/>
              </a:spcBef>
              <a:buSzPct val="100000"/>
              <a:buNone/>
            </a:pPr>
            <a:r>
              <a:rPr lang="en-US" sz="2400" dirty="0" smtClean="0">
                <a:ea typeface="ＭＳ Ｐゴシック" pitchFamily="34" charset="-128"/>
                <a:cs typeface="Arial" charset="0"/>
              </a:rPr>
              <a:t>	     Harmful </a:t>
            </a:r>
            <a:r>
              <a:rPr lang="en-US" sz="2400" dirty="0">
                <a:ea typeface="ＭＳ Ｐゴシック" pitchFamily="34" charset="-128"/>
                <a:cs typeface="Arial" charset="0"/>
              </a:rPr>
              <a:t>U</a:t>
            </a:r>
            <a:r>
              <a:rPr lang="en-US" sz="2400" dirty="0" smtClean="0">
                <a:ea typeface="ＭＳ Ｐゴシック" pitchFamily="34" charset="-128"/>
                <a:cs typeface="Arial" charset="0"/>
              </a:rPr>
              <a:t>se (16‒19)</a:t>
            </a:r>
          </a:p>
          <a:p>
            <a:pPr marL="0" indent="0" eaLnBrk="1" hangingPunct="1">
              <a:buSzPct val="100000"/>
              <a:buNone/>
            </a:pPr>
            <a:endParaRPr lang="en-US" sz="2400" dirty="0" smtClean="0">
              <a:ea typeface="ＭＳ Ｐゴシック" pitchFamily="34" charset="-128"/>
              <a:cs typeface="Arial" charset="0"/>
            </a:endParaRPr>
          </a:p>
          <a:p>
            <a:pPr marL="0" indent="0" eaLnBrk="1" hangingPunct="1">
              <a:lnSpc>
                <a:spcPts val="3000"/>
              </a:lnSpc>
              <a:spcBef>
                <a:spcPts val="1200"/>
              </a:spcBef>
              <a:buSzPct val="100000"/>
              <a:buNone/>
            </a:pPr>
            <a:r>
              <a:rPr lang="en-US" sz="2400" dirty="0" smtClean="0">
                <a:ea typeface="ＭＳ Ｐゴシック" pitchFamily="34" charset="-128"/>
                <a:cs typeface="Arial" charset="0"/>
              </a:rPr>
              <a:t>	   At-Risk Use (8‒15)</a:t>
            </a:r>
          </a:p>
          <a:p>
            <a:pPr marL="0" indent="0" eaLnBrk="1" hangingPunct="1">
              <a:buSzPct val="100000"/>
              <a:buNone/>
            </a:pPr>
            <a:endParaRPr lang="en-US" sz="2400" dirty="0" smtClean="0">
              <a:ea typeface="ＭＳ Ｐゴシック" pitchFamily="34" charset="-128"/>
              <a:cs typeface="Arial" charset="0"/>
            </a:endParaRPr>
          </a:p>
          <a:p>
            <a:pPr marL="0" indent="0" eaLnBrk="1" hangingPunct="1">
              <a:lnSpc>
                <a:spcPts val="3000"/>
              </a:lnSpc>
              <a:spcBef>
                <a:spcPts val="1200"/>
              </a:spcBef>
              <a:buSzPct val="100000"/>
              <a:buNone/>
            </a:pPr>
            <a:r>
              <a:rPr lang="en-US" sz="2400" dirty="0" smtClean="0">
                <a:ea typeface="ＭＳ Ｐゴシック" pitchFamily="34" charset="-128"/>
                <a:cs typeface="Arial" charset="0"/>
              </a:rPr>
              <a:t>	  Low Risk (0‒7)</a:t>
            </a:r>
          </a:p>
        </p:txBody>
      </p:sp>
      <p:pic>
        <p:nvPicPr>
          <p:cNvPr id="75780" name="Diagram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 l="-11159" t="-3722" r="-10007" b="-12959"/>
          <a:stretch>
            <a:fillRect/>
          </a:stretch>
        </p:blipFill>
        <p:spPr bwMode="auto">
          <a:xfrm>
            <a:off x="2590800" y="1935480"/>
            <a:ext cx="5286894" cy="484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08079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 Session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4400" dirty="0" smtClean="0"/>
          </a:p>
          <a:p>
            <a:pPr marL="0" indent="0" algn="ctr">
              <a:buNone/>
            </a:pPr>
            <a:r>
              <a:rPr lang="en-US" sz="4000" dirty="0" smtClean="0"/>
              <a:t>Screening Using the AUDIT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9312585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457200" y="609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normAutofit/>
          </a:bodyPr>
          <a:lstStyle/>
          <a:p>
            <a:pPr algn="ctr" eaLnBrk="0" hangingPunct="0">
              <a:lnSpc>
                <a:spcPct val="68000"/>
              </a:lnSpc>
              <a:defRPr/>
            </a:pPr>
            <a:r>
              <a:rPr lang="en-US" kern="0" dirty="0" smtClean="0">
                <a:solidFill>
                  <a:schemeClr val="accent2">
                    <a:lumMod val="50000"/>
                  </a:schemeClr>
                </a:solidFill>
              </a:rPr>
              <a:t>Prescreening </a:t>
            </a:r>
            <a:r>
              <a:rPr lang="en-US" kern="0" dirty="0">
                <a:solidFill>
                  <a:schemeClr val="accent2">
                    <a:lumMod val="50000"/>
                  </a:schemeClr>
                </a:solidFill>
              </a:rPr>
              <a:t>for Drugs</a:t>
            </a:r>
          </a:p>
        </p:txBody>
      </p:sp>
      <p:sp>
        <p:nvSpPr>
          <p:cNvPr id="4" name="Freeform 3"/>
          <p:cNvSpPr/>
          <p:nvPr/>
        </p:nvSpPr>
        <p:spPr>
          <a:xfrm>
            <a:off x="483674" y="1904997"/>
            <a:ext cx="8176670" cy="1610043"/>
          </a:xfrm>
          <a:custGeom>
            <a:avLst/>
            <a:gdLst>
              <a:gd name="connsiteX0" fmla="*/ 0 w 8176670"/>
              <a:gd name="connsiteY0" fmla="*/ 161004 h 1610043"/>
              <a:gd name="connsiteX1" fmla="*/ 161004 w 8176670"/>
              <a:gd name="connsiteY1" fmla="*/ 0 h 1610043"/>
              <a:gd name="connsiteX2" fmla="*/ 8015666 w 8176670"/>
              <a:gd name="connsiteY2" fmla="*/ 0 h 1610043"/>
              <a:gd name="connsiteX3" fmla="*/ 8176670 w 8176670"/>
              <a:gd name="connsiteY3" fmla="*/ 161004 h 1610043"/>
              <a:gd name="connsiteX4" fmla="*/ 8176670 w 8176670"/>
              <a:gd name="connsiteY4" fmla="*/ 1449039 h 1610043"/>
              <a:gd name="connsiteX5" fmla="*/ 8015666 w 8176670"/>
              <a:gd name="connsiteY5" fmla="*/ 1610043 h 1610043"/>
              <a:gd name="connsiteX6" fmla="*/ 161004 w 8176670"/>
              <a:gd name="connsiteY6" fmla="*/ 1610043 h 1610043"/>
              <a:gd name="connsiteX7" fmla="*/ 0 w 8176670"/>
              <a:gd name="connsiteY7" fmla="*/ 1449039 h 1610043"/>
              <a:gd name="connsiteX8" fmla="*/ 0 w 8176670"/>
              <a:gd name="connsiteY8" fmla="*/ 161004 h 1610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176670" h="1610043">
                <a:moveTo>
                  <a:pt x="0" y="161004"/>
                </a:moveTo>
                <a:cubicBezTo>
                  <a:pt x="0" y="72084"/>
                  <a:pt x="72084" y="0"/>
                  <a:pt x="161004" y="0"/>
                </a:cubicBezTo>
                <a:lnTo>
                  <a:pt x="8015666" y="0"/>
                </a:lnTo>
                <a:cubicBezTo>
                  <a:pt x="8104586" y="0"/>
                  <a:pt x="8176670" y="72084"/>
                  <a:pt x="8176670" y="161004"/>
                </a:cubicBezTo>
                <a:lnTo>
                  <a:pt x="8176670" y="1449039"/>
                </a:lnTo>
                <a:cubicBezTo>
                  <a:pt x="8176670" y="1537959"/>
                  <a:pt x="8104586" y="1610043"/>
                  <a:pt x="8015666" y="1610043"/>
                </a:cubicBezTo>
                <a:lnTo>
                  <a:pt x="161004" y="1610043"/>
                </a:lnTo>
                <a:cubicBezTo>
                  <a:pt x="72084" y="1610043"/>
                  <a:pt x="0" y="1537959"/>
                  <a:pt x="0" y="1449039"/>
                </a:cubicBezTo>
                <a:lnTo>
                  <a:pt x="0" y="161004"/>
                </a:lnTo>
                <a:close/>
              </a:path>
            </a:pathLst>
          </a:custGeom>
          <a:solidFill>
            <a:srgbClr val="632523"/>
          </a:solidFill>
          <a:ln>
            <a:solidFill>
              <a:srgbClr val="632523"/>
            </a:solidFill>
          </a:ln>
        </p:spPr>
        <p:style>
          <a:lnRef idx="2">
            <a:schemeClr val="accent6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5257" tIns="72557" rIns="85257" bIns="72557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i="1" kern="1200" dirty="0" smtClean="0">
                <a:solidFill>
                  <a:schemeClr val="bg1"/>
                </a:solidFill>
                <a:latin typeface="Century Gothic" pitchFamily="34" charset="0"/>
              </a:rPr>
              <a:t>“How many times in the past year have you used an illegal drug or used a prescription medication for nonmedical reasons?” </a:t>
            </a:r>
          </a:p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kern="1200" dirty="0" smtClean="0">
                <a:solidFill>
                  <a:schemeClr val="bg1"/>
                </a:solidFill>
                <a:latin typeface="Century Gothic" pitchFamily="34" charset="0"/>
              </a:rPr>
              <a:t>(…for instance because of the feeling it caused or experiences you have…)</a:t>
            </a:r>
            <a:endParaRPr lang="en-US" sz="2000" kern="12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1301341" y="3515040"/>
            <a:ext cx="793882" cy="54948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549480"/>
                </a:lnTo>
                <a:lnTo>
                  <a:pt x="793882" y="549480"/>
                </a:lnTo>
              </a:path>
            </a:pathLst>
          </a:custGeom>
          <a:noFill/>
          <a:ln>
            <a:solidFill>
              <a:srgbClr val="B46C3A"/>
            </a:solidFill>
          </a:ln>
        </p:spPr>
        <p:style>
          <a:lnRef idx="2">
            <a:schemeClr val="accent6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Freeform 8"/>
          <p:cNvSpPr/>
          <p:nvPr/>
        </p:nvSpPr>
        <p:spPr>
          <a:xfrm>
            <a:off x="2095224" y="3701081"/>
            <a:ext cx="5760720" cy="726879"/>
          </a:xfrm>
          <a:custGeom>
            <a:avLst/>
            <a:gdLst>
              <a:gd name="connsiteX0" fmla="*/ 0 w 5444522"/>
              <a:gd name="connsiteY0" fmla="*/ 72688 h 726879"/>
              <a:gd name="connsiteX1" fmla="*/ 72688 w 5444522"/>
              <a:gd name="connsiteY1" fmla="*/ 0 h 726879"/>
              <a:gd name="connsiteX2" fmla="*/ 5371834 w 5444522"/>
              <a:gd name="connsiteY2" fmla="*/ 0 h 726879"/>
              <a:gd name="connsiteX3" fmla="*/ 5444522 w 5444522"/>
              <a:gd name="connsiteY3" fmla="*/ 72688 h 726879"/>
              <a:gd name="connsiteX4" fmla="*/ 5444522 w 5444522"/>
              <a:gd name="connsiteY4" fmla="*/ 654191 h 726879"/>
              <a:gd name="connsiteX5" fmla="*/ 5371834 w 5444522"/>
              <a:gd name="connsiteY5" fmla="*/ 726879 h 726879"/>
              <a:gd name="connsiteX6" fmla="*/ 72688 w 5444522"/>
              <a:gd name="connsiteY6" fmla="*/ 726879 h 726879"/>
              <a:gd name="connsiteX7" fmla="*/ 0 w 5444522"/>
              <a:gd name="connsiteY7" fmla="*/ 654191 h 726879"/>
              <a:gd name="connsiteX8" fmla="*/ 0 w 5444522"/>
              <a:gd name="connsiteY8" fmla="*/ 72688 h 726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44522" h="726879">
                <a:moveTo>
                  <a:pt x="0" y="72688"/>
                </a:moveTo>
                <a:cubicBezTo>
                  <a:pt x="0" y="32544"/>
                  <a:pt x="32544" y="0"/>
                  <a:pt x="72688" y="0"/>
                </a:cubicBezTo>
                <a:lnTo>
                  <a:pt x="5371834" y="0"/>
                </a:lnTo>
                <a:cubicBezTo>
                  <a:pt x="5411978" y="0"/>
                  <a:pt x="5444522" y="32544"/>
                  <a:pt x="5444522" y="72688"/>
                </a:cubicBezTo>
                <a:lnTo>
                  <a:pt x="5444522" y="654191"/>
                </a:lnTo>
                <a:cubicBezTo>
                  <a:pt x="5444522" y="694335"/>
                  <a:pt x="5411978" y="726879"/>
                  <a:pt x="5371834" y="726879"/>
                </a:cubicBezTo>
                <a:lnTo>
                  <a:pt x="72688" y="726879"/>
                </a:lnTo>
                <a:cubicBezTo>
                  <a:pt x="32544" y="726879"/>
                  <a:pt x="0" y="694335"/>
                  <a:pt x="0" y="654191"/>
                </a:cubicBezTo>
                <a:lnTo>
                  <a:pt x="0" y="72688"/>
                </a:lnTo>
                <a:close/>
              </a:path>
            </a:pathLst>
          </a:custGeom>
          <a:noFill/>
          <a:ln>
            <a:solidFill>
              <a:srgbClr val="632523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9390" tIns="46690" rIns="59390" bIns="4669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kern="1200" dirty="0" smtClean="0">
                <a:solidFill>
                  <a:schemeClr val="tx1"/>
                </a:solidFill>
                <a:latin typeface="Century Gothic" pitchFamily="34" charset="0"/>
              </a:rPr>
              <a:t>If response is, “None,” screening is complete.</a:t>
            </a:r>
            <a:endParaRPr lang="en-US" sz="2000" kern="120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1301341" y="3515040"/>
            <a:ext cx="793882" cy="167914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1679140"/>
                </a:lnTo>
                <a:lnTo>
                  <a:pt x="793882" y="1679140"/>
                </a:lnTo>
              </a:path>
            </a:pathLst>
          </a:custGeom>
          <a:noFill/>
          <a:ln>
            <a:solidFill>
              <a:srgbClr val="B46C3A"/>
            </a:solidFill>
          </a:ln>
        </p:spPr>
        <p:style>
          <a:lnRef idx="2">
            <a:schemeClr val="accent6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Freeform 10"/>
          <p:cNvSpPr/>
          <p:nvPr/>
        </p:nvSpPr>
        <p:spPr>
          <a:xfrm>
            <a:off x="2095224" y="4742899"/>
            <a:ext cx="6588884" cy="902564"/>
          </a:xfrm>
          <a:custGeom>
            <a:avLst/>
            <a:gdLst>
              <a:gd name="connsiteX0" fmla="*/ 0 w 6588884"/>
              <a:gd name="connsiteY0" fmla="*/ 90256 h 902564"/>
              <a:gd name="connsiteX1" fmla="*/ 90256 w 6588884"/>
              <a:gd name="connsiteY1" fmla="*/ 0 h 902564"/>
              <a:gd name="connsiteX2" fmla="*/ 6498628 w 6588884"/>
              <a:gd name="connsiteY2" fmla="*/ 0 h 902564"/>
              <a:gd name="connsiteX3" fmla="*/ 6588884 w 6588884"/>
              <a:gd name="connsiteY3" fmla="*/ 90256 h 902564"/>
              <a:gd name="connsiteX4" fmla="*/ 6588884 w 6588884"/>
              <a:gd name="connsiteY4" fmla="*/ 812308 h 902564"/>
              <a:gd name="connsiteX5" fmla="*/ 6498628 w 6588884"/>
              <a:gd name="connsiteY5" fmla="*/ 902564 h 902564"/>
              <a:gd name="connsiteX6" fmla="*/ 90256 w 6588884"/>
              <a:gd name="connsiteY6" fmla="*/ 902564 h 902564"/>
              <a:gd name="connsiteX7" fmla="*/ 0 w 6588884"/>
              <a:gd name="connsiteY7" fmla="*/ 812308 h 902564"/>
              <a:gd name="connsiteX8" fmla="*/ 0 w 6588884"/>
              <a:gd name="connsiteY8" fmla="*/ 90256 h 902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588884" h="902564">
                <a:moveTo>
                  <a:pt x="0" y="90256"/>
                </a:moveTo>
                <a:cubicBezTo>
                  <a:pt x="0" y="40409"/>
                  <a:pt x="40409" y="0"/>
                  <a:pt x="90256" y="0"/>
                </a:cubicBezTo>
                <a:lnTo>
                  <a:pt x="6498628" y="0"/>
                </a:lnTo>
                <a:cubicBezTo>
                  <a:pt x="6548475" y="0"/>
                  <a:pt x="6588884" y="40409"/>
                  <a:pt x="6588884" y="90256"/>
                </a:cubicBezTo>
                <a:lnTo>
                  <a:pt x="6588884" y="812308"/>
                </a:lnTo>
                <a:cubicBezTo>
                  <a:pt x="6588884" y="862155"/>
                  <a:pt x="6548475" y="902564"/>
                  <a:pt x="6498628" y="902564"/>
                </a:cubicBezTo>
                <a:lnTo>
                  <a:pt x="90256" y="902564"/>
                </a:lnTo>
                <a:cubicBezTo>
                  <a:pt x="40409" y="902564"/>
                  <a:pt x="0" y="862155"/>
                  <a:pt x="0" y="812308"/>
                </a:cubicBezTo>
                <a:lnTo>
                  <a:pt x="0" y="90256"/>
                </a:lnTo>
                <a:close/>
              </a:path>
            </a:pathLst>
          </a:custGeom>
          <a:noFill/>
          <a:ln>
            <a:solidFill>
              <a:srgbClr val="632523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4535" tIns="51835" rIns="64535" bIns="51835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kern="1200" dirty="0" smtClean="0">
                <a:solidFill>
                  <a:schemeClr val="tx1"/>
                </a:solidFill>
                <a:latin typeface="Century Gothic" pitchFamily="34" charset="0"/>
              </a:rPr>
              <a:t>If response contains suspicious clues, inquire further.</a:t>
            </a:r>
            <a:endParaRPr lang="en-US" sz="2000" kern="120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220927" y="5486400"/>
            <a:ext cx="3436673" cy="322385"/>
          </a:xfrm>
          <a:prstGeom prst="rect">
            <a:avLst/>
          </a:prstGeom>
          <a:solidFill>
            <a:srgbClr val="51738E"/>
          </a:solidFill>
          <a:ln>
            <a:solidFill>
              <a:srgbClr val="51738E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92075" tIns="46038" rIns="92075" bIns="46038"/>
          <a:lstStyle/>
          <a:p>
            <a:pPr marL="0" lvl="1">
              <a:spcBef>
                <a:spcPts val="600"/>
              </a:spcBef>
              <a:buClr>
                <a:srgbClr val="1F497D"/>
              </a:buClr>
              <a:buSzPct val="75000"/>
            </a:pPr>
            <a:r>
              <a:rPr lang="en-US" sz="1600" dirty="0">
                <a:solidFill>
                  <a:schemeClr val="bg1"/>
                </a:solidFill>
                <a:latin typeface="Century Gothic" pitchFamily="34" charset="0"/>
              </a:rPr>
              <a:t>Sensitivity/Specificity: 100%/74%</a:t>
            </a:r>
          </a:p>
          <a:p>
            <a:pPr>
              <a:spcBef>
                <a:spcPts val="600"/>
              </a:spcBef>
            </a:pPr>
            <a:endParaRPr lang="en-US" sz="12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3674" y="5943600"/>
            <a:ext cx="81766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indent="-285750">
              <a:spcBef>
                <a:spcPts val="600"/>
              </a:spcBef>
              <a:buClr>
                <a:srgbClr val="1F497D"/>
              </a:buClr>
              <a:buSzPct val="75000"/>
            </a:pPr>
            <a:r>
              <a:rPr lang="en-US" sz="1200" dirty="0">
                <a:solidFill>
                  <a:prstClr val="black"/>
                </a:solidFill>
              </a:rPr>
              <a:t>Source: </a:t>
            </a:r>
            <a:r>
              <a:rPr lang="en-US" sz="1200" dirty="0" smtClean="0">
                <a:solidFill>
                  <a:prstClr val="black"/>
                </a:solidFill>
              </a:rPr>
              <a:t>Smith, </a:t>
            </a:r>
            <a:r>
              <a:rPr lang="en-US" sz="1200" dirty="0">
                <a:solidFill>
                  <a:prstClr val="black"/>
                </a:solidFill>
              </a:rPr>
              <a:t>P</a:t>
            </a:r>
            <a:r>
              <a:rPr lang="en-US" sz="1200" dirty="0" smtClean="0">
                <a:solidFill>
                  <a:prstClr val="black"/>
                </a:solidFill>
              </a:rPr>
              <a:t>. C</a:t>
            </a:r>
            <a:r>
              <a:rPr lang="en-US" sz="1200" dirty="0">
                <a:solidFill>
                  <a:prstClr val="black"/>
                </a:solidFill>
              </a:rPr>
              <a:t>., </a:t>
            </a:r>
            <a:r>
              <a:rPr lang="en-US" sz="1200" dirty="0" smtClean="0">
                <a:solidFill>
                  <a:prstClr val="black"/>
                </a:solidFill>
              </a:rPr>
              <a:t>Schmidt, </a:t>
            </a:r>
            <a:r>
              <a:rPr lang="en-US" sz="1200" dirty="0">
                <a:solidFill>
                  <a:prstClr val="black"/>
                </a:solidFill>
              </a:rPr>
              <a:t>S</a:t>
            </a:r>
            <a:r>
              <a:rPr lang="en-US" sz="1200" dirty="0" smtClean="0">
                <a:solidFill>
                  <a:prstClr val="black"/>
                </a:solidFill>
              </a:rPr>
              <a:t>. M</a:t>
            </a:r>
            <a:r>
              <a:rPr lang="en-US" sz="1200" dirty="0">
                <a:solidFill>
                  <a:prstClr val="black"/>
                </a:solidFill>
              </a:rPr>
              <a:t>., </a:t>
            </a:r>
            <a:r>
              <a:rPr lang="en-US" sz="1200" dirty="0" err="1" smtClean="0">
                <a:solidFill>
                  <a:prstClr val="black"/>
                </a:solidFill>
              </a:rPr>
              <a:t>Allensworth</a:t>
            </a:r>
            <a:r>
              <a:rPr lang="en-US" sz="1200" dirty="0" smtClean="0">
                <a:solidFill>
                  <a:prstClr val="black"/>
                </a:solidFill>
              </a:rPr>
              <a:t>-Davies, D., &amp; </a:t>
            </a:r>
            <a:r>
              <a:rPr lang="en-US" sz="1200" dirty="0" err="1" smtClean="0">
                <a:solidFill>
                  <a:prstClr val="black"/>
                </a:solidFill>
              </a:rPr>
              <a:t>Saitz</a:t>
            </a:r>
            <a:r>
              <a:rPr lang="en-US" sz="1200" dirty="0" smtClean="0">
                <a:solidFill>
                  <a:prstClr val="black"/>
                </a:solidFill>
              </a:rPr>
              <a:t>, </a:t>
            </a:r>
            <a:r>
              <a:rPr lang="en-US" sz="1200" dirty="0">
                <a:solidFill>
                  <a:prstClr val="black"/>
                </a:solidFill>
              </a:rPr>
              <a:t>R. </a:t>
            </a:r>
            <a:r>
              <a:rPr lang="en-US" sz="1200" dirty="0" smtClean="0">
                <a:solidFill>
                  <a:prstClr val="black"/>
                </a:solidFill>
              </a:rPr>
              <a:t>(2010). A </a:t>
            </a:r>
            <a:r>
              <a:rPr lang="en-US" sz="1200" dirty="0">
                <a:solidFill>
                  <a:prstClr val="black"/>
                </a:solidFill>
              </a:rPr>
              <a:t>single-question screening test for drug use in primary care. </a:t>
            </a:r>
            <a:r>
              <a:rPr lang="en-US" sz="1200" i="1" dirty="0">
                <a:solidFill>
                  <a:prstClr val="black"/>
                </a:solidFill>
              </a:rPr>
              <a:t>Arch Intern Med ,</a:t>
            </a:r>
            <a:r>
              <a:rPr lang="en-US" sz="1200" i="1" dirty="0" smtClean="0">
                <a:solidFill>
                  <a:prstClr val="black"/>
                </a:solidFill>
              </a:rPr>
              <a:t>170(13), 1155</a:t>
            </a:r>
            <a:r>
              <a:rPr lang="en-US" sz="1200" i="1" dirty="0" smtClean="0">
                <a:solidFill>
                  <a:prstClr val="black"/>
                </a:solidFill>
                <a:cs typeface="Calibri"/>
              </a:rPr>
              <a:t>−11</a:t>
            </a:r>
            <a:r>
              <a:rPr lang="en-US" sz="1200" i="1" dirty="0" smtClean="0">
                <a:solidFill>
                  <a:prstClr val="black"/>
                </a:solidFill>
              </a:rPr>
              <a:t>60</a:t>
            </a:r>
            <a:r>
              <a:rPr lang="en-US" sz="1200" i="1" dirty="0">
                <a:solidFill>
                  <a:prstClr val="black"/>
                </a:solidFill>
              </a:rPr>
              <a:t>.</a:t>
            </a:r>
            <a:endParaRPr 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7985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5" y="685800"/>
            <a:ext cx="8836065" cy="1143000"/>
          </a:xfrm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A Positive Drug Screen</a:t>
            </a:r>
            <a:endParaRPr lang="en-US" sz="4800" dirty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350520" y="1984248"/>
            <a:ext cx="8412480" cy="4187952"/>
            <a:chOff x="350520" y="1874520"/>
            <a:chExt cx="8412480" cy="4187952"/>
          </a:xfrm>
        </p:grpSpPr>
        <p:sp>
          <p:nvSpPr>
            <p:cNvPr id="10" name="Freeform 9"/>
            <p:cNvSpPr/>
            <p:nvPr/>
          </p:nvSpPr>
          <p:spPr>
            <a:xfrm>
              <a:off x="921878" y="2743194"/>
              <a:ext cx="754527" cy="2943211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2943211"/>
                  </a:lnTo>
                  <a:lnTo>
                    <a:pt x="754527" y="2943211"/>
                  </a:lnTo>
                </a:path>
              </a:pathLst>
            </a:custGeom>
            <a:noFill/>
            <a:ln>
              <a:solidFill>
                <a:srgbClr val="B46C3A"/>
              </a:solidFill>
            </a:ln>
          </p:spPr>
          <p:style>
            <a:lnRef idx="2">
              <a:schemeClr val="accent6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Freeform 5"/>
            <p:cNvSpPr/>
            <p:nvPr/>
          </p:nvSpPr>
          <p:spPr>
            <a:xfrm>
              <a:off x="921878" y="2939146"/>
              <a:ext cx="772593" cy="700229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700229"/>
                  </a:lnTo>
                  <a:lnTo>
                    <a:pt x="772593" y="700229"/>
                  </a:lnTo>
                </a:path>
              </a:pathLst>
            </a:custGeom>
            <a:noFill/>
            <a:ln>
              <a:solidFill>
                <a:srgbClr val="B46C3A"/>
              </a:solidFill>
            </a:ln>
          </p:spPr>
          <p:style>
            <a:lnRef idx="2">
              <a:schemeClr val="accent6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Freeform 6"/>
            <p:cNvSpPr/>
            <p:nvPr/>
          </p:nvSpPr>
          <p:spPr>
            <a:xfrm>
              <a:off x="1694472" y="3197352"/>
              <a:ext cx="5852160" cy="804672"/>
            </a:xfrm>
            <a:custGeom>
              <a:avLst/>
              <a:gdLst>
                <a:gd name="connsiteX0" fmla="*/ 0 w 7293999"/>
                <a:gd name="connsiteY0" fmla="*/ 88421 h 884207"/>
                <a:gd name="connsiteX1" fmla="*/ 88421 w 7293999"/>
                <a:gd name="connsiteY1" fmla="*/ 0 h 884207"/>
                <a:gd name="connsiteX2" fmla="*/ 7205578 w 7293999"/>
                <a:gd name="connsiteY2" fmla="*/ 0 h 884207"/>
                <a:gd name="connsiteX3" fmla="*/ 7293999 w 7293999"/>
                <a:gd name="connsiteY3" fmla="*/ 88421 h 884207"/>
                <a:gd name="connsiteX4" fmla="*/ 7293999 w 7293999"/>
                <a:gd name="connsiteY4" fmla="*/ 795786 h 884207"/>
                <a:gd name="connsiteX5" fmla="*/ 7205578 w 7293999"/>
                <a:gd name="connsiteY5" fmla="*/ 884207 h 884207"/>
                <a:gd name="connsiteX6" fmla="*/ 88421 w 7293999"/>
                <a:gd name="connsiteY6" fmla="*/ 884207 h 884207"/>
                <a:gd name="connsiteX7" fmla="*/ 0 w 7293999"/>
                <a:gd name="connsiteY7" fmla="*/ 795786 h 884207"/>
                <a:gd name="connsiteX8" fmla="*/ 0 w 7293999"/>
                <a:gd name="connsiteY8" fmla="*/ 88421 h 884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93999" h="884207">
                  <a:moveTo>
                    <a:pt x="0" y="88421"/>
                  </a:moveTo>
                  <a:cubicBezTo>
                    <a:pt x="0" y="39587"/>
                    <a:pt x="39587" y="0"/>
                    <a:pt x="88421" y="0"/>
                  </a:cubicBezTo>
                  <a:lnTo>
                    <a:pt x="7205578" y="0"/>
                  </a:lnTo>
                  <a:cubicBezTo>
                    <a:pt x="7254412" y="0"/>
                    <a:pt x="7293999" y="39587"/>
                    <a:pt x="7293999" y="88421"/>
                  </a:cubicBezTo>
                  <a:lnTo>
                    <a:pt x="7293999" y="795786"/>
                  </a:lnTo>
                  <a:cubicBezTo>
                    <a:pt x="7293999" y="844620"/>
                    <a:pt x="7254412" y="884207"/>
                    <a:pt x="7205578" y="884207"/>
                  </a:cubicBezTo>
                  <a:lnTo>
                    <a:pt x="88421" y="884207"/>
                  </a:lnTo>
                  <a:cubicBezTo>
                    <a:pt x="39587" y="884207"/>
                    <a:pt x="0" y="844620"/>
                    <a:pt x="0" y="795786"/>
                  </a:cubicBezTo>
                  <a:lnTo>
                    <a:pt x="0" y="88421"/>
                  </a:lnTo>
                  <a:close/>
                </a:path>
              </a:pathLst>
            </a:custGeom>
            <a:noFill/>
            <a:ln>
              <a:solidFill>
                <a:srgbClr val="632523"/>
              </a:solidFill>
            </a:ln>
          </p:spPr>
          <p:style>
            <a:lnRef idx="2">
              <a:schemeClr val="accent6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6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3998" tIns="51298" rIns="63998" bIns="51298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smtClean="0">
                  <a:latin typeface="Century Gothic" pitchFamily="34" charset="0"/>
                </a:rPr>
                <a:t>Ask which drugs the patient has been using, such as </a:t>
              </a: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smtClean="0">
                  <a:latin typeface="Century Gothic" pitchFamily="34" charset="0"/>
                </a:rPr>
                <a:t>cocaine, meth, heroin, ecstasy, marijuana, </a:t>
              </a:r>
              <a:r>
                <a:rPr lang="en-US" sz="1600" dirty="0" smtClean="0">
                  <a:latin typeface="Century Gothic" pitchFamily="34" charset="0"/>
                </a:rPr>
                <a:t>opioids</a:t>
              </a:r>
              <a:r>
                <a:rPr lang="en-US" sz="1600" kern="1200" dirty="0" smtClean="0">
                  <a:latin typeface="Century Gothic" pitchFamily="34" charset="0"/>
                </a:rPr>
                <a:t>, etc.</a:t>
              </a:r>
              <a:endParaRPr lang="en-US" sz="1600" kern="1200" dirty="0">
                <a:latin typeface="Century Gothic" pitchFamily="34" charset="0"/>
              </a:endParaRPr>
            </a:p>
          </p:txBody>
        </p:sp>
        <p:sp>
          <p:nvSpPr>
            <p:cNvPr id="8" name="Freeform 7"/>
            <p:cNvSpPr/>
            <p:nvPr/>
          </p:nvSpPr>
          <p:spPr>
            <a:xfrm>
              <a:off x="921878" y="2835504"/>
              <a:ext cx="772593" cy="1835368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1835368"/>
                  </a:lnTo>
                  <a:lnTo>
                    <a:pt x="772593" y="1835368"/>
                  </a:lnTo>
                </a:path>
              </a:pathLst>
            </a:custGeom>
            <a:noFill/>
            <a:ln>
              <a:solidFill>
                <a:srgbClr val="B46C3A"/>
              </a:solidFill>
            </a:ln>
          </p:spPr>
          <p:style>
            <a:lnRef idx="2">
              <a:schemeClr val="accent6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Freeform 8"/>
            <p:cNvSpPr/>
            <p:nvPr/>
          </p:nvSpPr>
          <p:spPr>
            <a:xfrm>
              <a:off x="1694472" y="4227576"/>
              <a:ext cx="5120640" cy="804672"/>
            </a:xfrm>
            <a:custGeom>
              <a:avLst/>
              <a:gdLst>
                <a:gd name="connsiteX0" fmla="*/ 0 w 6443803"/>
                <a:gd name="connsiteY0" fmla="*/ 81635 h 816354"/>
                <a:gd name="connsiteX1" fmla="*/ 81635 w 6443803"/>
                <a:gd name="connsiteY1" fmla="*/ 0 h 816354"/>
                <a:gd name="connsiteX2" fmla="*/ 6362168 w 6443803"/>
                <a:gd name="connsiteY2" fmla="*/ 0 h 816354"/>
                <a:gd name="connsiteX3" fmla="*/ 6443803 w 6443803"/>
                <a:gd name="connsiteY3" fmla="*/ 81635 h 816354"/>
                <a:gd name="connsiteX4" fmla="*/ 6443803 w 6443803"/>
                <a:gd name="connsiteY4" fmla="*/ 734719 h 816354"/>
                <a:gd name="connsiteX5" fmla="*/ 6362168 w 6443803"/>
                <a:gd name="connsiteY5" fmla="*/ 816354 h 816354"/>
                <a:gd name="connsiteX6" fmla="*/ 81635 w 6443803"/>
                <a:gd name="connsiteY6" fmla="*/ 816354 h 816354"/>
                <a:gd name="connsiteX7" fmla="*/ 0 w 6443803"/>
                <a:gd name="connsiteY7" fmla="*/ 734719 h 816354"/>
                <a:gd name="connsiteX8" fmla="*/ 0 w 6443803"/>
                <a:gd name="connsiteY8" fmla="*/ 81635 h 816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43803" h="816354">
                  <a:moveTo>
                    <a:pt x="0" y="81635"/>
                  </a:moveTo>
                  <a:cubicBezTo>
                    <a:pt x="0" y="36549"/>
                    <a:pt x="36549" y="0"/>
                    <a:pt x="81635" y="0"/>
                  </a:cubicBezTo>
                  <a:lnTo>
                    <a:pt x="6362168" y="0"/>
                  </a:lnTo>
                  <a:cubicBezTo>
                    <a:pt x="6407254" y="0"/>
                    <a:pt x="6443803" y="36549"/>
                    <a:pt x="6443803" y="81635"/>
                  </a:cubicBezTo>
                  <a:lnTo>
                    <a:pt x="6443803" y="734719"/>
                  </a:lnTo>
                  <a:cubicBezTo>
                    <a:pt x="6443803" y="779805"/>
                    <a:pt x="6407254" y="816354"/>
                    <a:pt x="6362168" y="816354"/>
                  </a:cubicBezTo>
                  <a:lnTo>
                    <a:pt x="81635" y="816354"/>
                  </a:lnTo>
                  <a:cubicBezTo>
                    <a:pt x="36549" y="816354"/>
                    <a:pt x="0" y="779805"/>
                    <a:pt x="0" y="734719"/>
                  </a:cubicBezTo>
                  <a:lnTo>
                    <a:pt x="0" y="81635"/>
                  </a:lnTo>
                  <a:close/>
                </a:path>
              </a:pathLst>
            </a:custGeom>
            <a:noFill/>
            <a:ln>
              <a:solidFill>
                <a:srgbClr val="632523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6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2010" tIns="49310" rIns="62010" bIns="4931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smtClean="0">
                  <a:latin typeface="Century Gothic" pitchFamily="34" charset="0"/>
                </a:rPr>
                <a:t>Determine frequency and quantity.</a:t>
              </a:r>
              <a:endParaRPr lang="en-US" sz="1600" kern="1200" dirty="0">
                <a:latin typeface="Century Gothic" pitchFamily="34" charset="0"/>
              </a:endParaRPr>
            </a:p>
          </p:txBody>
        </p:sp>
        <p:sp>
          <p:nvSpPr>
            <p:cNvPr id="11" name="Freeform 10"/>
            <p:cNvSpPr/>
            <p:nvPr/>
          </p:nvSpPr>
          <p:spPr>
            <a:xfrm>
              <a:off x="1676405" y="5257800"/>
              <a:ext cx="4389120" cy="804672"/>
            </a:xfrm>
            <a:custGeom>
              <a:avLst/>
              <a:gdLst>
                <a:gd name="connsiteX0" fmla="*/ 0 w 4555233"/>
                <a:gd name="connsiteY0" fmla="*/ 80236 h 802362"/>
                <a:gd name="connsiteX1" fmla="*/ 80236 w 4555233"/>
                <a:gd name="connsiteY1" fmla="*/ 0 h 802362"/>
                <a:gd name="connsiteX2" fmla="*/ 4474997 w 4555233"/>
                <a:gd name="connsiteY2" fmla="*/ 0 h 802362"/>
                <a:gd name="connsiteX3" fmla="*/ 4555233 w 4555233"/>
                <a:gd name="connsiteY3" fmla="*/ 80236 h 802362"/>
                <a:gd name="connsiteX4" fmla="*/ 4555233 w 4555233"/>
                <a:gd name="connsiteY4" fmla="*/ 722126 h 802362"/>
                <a:gd name="connsiteX5" fmla="*/ 4474997 w 4555233"/>
                <a:gd name="connsiteY5" fmla="*/ 802362 h 802362"/>
                <a:gd name="connsiteX6" fmla="*/ 80236 w 4555233"/>
                <a:gd name="connsiteY6" fmla="*/ 802362 h 802362"/>
                <a:gd name="connsiteX7" fmla="*/ 0 w 4555233"/>
                <a:gd name="connsiteY7" fmla="*/ 722126 h 802362"/>
                <a:gd name="connsiteX8" fmla="*/ 0 w 4555233"/>
                <a:gd name="connsiteY8" fmla="*/ 80236 h 802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55233" h="802362">
                  <a:moveTo>
                    <a:pt x="0" y="80236"/>
                  </a:moveTo>
                  <a:cubicBezTo>
                    <a:pt x="0" y="35923"/>
                    <a:pt x="35923" y="0"/>
                    <a:pt x="80236" y="0"/>
                  </a:cubicBezTo>
                  <a:lnTo>
                    <a:pt x="4474997" y="0"/>
                  </a:lnTo>
                  <a:cubicBezTo>
                    <a:pt x="4519310" y="0"/>
                    <a:pt x="4555233" y="35923"/>
                    <a:pt x="4555233" y="80236"/>
                  </a:cubicBezTo>
                  <a:lnTo>
                    <a:pt x="4555233" y="722126"/>
                  </a:lnTo>
                  <a:cubicBezTo>
                    <a:pt x="4555233" y="766439"/>
                    <a:pt x="4519310" y="802362"/>
                    <a:pt x="4474997" y="802362"/>
                  </a:cubicBezTo>
                  <a:lnTo>
                    <a:pt x="80236" y="802362"/>
                  </a:lnTo>
                  <a:cubicBezTo>
                    <a:pt x="35923" y="802362"/>
                    <a:pt x="0" y="766439"/>
                    <a:pt x="0" y="722126"/>
                  </a:cubicBezTo>
                  <a:lnTo>
                    <a:pt x="0" y="80236"/>
                  </a:lnTo>
                  <a:close/>
                </a:path>
              </a:pathLst>
            </a:custGeom>
            <a:noFill/>
            <a:ln>
              <a:solidFill>
                <a:srgbClr val="632523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6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1600" tIns="48900" rIns="61600" bIns="489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smtClean="0">
                  <a:latin typeface="Century Gothic" pitchFamily="34" charset="0"/>
                </a:rPr>
                <a:t>Ask about negative impacts.</a:t>
              </a:r>
            </a:p>
          </p:txBody>
        </p:sp>
        <p:sp>
          <p:nvSpPr>
            <p:cNvPr id="5" name="Freeform 4"/>
            <p:cNvSpPr/>
            <p:nvPr/>
          </p:nvSpPr>
          <p:spPr>
            <a:xfrm>
              <a:off x="350520" y="1874520"/>
              <a:ext cx="8412480" cy="1097280"/>
            </a:xfrm>
            <a:custGeom>
              <a:avLst/>
              <a:gdLst>
                <a:gd name="connsiteX0" fmla="*/ 0 w 7694717"/>
                <a:gd name="connsiteY0" fmla="*/ 126797 h 1267967"/>
                <a:gd name="connsiteX1" fmla="*/ 126797 w 7694717"/>
                <a:gd name="connsiteY1" fmla="*/ 0 h 1267967"/>
                <a:gd name="connsiteX2" fmla="*/ 7567920 w 7694717"/>
                <a:gd name="connsiteY2" fmla="*/ 0 h 1267967"/>
                <a:gd name="connsiteX3" fmla="*/ 7694717 w 7694717"/>
                <a:gd name="connsiteY3" fmla="*/ 126797 h 1267967"/>
                <a:gd name="connsiteX4" fmla="*/ 7694717 w 7694717"/>
                <a:gd name="connsiteY4" fmla="*/ 1141170 h 1267967"/>
                <a:gd name="connsiteX5" fmla="*/ 7567920 w 7694717"/>
                <a:gd name="connsiteY5" fmla="*/ 1267967 h 1267967"/>
                <a:gd name="connsiteX6" fmla="*/ 126797 w 7694717"/>
                <a:gd name="connsiteY6" fmla="*/ 1267967 h 1267967"/>
                <a:gd name="connsiteX7" fmla="*/ 0 w 7694717"/>
                <a:gd name="connsiteY7" fmla="*/ 1141170 h 1267967"/>
                <a:gd name="connsiteX8" fmla="*/ 0 w 7694717"/>
                <a:gd name="connsiteY8" fmla="*/ 126797 h 1267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694717" h="1267967">
                  <a:moveTo>
                    <a:pt x="0" y="126797"/>
                  </a:moveTo>
                  <a:cubicBezTo>
                    <a:pt x="0" y="56769"/>
                    <a:pt x="56769" y="0"/>
                    <a:pt x="126797" y="0"/>
                  </a:cubicBezTo>
                  <a:lnTo>
                    <a:pt x="7567920" y="0"/>
                  </a:lnTo>
                  <a:cubicBezTo>
                    <a:pt x="7637948" y="0"/>
                    <a:pt x="7694717" y="56769"/>
                    <a:pt x="7694717" y="126797"/>
                  </a:cubicBezTo>
                  <a:lnTo>
                    <a:pt x="7694717" y="1141170"/>
                  </a:lnTo>
                  <a:cubicBezTo>
                    <a:pt x="7694717" y="1211198"/>
                    <a:pt x="7637948" y="1267967"/>
                    <a:pt x="7567920" y="1267967"/>
                  </a:cubicBezTo>
                  <a:lnTo>
                    <a:pt x="126797" y="1267967"/>
                  </a:lnTo>
                  <a:cubicBezTo>
                    <a:pt x="56769" y="1267967"/>
                    <a:pt x="0" y="1211198"/>
                    <a:pt x="0" y="1141170"/>
                  </a:cubicBezTo>
                  <a:lnTo>
                    <a:pt x="0" y="126797"/>
                  </a:lnTo>
                  <a:close/>
                </a:path>
              </a:pathLst>
            </a:custGeom>
            <a:solidFill>
              <a:srgbClr val="632523"/>
            </a:solidFill>
            <a:ln>
              <a:solidFill>
                <a:srgbClr val="632523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5237" tIns="62537" rIns="75237" bIns="62537" numCol="1" spcCol="1270" anchor="ctr" anchorCtr="0">
              <a:noAutofit/>
            </a:bodyPr>
            <a:lstStyle/>
            <a:p>
              <a:pPr lvl="0" algn="ctr" defTabSz="889000">
                <a:spcBef>
                  <a:spcPct val="0"/>
                </a:spcBef>
              </a:pPr>
              <a:r>
                <a:rPr lang="en-US" sz="1700" i="1" kern="1200" dirty="0" smtClean="0">
                  <a:solidFill>
                    <a:schemeClr val="bg1"/>
                  </a:solidFill>
                  <a:latin typeface="Century Gothic" pitchFamily="34" charset="0"/>
                </a:rPr>
                <a:t>ANY positive on the drug prescreen question puts the patient in an “at-risk” category. The followup questions are to assess impact and whether substance use is serious enough to warrant a substance use disorder diagnosis.</a:t>
              </a:r>
              <a:endParaRPr lang="en-US" sz="1700" kern="1200" dirty="0">
                <a:solidFill>
                  <a:schemeClr val="bg1"/>
                </a:solidFill>
                <a:latin typeface="Century Gothic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799192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0" y="533400"/>
            <a:ext cx="9144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sz="4400" dirty="0">
              <a:solidFill>
                <a:srgbClr val="632523"/>
              </a:solidFill>
              <a:latin typeface="Cambria" panose="02040503050406030204" pitchFamily="18" charset="0"/>
              <a:ea typeface="+mj-ea"/>
              <a:cs typeface="+mj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" y="1600200"/>
            <a:ext cx="8915400" cy="49244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0" lvl="1">
              <a:spcAft>
                <a:spcPts val="2400"/>
              </a:spcAft>
              <a:buClr>
                <a:schemeClr val="accent1"/>
              </a:buClr>
              <a:defRPr/>
            </a:pPr>
            <a:endParaRPr lang="en-US" sz="2600" dirty="0" smtClean="0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Prescription Drug Misuse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3886200"/>
          </a:xfrm>
        </p:spPr>
        <p:txBody>
          <a:bodyPr/>
          <a:lstStyle/>
          <a:p>
            <a:pPr marL="0" lvl="1" indent="0">
              <a:buNone/>
            </a:pPr>
            <a:r>
              <a:rPr lang="en-US" dirty="0" smtClean="0"/>
              <a:t>Although many people take medications that are not prescribed to them, we are primarily concerned with—</a:t>
            </a:r>
          </a:p>
          <a:p>
            <a:r>
              <a:rPr lang="en-US" sz="2400" dirty="0" smtClean="0"/>
              <a:t>Opioids (oxycodone, hydrocodone, fentanyl, methadone)</a:t>
            </a:r>
          </a:p>
          <a:p>
            <a:r>
              <a:rPr lang="en-US" sz="2400" dirty="0" smtClean="0"/>
              <a:t>Benzodiazepines (clonazepam, alprazolam, diazepam)</a:t>
            </a:r>
          </a:p>
          <a:p>
            <a:r>
              <a:rPr lang="en-US" sz="2400" dirty="0" smtClean="0"/>
              <a:t>Stimulants (amphetamine, </a:t>
            </a:r>
            <a:r>
              <a:rPr lang="en-US" sz="2400" dirty="0" err="1" smtClean="0"/>
              <a:t>dextroamphetamine</a:t>
            </a:r>
            <a:r>
              <a:rPr lang="en-US" sz="2400" dirty="0" smtClean="0"/>
              <a:t>, methylphenidate</a:t>
            </a:r>
          </a:p>
          <a:p>
            <a:r>
              <a:rPr lang="en-US" sz="2400" dirty="0" smtClean="0"/>
              <a:t>Sleep aids (</a:t>
            </a:r>
            <a:r>
              <a:rPr lang="en-US" sz="2400" dirty="0" err="1" smtClean="0"/>
              <a:t>zolpidem</a:t>
            </a:r>
            <a:r>
              <a:rPr lang="en-US" sz="2400" dirty="0" smtClean="0"/>
              <a:t>, </a:t>
            </a:r>
            <a:r>
              <a:rPr lang="en-US" sz="2400" dirty="0" err="1" smtClean="0"/>
              <a:t>zaleplon</a:t>
            </a:r>
            <a:r>
              <a:rPr lang="en-US" sz="2400" dirty="0" smtClean="0"/>
              <a:t>, </a:t>
            </a:r>
            <a:r>
              <a:rPr lang="en-US" sz="2400" dirty="0" err="1" smtClean="0"/>
              <a:t>eszopicione</a:t>
            </a:r>
            <a:r>
              <a:rPr lang="en-US" sz="2400" dirty="0" smtClean="0"/>
              <a:t>) </a:t>
            </a:r>
          </a:p>
          <a:p>
            <a:r>
              <a:rPr lang="en-US" sz="2400" dirty="0" smtClean="0"/>
              <a:t>Other assorted (clonidine, </a:t>
            </a:r>
            <a:r>
              <a:rPr lang="en-US" sz="2400" dirty="0" err="1" smtClean="0"/>
              <a:t>carisoprodol</a:t>
            </a:r>
            <a:r>
              <a:rPr lang="en-US" sz="2400" dirty="0" smtClean="0"/>
              <a:t>) 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742499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1143000"/>
          </a:xfrm>
        </p:spPr>
        <p:txBody>
          <a:bodyPr/>
          <a:lstStyle/>
          <a:p>
            <a:r>
              <a:rPr lang="en-US" dirty="0" smtClean="0"/>
              <a:t>DAST (10)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38862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2400" dirty="0" smtClean="0"/>
              <a:t>What is it?</a:t>
            </a:r>
          </a:p>
          <a:p>
            <a:pPr lvl="1">
              <a:spcAft>
                <a:spcPts val="600"/>
              </a:spcAft>
            </a:pPr>
            <a:r>
              <a:rPr lang="en-US" sz="2000" dirty="0" smtClean="0"/>
              <a:t>Shortened version of DAST 28, containing 10 items, completed as self-report or via interview. DAST(10) consists of screening questions for at-risk drug use that parallel the MAST (an alcohol screening instrument)</a:t>
            </a:r>
          </a:p>
          <a:p>
            <a:pPr lvl="1">
              <a:spcAft>
                <a:spcPts val="600"/>
              </a:spcAft>
            </a:pPr>
            <a:r>
              <a:rPr lang="en-US" sz="2000" dirty="0" smtClean="0"/>
              <a:t>Developed by Addiction Research Foundation, now the Center for Addiction and Mental Health</a:t>
            </a:r>
          </a:p>
          <a:p>
            <a:pPr lvl="1">
              <a:spcAft>
                <a:spcPts val="1800"/>
              </a:spcAft>
            </a:pPr>
            <a:r>
              <a:rPr lang="en-US" sz="2000" dirty="0" smtClean="0"/>
              <a:t>Yields a quantitative index of problems related to drug misuse</a:t>
            </a:r>
          </a:p>
          <a:p>
            <a:pPr>
              <a:spcAft>
                <a:spcPts val="600"/>
              </a:spcAft>
            </a:pPr>
            <a:r>
              <a:rPr lang="en-US" sz="2400" dirty="0" smtClean="0"/>
              <a:t>What are the strengths?</a:t>
            </a:r>
          </a:p>
          <a:p>
            <a:pPr lvl="1">
              <a:spcAft>
                <a:spcPts val="1800"/>
              </a:spcAft>
            </a:pPr>
            <a:r>
              <a:rPr lang="en-US" sz="2000" dirty="0" smtClean="0"/>
              <a:t>Sensitive screening tool for at-risk drug use</a:t>
            </a:r>
          </a:p>
          <a:p>
            <a:pPr>
              <a:spcAft>
                <a:spcPts val="600"/>
              </a:spcAft>
            </a:pPr>
            <a:r>
              <a:rPr lang="en-US" sz="2400" dirty="0" smtClean="0"/>
              <a:t>What are the weaknesses?</a:t>
            </a:r>
          </a:p>
          <a:p>
            <a:pPr lvl="1"/>
            <a:r>
              <a:rPr lang="en-US" sz="2000" dirty="0" smtClean="0"/>
              <a:t>Does not include alcohol use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18859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itle 3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9144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48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ＭＳ Ｐゴシック" pitchFamily="34" charset="-128"/>
              </a:rPr>
              <a:t>DAST(10) Questionnaire</a:t>
            </a:r>
          </a:p>
        </p:txBody>
      </p:sp>
      <p:sp>
        <p:nvSpPr>
          <p:cNvPr id="90115" name="Text Box 4"/>
          <p:cNvSpPr txBox="1">
            <a:spLocks noChangeArrowheads="1"/>
          </p:cNvSpPr>
          <p:nvPr/>
        </p:nvSpPr>
        <p:spPr bwMode="auto">
          <a:xfrm>
            <a:off x="816428" y="6117770"/>
            <a:ext cx="3048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 dirty="0">
                <a:solidFill>
                  <a:prstClr val="black"/>
                </a:solidFill>
              </a:rPr>
              <a:t>Source: Yudko et al., 2007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914400" y="1802296"/>
            <a:ext cx="7315200" cy="4293704"/>
          </a:xfrm>
          <a:prstGeom prst="rect">
            <a:avLst/>
          </a:prstGeom>
          <a:noFill/>
          <a:ln w="38100">
            <a:solidFill>
              <a:srgbClr val="84171A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26704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itle 4"/>
          <p:cNvSpPr>
            <a:spLocks noGrp="1"/>
          </p:cNvSpPr>
          <p:nvPr>
            <p:ph type="title"/>
          </p:nvPr>
        </p:nvSpPr>
        <p:spPr>
          <a:xfrm>
            <a:off x="0" y="914400"/>
            <a:ext cx="9144000" cy="9144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48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ＭＳ Ｐゴシック" pitchFamily="34" charset="-128"/>
              </a:rPr>
              <a:t>DAST(10) Interpretation</a:t>
            </a:r>
          </a:p>
        </p:txBody>
      </p:sp>
      <p:sp>
        <p:nvSpPr>
          <p:cNvPr id="91139" name="Text Box 4"/>
          <p:cNvSpPr txBox="1">
            <a:spLocks noChangeArrowheads="1"/>
          </p:cNvSpPr>
          <p:nvPr/>
        </p:nvSpPr>
        <p:spPr bwMode="auto">
          <a:xfrm>
            <a:off x="1408096" y="5279572"/>
            <a:ext cx="365375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 dirty="0">
                <a:solidFill>
                  <a:prstClr val="black"/>
                </a:solidFill>
              </a:rPr>
              <a:t>Yudko et al., 2007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 r="14985"/>
          <a:stretch>
            <a:fillRect/>
          </a:stretch>
        </p:blipFill>
        <p:spPr bwMode="auto">
          <a:xfrm>
            <a:off x="1462527" y="2443381"/>
            <a:ext cx="6218947" cy="2814419"/>
          </a:xfrm>
          <a:prstGeom prst="rect">
            <a:avLst/>
          </a:prstGeom>
          <a:noFill/>
          <a:ln w="38100">
            <a:solidFill>
              <a:srgbClr val="84171A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68067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Rationale for Universal Screening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r>
              <a:rPr lang="en-US" dirty="0" smtClean="0"/>
              <a:t>Drinking and drug use are common.</a:t>
            </a:r>
          </a:p>
          <a:p>
            <a:r>
              <a:rPr lang="en-US" dirty="0" smtClean="0"/>
              <a:t>Drinking and drug use can increase the risk for health problems, safety risks, and a host of other issues. </a:t>
            </a:r>
          </a:p>
          <a:p>
            <a:r>
              <a:rPr lang="en-US" dirty="0" smtClean="0"/>
              <a:t>Drinking and drug use often go undetected.</a:t>
            </a:r>
            <a:endParaRPr lang="en-US" dirty="0"/>
          </a:p>
          <a:p>
            <a:r>
              <a:rPr lang="en-US" dirty="0" smtClean="0"/>
              <a:t>People are more open to change than you might expect.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5982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itle 1"/>
          <p:cNvSpPr>
            <a:spLocks noGrp="1"/>
          </p:cNvSpPr>
          <p:nvPr>
            <p:ph type="title"/>
          </p:nvPr>
        </p:nvSpPr>
        <p:spPr>
          <a:xfrm>
            <a:off x="0" y="762000"/>
            <a:ext cx="9144000" cy="9144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48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ＭＳ Ｐゴシック" pitchFamily="34" charset="-128"/>
              </a:rPr>
              <a:t>Scoring the DAST(10)</a:t>
            </a:r>
          </a:p>
        </p:txBody>
      </p:sp>
      <p:sp>
        <p:nvSpPr>
          <p:cNvPr id="92163" name="Text Placeholder 2"/>
          <p:cNvSpPr>
            <a:spLocks noGrp="1"/>
          </p:cNvSpPr>
          <p:nvPr>
            <p:ph type="body" sz="half" idx="1"/>
          </p:nvPr>
        </p:nvSpPr>
        <p:spPr>
          <a:xfrm>
            <a:off x="1219200" y="2240280"/>
            <a:ext cx="4038600" cy="4068762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endParaRPr lang="en-US" sz="2000" dirty="0" smtClean="0">
              <a:latin typeface="Century Gothic" pitchFamily="34" charset="0"/>
              <a:ea typeface="ＭＳ Ｐゴシック" pitchFamily="34" charset="-128"/>
            </a:endParaRPr>
          </a:p>
          <a:p>
            <a:pPr marL="0" indent="0" eaLnBrk="1" hangingPunct="1">
              <a:lnSpc>
                <a:spcPts val="3000"/>
              </a:lnSpc>
              <a:spcBef>
                <a:spcPct val="0"/>
              </a:spcBef>
              <a:buNone/>
            </a:pPr>
            <a:r>
              <a:rPr lang="en-US" sz="2000" dirty="0" smtClean="0">
                <a:latin typeface="Century Gothic" pitchFamily="34" charset="0"/>
                <a:ea typeface="ＭＳ Ｐゴシック" pitchFamily="34" charset="-128"/>
                <a:cs typeface="Arial" charset="0"/>
              </a:rPr>
              <a:t>		High Risk  (6+)</a:t>
            </a:r>
          </a:p>
          <a:p>
            <a:pPr marL="0" indent="0">
              <a:buNone/>
            </a:pPr>
            <a:endParaRPr lang="en-US" sz="2000" dirty="0" smtClean="0">
              <a:latin typeface="Century Gothic" pitchFamily="34" charset="0"/>
              <a:ea typeface="ＭＳ Ｐゴシック" pitchFamily="34" charset="-128"/>
              <a:cs typeface="Arial" charset="0"/>
            </a:endParaRPr>
          </a:p>
          <a:p>
            <a:pPr marL="0" indent="0" eaLnBrk="1" hangingPunct="1">
              <a:lnSpc>
                <a:spcPts val="3000"/>
              </a:lnSpc>
              <a:spcBef>
                <a:spcPct val="0"/>
              </a:spcBef>
              <a:buNone/>
            </a:pPr>
            <a:r>
              <a:rPr lang="en-US" sz="2000" dirty="0" smtClean="0">
                <a:latin typeface="Century Gothic" pitchFamily="34" charset="0"/>
                <a:ea typeface="ＭＳ Ｐゴシック" pitchFamily="34" charset="-128"/>
                <a:cs typeface="Arial" charset="0"/>
              </a:rPr>
              <a:t>	Harmful Use  (3‒5)</a:t>
            </a:r>
          </a:p>
          <a:p>
            <a:pPr marL="0" indent="0">
              <a:buNone/>
            </a:pPr>
            <a:endParaRPr lang="en-US" sz="2000" dirty="0" smtClean="0">
              <a:latin typeface="Century Gothic" pitchFamily="34" charset="0"/>
              <a:ea typeface="ＭＳ Ｐゴシック" pitchFamily="34" charset="-128"/>
              <a:cs typeface="Arial" charset="0"/>
            </a:endParaRPr>
          </a:p>
          <a:p>
            <a:pPr marL="0" indent="0" eaLnBrk="1" hangingPunct="1">
              <a:lnSpc>
                <a:spcPts val="3000"/>
              </a:lnSpc>
              <a:spcBef>
                <a:spcPts val="1200"/>
              </a:spcBef>
              <a:buNone/>
            </a:pPr>
            <a:r>
              <a:rPr lang="en-US" sz="2000" dirty="0" smtClean="0">
                <a:latin typeface="Century Gothic" pitchFamily="34" charset="0"/>
                <a:ea typeface="ＭＳ Ｐゴシック" pitchFamily="34" charset="-128"/>
                <a:cs typeface="Arial" charset="0"/>
              </a:rPr>
              <a:t>   Hazardous Use  (1‒2)</a:t>
            </a:r>
          </a:p>
          <a:p>
            <a:pPr marL="0" indent="0">
              <a:buNone/>
            </a:pPr>
            <a:endParaRPr lang="en-US" sz="2000" dirty="0" smtClean="0">
              <a:latin typeface="Century Gothic" pitchFamily="34" charset="0"/>
              <a:ea typeface="ＭＳ Ｐゴシック" pitchFamily="34" charset="-128"/>
              <a:cs typeface="Arial" charset="0"/>
            </a:endParaRPr>
          </a:p>
          <a:p>
            <a:pPr marL="0" indent="0" eaLnBrk="1" hangingPunct="1">
              <a:lnSpc>
                <a:spcPts val="3000"/>
              </a:lnSpc>
              <a:spcBef>
                <a:spcPts val="1200"/>
              </a:spcBef>
              <a:buNone/>
            </a:pPr>
            <a:r>
              <a:rPr lang="en-US" sz="2000" dirty="0" smtClean="0">
                <a:latin typeface="Century Gothic" pitchFamily="34" charset="0"/>
                <a:ea typeface="ＭＳ Ｐゴシック" pitchFamily="34" charset="-128"/>
                <a:cs typeface="Arial" charset="0"/>
              </a:rPr>
              <a:t>     Abstainers  (0)</a:t>
            </a:r>
          </a:p>
        </p:txBody>
      </p:sp>
      <p:pic>
        <p:nvPicPr>
          <p:cNvPr id="92164" name="Diagram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 l="-11159" t="-3722" r="-10007" b="-12959"/>
          <a:stretch>
            <a:fillRect/>
          </a:stretch>
        </p:blipFill>
        <p:spPr bwMode="auto">
          <a:xfrm>
            <a:off x="2790306" y="1859280"/>
            <a:ext cx="5286894" cy="484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84412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r>
              <a:rPr lang="en-US" dirty="0" smtClean="0"/>
              <a:t>Key Points for Screening</a:t>
            </a:r>
          </a:p>
        </p:txBody>
      </p:sp>
      <p:sp>
        <p:nvSpPr>
          <p:cNvPr id="124931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3886200"/>
          </a:xfrm>
        </p:spPr>
        <p:txBody>
          <a:bodyPr/>
          <a:lstStyle/>
          <a:p>
            <a:pPr>
              <a:spcAft>
                <a:spcPts val="1800"/>
              </a:spcAft>
            </a:pPr>
            <a:r>
              <a:rPr lang="en-US" sz="2000" dirty="0" smtClean="0"/>
              <a:t>Screen </a:t>
            </a:r>
            <a:r>
              <a:rPr lang="en-US" sz="2000" b="1" dirty="0" smtClean="0"/>
              <a:t>everyone</a:t>
            </a:r>
            <a:r>
              <a:rPr lang="en-US" sz="2000" dirty="0" smtClean="0"/>
              <a:t>.</a:t>
            </a:r>
          </a:p>
          <a:p>
            <a:pPr>
              <a:spcAft>
                <a:spcPts val="1800"/>
              </a:spcAft>
            </a:pPr>
            <a:r>
              <a:rPr lang="en-US" sz="2000" dirty="0" smtClean="0"/>
              <a:t>Screen </a:t>
            </a:r>
            <a:r>
              <a:rPr lang="en-US" sz="2000" b="1" dirty="0" smtClean="0"/>
              <a:t>both</a:t>
            </a:r>
            <a:r>
              <a:rPr lang="en-US" sz="2000" dirty="0" smtClean="0"/>
              <a:t> alcohol and drug use including prescription drug abuse and tobacco.</a:t>
            </a:r>
          </a:p>
          <a:p>
            <a:pPr>
              <a:spcAft>
                <a:spcPts val="1800"/>
              </a:spcAft>
            </a:pPr>
            <a:r>
              <a:rPr lang="en-US" sz="2000" dirty="0" smtClean="0"/>
              <a:t>Use a validated tool.</a:t>
            </a:r>
          </a:p>
          <a:p>
            <a:pPr>
              <a:spcAft>
                <a:spcPts val="1800"/>
              </a:spcAft>
            </a:pPr>
            <a:r>
              <a:rPr lang="en-US" sz="2000" dirty="0" smtClean="0"/>
              <a:t>Prescreening is usually part of another health and wellness survey.</a:t>
            </a:r>
          </a:p>
          <a:p>
            <a:pPr>
              <a:spcAft>
                <a:spcPts val="1800"/>
              </a:spcAft>
            </a:pPr>
            <a:r>
              <a:rPr lang="en-US" sz="2000" dirty="0" smtClean="0"/>
              <a:t>Explore </a:t>
            </a:r>
            <a:r>
              <a:rPr lang="en-US" sz="2000" b="1" dirty="0" smtClean="0"/>
              <a:t>each</a:t>
            </a:r>
            <a:r>
              <a:rPr lang="en-US" sz="2000" dirty="0" smtClean="0"/>
              <a:t> substance; many patients use more than one.</a:t>
            </a:r>
          </a:p>
          <a:p>
            <a:pPr>
              <a:spcAft>
                <a:spcPts val="1800"/>
              </a:spcAft>
            </a:pPr>
            <a:r>
              <a:rPr lang="en-US" sz="2000" b="1" dirty="0" smtClean="0"/>
              <a:t>Follow up</a:t>
            </a:r>
            <a:r>
              <a:rPr lang="en-US" sz="2000" dirty="0" smtClean="0"/>
              <a:t> positives or "red flags" by assessing details and consequences of use.</a:t>
            </a:r>
          </a:p>
          <a:p>
            <a:pPr>
              <a:spcAft>
                <a:spcPts val="1800"/>
              </a:spcAft>
            </a:pPr>
            <a:r>
              <a:rPr lang="en-US" sz="2000" dirty="0" smtClean="0"/>
              <a:t>Use your MI skills and show </a:t>
            </a:r>
            <a:r>
              <a:rPr lang="en-US" sz="2000" b="1" dirty="0" smtClean="0"/>
              <a:t>nonjudgmental</a:t>
            </a:r>
            <a:r>
              <a:rPr lang="en-US" sz="2000" dirty="0" smtClean="0"/>
              <a:t>, </a:t>
            </a:r>
            <a:r>
              <a:rPr lang="en-US" sz="2000" b="1" dirty="0" smtClean="0"/>
              <a:t>empathic</a:t>
            </a:r>
            <a:r>
              <a:rPr lang="en-US" sz="2000" dirty="0" smtClean="0"/>
              <a:t> verbal and nonverbal behaviors during screening.</a:t>
            </a:r>
          </a:p>
        </p:txBody>
      </p:sp>
    </p:spTree>
    <p:extLst>
      <p:ext uri="{BB962C8B-B14F-4D97-AF65-F5344CB8AC3E}">
        <p14:creationId xmlns:p14="http://schemas.microsoft.com/office/powerpoint/2010/main" val="2567977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124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4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1000" fill="hold"/>
                                        <p:tgtEl>
                                          <p:spTgt spid="124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4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1000" fill="hold"/>
                                        <p:tgtEl>
                                          <p:spTgt spid="124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4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1000" fill="hold"/>
                                        <p:tgtEl>
                                          <p:spTgt spid="124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4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1000" fill="hold"/>
                                        <p:tgtEl>
                                          <p:spTgt spid="124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4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1000" fill="hold"/>
                                        <p:tgtEl>
                                          <p:spTgt spid="1249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49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1000" fill="hold"/>
                                        <p:tgtEl>
                                          <p:spTgt spid="1249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49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Screening: Summary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Screening is the first step of the SBIRT process and determines the severity and risk level of the patient’s substance use.</a:t>
            </a:r>
          </a:p>
          <a:p>
            <a:r>
              <a:rPr lang="en-US" dirty="0" smtClean="0"/>
              <a:t>The result of a screen allows the provider to determine if a brief intervention or referral to treatment is a necessary next step for the patient.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7648384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Based on Findings of Screening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The clinician has valid, patient self-reported information that is used in brief intervention.</a:t>
            </a:r>
          </a:p>
          <a:p>
            <a:r>
              <a:rPr lang="en-US" sz="3600" dirty="0" smtClean="0"/>
              <a:t>Often the process of screening sets in motion patient reflection on their substance use behavior.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8387403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Question?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2971800"/>
            <a:ext cx="3657600" cy="26090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4881427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0"/>
            <a:ext cx="9144000" cy="1143000"/>
          </a:xfrm>
        </p:spPr>
        <p:txBody>
          <a:bodyPr>
            <a:no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Why Screen Universally?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472966" y="1962804"/>
            <a:ext cx="8229600" cy="3886200"/>
          </a:xfrm>
        </p:spPr>
        <p:txBody>
          <a:bodyPr/>
          <a:lstStyle/>
          <a:p>
            <a:r>
              <a:rPr lang="en-US" sz="2500" dirty="0" smtClean="0"/>
              <a:t>Detect current health problems related to at-risk alcohol and substance use at an early stage—before they result in more serious disease or other health problems.</a:t>
            </a:r>
          </a:p>
          <a:p>
            <a:r>
              <a:rPr lang="en-US" sz="2500" dirty="0" smtClean="0"/>
              <a:t>Detect alcohol and substance use patterns that can increase future injury or illness risks. </a:t>
            </a:r>
          </a:p>
          <a:p>
            <a:r>
              <a:rPr lang="en-US" sz="2500" dirty="0" smtClean="0"/>
              <a:t>Intervene and educate about at-risk alcohol and other substance use.</a:t>
            </a:r>
          </a:p>
          <a:p>
            <a:r>
              <a:rPr lang="en-US" sz="2500" dirty="0" smtClean="0"/>
              <a:t>Research has shown that approximately 90 percent of substance use disorders go untreated. (NSDUH, 2007).</a:t>
            </a:r>
          </a:p>
        </p:txBody>
      </p:sp>
    </p:spTree>
    <p:extLst>
      <p:ext uri="{BB962C8B-B14F-4D97-AF65-F5344CB8AC3E}">
        <p14:creationId xmlns:p14="http://schemas.microsoft.com/office/powerpoint/2010/main" val="365086333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0"/>
            <a:ext cx="9144000" cy="1143000"/>
          </a:xfrm>
        </p:spPr>
        <p:txBody>
          <a:bodyPr/>
          <a:lstStyle/>
          <a:p>
            <a:r>
              <a:rPr lang="en-US" dirty="0" smtClean="0"/>
              <a:t>Detecting Risk Factors Early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3886200"/>
          </a:xfrm>
        </p:spPr>
        <p:txBody>
          <a:bodyPr/>
          <a:lstStyle/>
          <a:p>
            <a:pPr marL="0" indent="0">
              <a:spcAft>
                <a:spcPts val="1800"/>
              </a:spcAft>
              <a:buNone/>
            </a:pPr>
            <a:r>
              <a:rPr lang="en-US" sz="2800" dirty="0" smtClean="0"/>
              <a:t>Screening can be a significant step toward effective intervention:</a:t>
            </a:r>
          </a:p>
          <a:p>
            <a:pPr>
              <a:spcAft>
                <a:spcPts val="1800"/>
              </a:spcAft>
            </a:pPr>
            <a:r>
              <a:rPr lang="en-US" sz="2800" dirty="0" smtClean="0"/>
              <a:t>The clinician is often the first point of contact.</a:t>
            </a:r>
          </a:p>
          <a:p>
            <a:pPr>
              <a:spcAft>
                <a:spcPts val="1800"/>
              </a:spcAft>
            </a:pPr>
            <a:r>
              <a:rPr lang="en-US" sz="2800" dirty="0" smtClean="0"/>
              <a:t>Early identification and intervention lead to better outcomes.</a:t>
            </a:r>
          </a:p>
          <a:p>
            <a:pPr>
              <a:spcAft>
                <a:spcPts val="1800"/>
              </a:spcAft>
            </a:pPr>
            <a:r>
              <a:rPr lang="en-US" sz="2800" dirty="0" smtClean="0"/>
              <a:t>Patients are often seen by a clinician because of a related physical problem.</a:t>
            </a:r>
          </a:p>
          <a:p>
            <a:pPr marL="0" indent="0">
              <a:buNone/>
            </a:pPr>
            <a:r>
              <a:rPr lang="en-US" sz="1800" dirty="0" smtClean="0"/>
              <a:t>Source: </a:t>
            </a:r>
            <a:r>
              <a:rPr lang="en-US" sz="1800" dirty="0" err="1" smtClean="0"/>
              <a:t>Treatnet</a:t>
            </a:r>
            <a:r>
              <a:rPr lang="en-US" sz="1800" dirty="0" smtClean="0"/>
              <a:t>. (2008). </a:t>
            </a:r>
            <a:r>
              <a:rPr lang="en-US" sz="1800" i="1" dirty="0" smtClean="0"/>
              <a:t>Screening, assessment and treatment planning.</a:t>
            </a:r>
            <a:r>
              <a:rPr lang="en-US" sz="1800" dirty="0" smtClean="0"/>
              <a:t> </a:t>
            </a:r>
            <a:br>
              <a:rPr lang="en-US" sz="1800" dirty="0" smtClean="0"/>
            </a:br>
            <a:r>
              <a:rPr lang="en-US" sz="1800" dirty="0" smtClean="0"/>
              <a:t>Retrieved from http://www.unodc.org/ddt-training/treatment/a.html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1726719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Prevalence of Substance Use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0761765"/>
              </p:ext>
            </p:extLst>
          </p:nvPr>
        </p:nvGraphicFramePr>
        <p:xfrm>
          <a:off x="457200" y="2133600"/>
          <a:ext cx="8458200" cy="34035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9000"/>
                <a:gridCol w="2209800"/>
                <a:gridCol w="2819400"/>
              </a:tblGrid>
              <a:tr h="899975">
                <a:tc>
                  <a:txBody>
                    <a:bodyPr/>
                    <a:lstStyle/>
                    <a:p>
                      <a:pPr marL="63500" lvl="1" indent="0" algn="ctr"/>
                      <a:r>
                        <a:rPr lang="en-US" sz="2400" dirty="0" smtClean="0">
                          <a:latin typeface="Cambria" panose="02040503050406030204" pitchFamily="18" charset="0"/>
                        </a:rPr>
                        <a:t>Substance</a:t>
                      </a:r>
                      <a:endParaRPr lang="en-US" sz="2400" dirty="0">
                        <a:latin typeface="Cambria" panose="02040503050406030204" pitchFamily="18" charset="0"/>
                      </a:endParaRPr>
                    </a:p>
                  </a:txBody>
                  <a:tcPr marT="45726" marB="45726" anchor="ctr">
                    <a:solidFill>
                      <a:srgbClr val="632523"/>
                    </a:solidFill>
                  </a:tcPr>
                </a:tc>
                <a:tc>
                  <a:txBody>
                    <a:bodyPr/>
                    <a:lstStyle/>
                    <a:p>
                      <a:pPr marL="0" lvl="1" indent="0" algn="ctr"/>
                      <a:r>
                        <a:rPr lang="en-US" sz="2400" dirty="0" smtClean="0">
                          <a:latin typeface="Cambria" panose="02040503050406030204" pitchFamily="18" charset="0"/>
                        </a:rPr>
                        <a:t>Female</a:t>
                      </a:r>
                      <a:endParaRPr lang="en-US" sz="2400" dirty="0">
                        <a:latin typeface="Cambria" panose="02040503050406030204" pitchFamily="18" charset="0"/>
                      </a:endParaRPr>
                    </a:p>
                  </a:txBody>
                  <a:tcPr marT="45726" marB="45726" anchor="ctr">
                    <a:solidFill>
                      <a:srgbClr val="632523"/>
                    </a:solidFill>
                  </a:tcPr>
                </a:tc>
                <a:tc>
                  <a:txBody>
                    <a:bodyPr/>
                    <a:lstStyle/>
                    <a:p>
                      <a:pPr marL="0" lvl="1" indent="0" algn="ctr"/>
                      <a:r>
                        <a:rPr lang="en-US" sz="2400" dirty="0" smtClean="0">
                          <a:latin typeface="Cambria" panose="02040503050406030204" pitchFamily="18" charset="0"/>
                        </a:rPr>
                        <a:t>Male</a:t>
                      </a:r>
                      <a:endParaRPr lang="en-US" sz="2400" dirty="0">
                        <a:latin typeface="Cambria" panose="02040503050406030204" pitchFamily="18" charset="0"/>
                      </a:endParaRPr>
                    </a:p>
                  </a:txBody>
                  <a:tcPr marT="45726" marB="45726" anchor="ctr">
                    <a:solidFill>
                      <a:srgbClr val="632523"/>
                    </a:solidFill>
                  </a:tcPr>
                </a:tc>
              </a:tr>
              <a:tr h="621152">
                <a:tc>
                  <a:txBody>
                    <a:bodyPr/>
                    <a:lstStyle/>
                    <a:p>
                      <a:pPr marL="63500" lvl="1" indent="0" algn="l"/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Tobacco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marT="45726" marB="45726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173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1" indent="0" algn="ctr"/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22.5%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marT="45726" marB="4572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173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1" indent="0" algn="ctr"/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32.5%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marT="45726" marB="45726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1738E"/>
                    </a:solidFill>
                  </a:tcPr>
                </a:tc>
              </a:tr>
              <a:tr h="640168">
                <a:tc>
                  <a:txBody>
                    <a:bodyPr/>
                    <a:lstStyle/>
                    <a:p>
                      <a:pPr marL="0" lvl="1" indent="0" algn="l"/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Alcohol (current</a:t>
                      </a:r>
                      <a:r>
                        <a:rPr lang="en-US" sz="2000" baseline="0" dirty="0" smtClean="0">
                          <a:solidFill>
                            <a:schemeClr val="bg1"/>
                          </a:solidFill>
                        </a:rPr>
                        <a:t> drinkers)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marT="45726" marB="45726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173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1" indent="0" algn="ctr"/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45.9%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marT="45726" marB="4572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173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1" indent="0" algn="ctr"/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57.7%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marT="45726" marB="45726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1738E"/>
                    </a:solidFill>
                  </a:tcPr>
                </a:tc>
              </a:tr>
              <a:tr h="621152">
                <a:tc>
                  <a:txBody>
                    <a:bodyPr/>
                    <a:lstStyle/>
                    <a:p>
                      <a:pPr marL="0" lvl="1" indent="0" algn="l"/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Illicit</a:t>
                      </a:r>
                      <a:r>
                        <a:rPr lang="en-US" sz="2000" baseline="0" dirty="0" smtClean="0">
                          <a:solidFill>
                            <a:schemeClr val="bg1"/>
                          </a:solidFill>
                        </a:rPr>
                        <a:t> Drugs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marT="45726" marB="45726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173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1" indent="0" algn="ctr"/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6.3%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marT="45726" marB="45726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173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1" indent="0" algn="ctr"/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9.9%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marT="45726" marB="45726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1738E"/>
                    </a:solidFill>
                  </a:tcPr>
                </a:tc>
              </a:tr>
              <a:tr h="621152">
                <a:tc>
                  <a:txBody>
                    <a:bodyPr/>
                    <a:lstStyle/>
                    <a:p>
                      <a:pPr marL="0" lvl="1" indent="0" algn="l"/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Misuse</a:t>
                      </a:r>
                      <a:r>
                        <a:rPr lang="en-US" sz="2000" baseline="0" dirty="0" smtClean="0">
                          <a:solidFill>
                            <a:schemeClr val="bg1"/>
                          </a:solidFill>
                        </a:rPr>
                        <a:t> of Prescription Drugs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marT="45726" marB="45726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5173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1" indent="0" algn="ctr"/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2.4%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marT="45726" marB="45726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5173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1" indent="0" algn="ctr"/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2.6%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marT="45726" marB="45726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51738E"/>
                    </a:solidFill>
                  </a:tcPr>
                </a:tc>
              </a:tr>
            </a:tbl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5562600"/>
            <a:ext cx="8229600" cy="381000"/>
          </a:xfrm>
        </p:spPr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tx1"/>
                </a:solidFill>
                <a:latin typeface="+mn-lt"/>
              </a:rPr>
              <a:t>SAMHSA, National Survey on Drug Use and Health, 2008, Ages 12+ in the US, past month use</a:t>
            </a:r>
          </a:p>
        </p:txBody>
      </p:sp>
    </p:spTree>
    <p:extLst>
      <p:ext uri="{BB962C8B-B14F-4D97-AF65-F5344CB8AC3E}">
        <p14:creationId xmlns:p14="http://schemas.microsoft.com/office/powerpoint/2010/main" val="19351295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09600" y="1905000"/>
            <a:ext cx="8229600" cy="3276600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457200" indent="-457200" algn="l">
              <a:buFont typeface="Arial" pitchFamily="34" charset="0"/>
              <a:buChar char="•"/>
            </a:pPr>
            <a:endParaRPr lang="en-US" sz="32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143000" y="2133600"/>
            <a:ext cx="6248400" cy="4400550"/>
            <a:chOff x="1295400" y="1752600"/>
            <a:chExt cx="6248400" cy="4400550"/>
          </a:xfrm>
        </p:grpSpPr>
        <p:pic>
          <p:nvPicPr>
            <p:cNvPr id="5" name="Diagram 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66000"/>
                      </a14:imgEffect>
                    </a14:imgLayer>
                  </a14:imgProps>
                </a:ext>
              </a:extLst>
            </a:blip>
            <a:srcRect l="-11159" t="-3722" r="-10007" b="-12959"/>
            <a:stretch>
              <a:fillRect/>
            </a:stretch>
          </p:blipFill>
          <p:spPr bwMode="auto">
            <a:xfrm>
              <a:off x="2743200" y="1752600"/>
              <a:ext cx="4800600" cy="4400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 Placeholder 2"/>
            <p:cNvSpPr txBox="1">
              <a:spLocks/>
            </p:cNvSpPr>
            <p:nvPr/>
          </p:nvSpPr>
          <p:spPr>
            <a:xfrm>
              <a:off x="1295400" y="1992630"/>
              <a:ext cx="4648200" cy="4038600"/>
            </a:xfrm>
            <a:prstGeom prst="rect">
              <a:avLst/>
            </a:prstGeom>
          </p:spPr>
          <p:txBody>
            <a:bodyPr/>
            <a:lstStyle>
              <a:lvl1pPr marL="342900" indent="-3429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000" b="1" dirty="0" smtClean="0">
                <a:solidFill>
                  <a:prstClr val="black"/>
                </a:solidFill>
                <a:latin typeface="Century Gothic" pitchFamily="34" charset="0"/>
                <a:ea typeface="ＭＳ Ｐゴシック" pitchFamily="34" charset="-128"/>
              </a:endParaRPr>
            </a:p>
            <a:p>
              <a:pPr marL="0" indent="0">
                <a:lnSpc>
                  <a:spcPts val="3000"/>
                </a:lnSpc>
                <a:spcBef>
                  <a:spcPct val="0"/>
                </a:spcBef>
                <a:buSzPct val="100000"/>
                <a:buFont typeface="Arial" charset="0"/>
                <a:buNone/>
              </a:pPr>
              <a:r>
                <a:rPr lang="en-US" sz="2000" b="1" dirty="0" smtClean="0">
                  <a:solidFill>
                    <a:prstClr val="black"/>
                  </a:solidFill>
                  <a:latin typeface="Century Gothic" pitchFamily="34" charset="0"/>
                  <a:ea typeface="ＭＳ Ｐゴシック" pitchFamily="34" charset="-128"/>
                  <a:cs typeface="Arial" charset="0"/>
                </a:rPr>
                <a:t>	</a:t>
              </a:r>
              <a:r>
                <a:rPr lang="en-US" sz="2000" b="1" dirty="0">
                  <a:solidFill>
                    <a:prstClr val="black"/>
                  </a:solidFill>
                  <a:latin typeface="Century Gothic" pitchFamily="34" charset="0"/>
                  <a:ea typeface="ＭＳ Ｐゴシック" pitchFamily="34" charset="-128"/>
                  <a:cs typeface="Arial" charset="0"/>
                </a:rPr>
                <a:t> </a:t>
              </a:r>
              <a:r>
                <a:rPr lang="en-US" sz="2000" b="1" dirty="0" smtClean="0">
                  <a:solidFill>
                    <a:prstClr val="black"/>
                  </a:solidFill>
                  <a:latin typeface="Century Gothic" pitchFamily="34" charset="0"/>
                  <a:ea typeface="ＭＳ Ｐゴシック" pitchFamily="34" charset="-128"/>
                  <a:cs typeface="Arial" charset="0"/>
                </a:rPr>
                <a:t>       </a:t>
              </a:r>
              <a:r>
                <a:rPr lang="en-US" sz="2000" dirty="0" smtClean="0">
                  <a:solidFill>
                    <a:prstClr val="black"/>
                  </a:solidFill>
                  <a:latin typeface="Century Gothic" pitchFamily="34" charset="0"/>
                  <a:ea typeface="ＭＳ Ｐゴシック" pitchFamily="34" charset="-128"/>
                  <a:cs typeface="Arial" charset="0"/>
                </a:rPr>
                <a:t>Dependent Use </a:t>
              </a:r>
            </a:p>
            <a:p>
              <a:pPr marL="0" indent="0">
                <a:buSzPct val="100000"/>
                <a:buFont typeface="Arial" charset="0"/>
                <a:buNone/>
              </a:pPr>
              <a:endParaRPr lang="en-US" sz="2000" dirty="0" smtClean="0">
                <a:solidFill>
                  <a:prstClr val="black"/>
                </a:solidFill>
                <a:latin typeface="Century Gothic" pitchFamily="34" charset="0"/>
                <a:ea typeface="ＭＳ Ｐゴシック" pitchFamily="34" charset="-128"/>
                <a:cs typeface="Arial" charset="0"/>
              </a:endParaRPr>
            </a:p>
            <a:p>
              <a:pPr marL="0" indent="0">
                <a:lnSpc>
                  <a:spcPts val="3000"/>
                </a:lnSpc>
                <a:spcBef>
                  <a:spcPct val="0"/>
                </a:spcBef>
                <a:buSzPct val="100000"/>
                <a:buFont typeface="Arial" charset="0"/>
                <a:buNone/>
              </a:pPr>
              <a:r>
                <a:rPr lang="en-US" sz="2000" dirty="0" smtClean="0">
                  <a:solidFill>
                    <a:prstClr val="black"/>
                  </a:solidFill>
                  <a:latin typeface="Century Gothic" pitchFamily="34" charset="0"/>
                  <a:ea typeface="ＭＳ Ｐゴシック" pitchFamily="34" charset="-128"/>
                  <a:cs typeface="Arial" charset="0"/>
                </a:rPr>
                <a:t>	       Harmful Use </a:t>
              </a:r>
            </a:p>
            <a:p>
              <a:pPr marL="0" indent="0">
                <a:buSzPct val="100000"/>
                <a:buFont typeface="Arial" charset="0"/>
                <a:buNone/>
              </a:pPr>
              <a:endParaRPr lang="en-US" sz="2000" dirty="0" smtClean="0">
                <a:solidFill>
                  <a:prstClr val="black"/>
                </a:solidFill>
                <a:latin typeface="Century Gothic" pitchFamily="34" charset="0"/>
                <a:ea typeface="ＭＳ Ｐゴシック" pitchFamily="34" charset="-128"/>
                <a:cs typeface="Arial" charset="0"/>
              </a:endParaRPr>
            </a:p>
            <a:p>
              <a:pPr marL="0" indent="0">
                <a:lnSpc>
                  <a:spcPts val="3000"/>
                </a:lnSpc>
                <a:spcBef>
                  <a:spcPts val="1200"/>
                </a:spcBef>
                <a:buSzPct val="100000"/>
                <a:buFont typeface="Arial" charset="0"/>
                <a:buNone/>
              </a:pPr>
              <a:r>
                <a:rPr lang="en-US" sz="2000" dirty="0" smtClean="0">
                  <a:solidFill>
                    <a:prstClr val="black"/>
                  </a:solidFill>
                  <a:latin typeface="Century Gothic" pitchFamily="34" charset="0"/>
                  <a:ea typeface="ＭＳ Ｐゴシック" pitchFamily="34" charset="-128"/>
                  <a:cs typeface="Arial" charset="0"/>
                </a:rPr>
                <a:t>	   At-Risk Use </a:t>
              </a:r>
            </a:p>
            <a:p>
              <a:pPr marL="0" indent="0">
                <a:buSzPct val="100000"/>
                <a:buFont typeface="Arial" charset="0"/>
                <a:buNone/>
              </a:pPr>
              <a:endParaRPr lang="en-US" sz="2000" dirty="0" smtClean="0">
                <a:solidFill>
                  <a:prstClr val="black"/>
                </a:solidFill>
                <a:latin typeface="Century Gothic" pitchFamily="34" charset="0"/>
                <a:ea typeface="ＭＳ Ｐゴシック" pitchFamily="34" charset="-128"/>
                <a:cs typeface="Arial" charset="0"/>
              </a:endParaRPr>
            </a:p>
            <a:p>
              <a:pPr marL="0" indent="0">
                <a:lnSpc>
                  <a:spcPts val="3000"/>
                </a:lnSpc>
                <a:spcBef>
                  <a:spcPts val="1200"/>
                </a:spcBef>
                <a:buSzPct val="100000"/>
                <a:buFont typeface="Arial" charset="0"/>
                <a:buNone/>
              </a:pPr>
              <a:r>
                <a:rPr lang="en-US" sz="2000" dirty="0" smtClean="0">
                  <a:solidFill>
                    <a:prstClr val="black"/>
                  </a:solidFill>
                  <a:latin typeface="Century Gothic" pitchFamily="34" charset="0"/>
                  <a:ea typeface="ＭＳ Ｐゴシック" pitchFamily="34" charset="-128"/>
                  <a:cs typeface="Arial" charset="0"/>
                </a:rPr>
                <a:t>	Low Risk </a:t>
              </a:r>
            </a:p>
          </p:txBody>
        </p:sp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Based on Findings of Screening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7249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/>
          </p:cNvSpPr>
          <p:nvPr>
            <p:ph type="title"/>
          </p:nvPr>
        </p:nvSpPr>
        <p:spPr>
          <a:xfrm>
            <a:off x="0" y="762000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Health Impacts: Alcohol/Drugs</a:t>
            </a:r>
          </a:p>
        </p:txBody>
      </p:sp>
      <p:sp>
        <p:nvSpPr>
          <p:cNvPr id="25603" name="Rectangle 3"/>
          <p:cNvSpPr>
            <a:spLocks noGrp="1"/>
          </p:cNvSpPr>
          <p:nvPr>
            <p:ph type="body" idx="1"/>
          </p:nvPr>
        </p:nvSpPr>
        <p:spPr>
          <a:xfrm>
            <a:off x="457200" y="2133600"/>
            <a:ext cx="8229600" cy="3886200"/>
          </a:xfrm>
        </p:spPr>
        <p:txBody>
          <a:bodyPr/>
          <a:lstStyle/>
          <a:p>
            <a:pPr>
              <a:spcAft>
                <a:spcPts val="1800"/>
              </a:spcAft>
            </a:pPr>
            <a:r>
              <a:rPr lang="en-US" sz="2800" dirty="0" smtClean="0"/>
              <a:t>Hypertension, dyslipidemia, heart disease</a:t>
            </a:r>
          </a:p>
          <a:p>
            <a:pPr>
              <a:spcAft>
                <a:spcPts val="1800"/>
              </a:spcAft>
            </a:pPr>
            <a:r>
              <a:rPr lang="en-US" sz="2800" dirty="0" smtClean="0"/>
              <a:t>Liver disease, gastritis, pancreatitis</a:t>
            </a:r>
          </a:p>
          <a:p>
            <a:pPr>
              <a:spcAft>
                <a:spcPts val="1800"/>
              </a:spcAft>
            </a:pPr>
            <a:r>
              <a:rPr lang="en-US" sz="2800" dirty="0" smtClean="0"/>
              <a:t>Depression, sleep dysfunction</a:t>
            </a:r>
          </a:p>
          <a:p>
            <a:pPr>
              <a:spcAft>
                <a:spcPts val="1800"/>
              </a:spcAft>
            </a:pPr>
            <a:r>
              <a:rPr lang="en-US" sz="2800" dirty="0" smtClean="0"/>
              <a:t>Risk for breast, colon, esophageal, head, and neck cancers</a:t>
            </a:r>
          </a:p>
          <a:p>
            <a:pPr>
              <a:spcAft>
                <a:spcPts val="1800"/>
              </a:spcAft>
            </a:pPr>
            <a:r>
              <a:rPr lang="en-US" sz="2800" dirty="0" smtClean="0"/>
              <a:t>HIV/AIDS, other STIs, and other infectious diseases</a:t>
            </a:r>
          </a:p>
          <a:p>
            <a:pPr>
              <a:spcAft>
                <a:spcPts val="1800"/>
              </a:spcAft>
            </a:pPr>
            <a:r>
              <a:rPr lang="en-US" sz="2800" dirty="0" smtClean="0"/>
              <a:t>Trauma, disability</a:t>
            </a:r>
          </a:p>
        </p:txBody>
      </p:sp>
    </p:spTree>
    <p:extLst>
      <p:ext uri="{BB962C8B-B14F-4D97-AF65-F5344CB8AC3E}">
        <p14:creationId xmlns:p14="http://schemas.microsoft.com/office/powerpoint/2010/main" val="24751377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14400"/>
            <a:ext cx="9144000" cy="1143000"/>
          </a:xfrm>
        </p:spPr>
        <p:txBody>
          <a:bodyPr/>
          <a:lstStyle/>
          <a:p>
            <a:r>
              <a:rPr lang="en-US" dirty="0" smtClean="0"/>
              <a:t>Screening in a Practice Setting</a:t>
            </a:r>
            <a:endParaRPr lang="en-US" dirty="0"/>
          </a:p>
        </p:txBody>
      </p:sp>
      <p:pic>
        <p:nvPicPr>
          <p:cNvPr id="4099" name="Picture 3" descr="V:\PROJECTS\DSI\SBIRT-MedRes\Graphics\OVERVIEW\PRACTICESETTIN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752601"/>
            <a:ext cx="6096000" cy="44196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12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Placeholder 2"/>
          <p:cNvSpPr txBox="1">
            <a:spLocks/>
          </p:cNvSpPr>
          <p:nvPr/>
        </p:nvSpPr>
        <p:spPr>
          <a:xfrm>
            <a:off x="457200" y="3505200"/>
            <a:ext cx="3048000" cy="12595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9BBB59">
                  <a:lumMod val="50000"/>
                </a:srgbClr>
              </a:buClr>
            </a:pPr>
            <a:r>
              <a:rPr lang="en-US" sz="2800" dirty="0">
                <a:solidFill>
                  <a:prstClr val="black"/>
                </a:solidFill>
                <a:ea typeface="ＭＳ Ｐゴシック" pitchFamily="34" charset="-128"/>
                <a:cs typeface="Arial" charset="0"/>
              </a:rPr>
              <a:t>Most practices use a teaming approach</a:t>
            </a:r>
            <a:endParaRPr lang="en-US" sz="2800" dirty="0" smtClean="0">
              <a:solidFill>
                <a:prstClr val="black"/>
              </a:solidFill>
              <a:ea typeface="ＭＳ Ｐゴシック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3758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3541</TotalTime>
  <Words>1658</Words>
  <Application>Microsoft Macintosh PowerPoint</Application>
  <PresentationFormat>On-screen Show (4:3)</PresentationFormat>
  <Paragraphs>244</Paragraphs>
  <Slides>34</Slides>
  <Notes>30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1_Office Theme</vt:lpstr>
      <vt:lpstr>Screening Patients for Substance Use in Your Practice Setting</vt:lpstr>
      <vt:lpstr>Learning Objectives</vt:lpstr>
      <vt:lpstr>Rationale for Universal Screening</vt:lpstr>
      <vt:lpstr> Why Screen Universally? </vt:lpstr>
      <vt:lpstr>Detecting Risk Factors Early</vt:lpstr>
      <vt:lpstr>Prevalence of Substance Use</vt:lpstr>
      <vt:lpstr>Based on Findings of Screening</vt:lpstr>
      <vt:lpstr>Health Impacts: Alcohol/Drugs</vt:lpstr>
      <vt:lpstr>Screening in a Practice Setting</vt:lpstr>
      <vt:lpstr>Prescreening Strategy</vt:lpstr>
      <vt:lpstr>Alcohol Prescreening</vt:lpstr>
      <vt:lpstr>Prescreening Drinking Limits</vt:lpstr>
      <vt:lpstr>A Positive Alcohol Screen = At-Risk Drinker</vt:lpstr>
      <vt:lpstr>Evidence Behind the Numbers</vt:lpstr>
      <vt:lpstr>NIAAA Epidemiologic Studies</vt:lpstr>
      <vt:lpstr>When Screening, It’s Useful To Clarify What One Drink Is!</vt:lpstr>
      <vt:lpstr>How Much Is “One Drink”?</vt:lpstr>
      <vt:lpstr>AUDIT Alcohol Use Disorders Identification Test</vt:lpstr>
      <vt:lpstr>AUDIT Alcohol Use Disorders Identification Test</vt:lpstr>
      <vt:lpstr>AUDIT Questionnaire</vt:lpstr>
      <vt:lpstr>AUDIT Domain</vt:lpstr>
      <vt:lpstr>Scoring the AUDIT</vt:lpstr>
      <vt:lpstr>Practice Session</vt:lpstr>
      <vt:lpstr>Prescreening for Drugs</vt:lpstr>
      <vt:lpstr>A Positive Drug Screen</vt:lpstr>
      <vt:lpstr>Prescription Drug Misuse</vt:lpstr>
      <vt:lpstr>DAST (10)</vt:lpstr>
      <vt:lpstr>DAST(10) Questionnaire</vt:lpstr>
      <vt:lpstr>DAST(10) Interpretation</vt:lpstr>
      <vt:lpstr>Scoring the DAST(10)</vt:lpstr>
      <vt:lpstr>Key Points for Screening</vt:lpstr>
      <vt:lpstr>Screening: Summary</vt:lpstr>
      <vt:lpstr>Based on Findings of Screening</vt:lpstr>
      <vt:lpstr>Question?</vt:lpstr>
    </vt:vector>
  </TitlesOfParts>
  <Company>JBS International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BREAK</dc:title>
  <dc:creator>Joe Hyde</dc:creator>
  <cp:lastModifiedBy>Hannah Munger</cp:lastModifiedBy>
  <cp:revision>63</cp:revision>
  <dcterms:created xsi:type="dcterms:W3CDTF">2013-07-02T19:30:35Z</dcterms:created>
  <dcterms:modified xsi:type="dcterms:W3CDTF">2014-04-10T17:55:35Z</dcterms:modified>
</cp:coreProperties>
</file>