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12" r:id="rId1"/>
  </p:sldMasterIdLst>
  <p:notesMasterIdLst>
    <p:notesMasterId r:id="rId38"/>
  </p:notesMasterIdLst>
  <p:handoutMasterIdLst>
    <p:handoutMasterId r:id="rId39"/>
  </p:handoutMasterIdLst>
  <p:sldIdLst>
    <p:sldId id="258" r:id="rId2"/>
    <p:sldId id="404" r:id="rId3"/>
    <p:sldId id="429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32" r:id="rId12"/>
    <p:sldId id="292" r:id="rId13"/>
    <p:sldId id="430" r:id="rId14"/>
    <p:sldId id="415" r:id="rId15"/>
    <p:sldId id="416" r:id="rId16"/>
    <p:sldId id="435" r:id="rId17"/>
    <p:sldId id="295" r:id="rId18"/>
    <p:sldId id="426" r:id="rId19"/>
    <p:sldId id="319" r:id="rId20"/>
    <p:sldId id="300" r:id="rId21"/>
    <p:sldId id="345" r:id="rId22"/>
    <p:sldId id="305" r:id="rId23"/>
    <p:sldId id="315" r:id="rId24"/>
    <p:sldId id="418" r:id="rId25"/>
    <p:sldId id="419" r:id="rId26"/>
    <p:sldId id="445" r:id="rId27"/>
    <p:sldId id="447" r:id="rId28"/>
    <p:sldId id="421" r:id="rId29"/>
    <p:sldId id="427" r:id="rId30"/>
    <p:sldId id="422" r:id="rId31"/>
    <p:sldId id="424" r:id="rId32"/>
    <p:sldId id="423" r:id="rId33"/>
    <p:sldId id="446" r:id="rId34"/>
    <p:sldId id="289" r:id="rId35"/>
    <p:sldId id="386" r:id="rId36"/>
    <p:sldId id="414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6C3A"/>
    <a:srgbClr val="632523"/>
    <a:srgbClr val="F9F3DD"/>
    <a:srgbClr val="5A92DC"/>
    <a:srgbClr val="000000"/>
    <a:srgbClr val="BED4EC"/>
    <a:srgbClr val="1C4885"/>
    <a:srgbClr val="FFFFFF"/>
    <a:srgbClr val="66C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0" autoAdjust="0"/>
    <p:restoredTop sz="39964" autoAdjust="0"/>
  </p:normalViewPr>
  <p:slideViewPr>
    <p:cSldViewPr>
      <p:cViewPr varScale="1">
        <p:scale>
          <a:sx n="74" d="100"/>
          <a:sy n="74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80" d="100"/>
          <a:sy n="80" d="100"/>
        </p:scale>
        <p:origin x="-171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developed by Tom Broffman, PhD, LICSW, LCDP, LCDS, CEAP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6C849FF-4B6D-4C8D-ABA2-8EF44396ED5A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broffmant@easternc.edu / 860.465.5127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2475544-FD0A-4E62-B015-083DA128F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9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D06AE48-EA14-4DCA-B086-3BAD34BC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86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E86673C-F0C9-499E-AEDF-D3496006FD8C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3A8B615-EE33-4160-8746-10EDC9DEDC50}" type="slidenum">
              <a:rPr lang="en-US" smtClean="0"/>
              <a:pPr eaLnBrk="1" hangingPunct="1">
                <a:defRPr/>
              </a:pPr>
              <a:t>10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F4DBFF-CE5C-4FF7-AD82-521CFD3941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D794746-ED61-42D8-ADFA-8D74E3AE7ED3}" type="slidenum">
              <a:rPr lang="en-US" smtClean="0"/>
              <a:pPr eaLnBrk="1" hangingPunct="1"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77183AB-39DB-4A12-8BC7-131938F3AC66}" type="slidenum">
              <a:rPr lang="en-US" smtClean="0"/>
              <a:pPr eaLnBrk="1" hangingPunct="1"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F6999-D010-4B11-B011-41B39DA1DC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6D503A-0E10-4D2E-8A42-169F005685C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332E0-B1F8-42E1-82AD-694DFE0F630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85F8DAF-0AB3-444E-9AD3-38D34FB2235E}" type="slidenum">
              <a:rPr lang="en-US" smtClean="0"/>
              <a:pPr eaLnBrk="1" hangingPunct="1"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A321-09F3-4CC9-A362-F9B062260C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8D63DCF-D906-4D11-997A-530DD3CF6EE0}" type="slidenum">
              <a:rPr lang="en-US" smtClean="0"/>
              <a:pPr eaLnBrk="1" hangingPunct="1"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0230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DD4AFD-566D-4FB0-BCB8-09A89067F9DC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B17C626-42B2-4567-9770-76CCA1AAED89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5" tIns="45908" rIns="91815" bIns="45908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D5B44D-64B0-4454-B15E-93A7386A0482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15" tIns="45908" rIns="91815" bIns="4590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64198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9D1C49-5C97-44B9-BE3A-03B74DFABE71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C1ED4FA-55BC-44CF-A562-91F078C54FEA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5" tIns="45908" rIns="91815" bIns="45908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E4AC15-7365-49C6-BAD3-B484325975AF}" type="slidenum">
              <a:rPr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15" tIns="45908" rIns="91815" bIns="45908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51" tIns="45075" rIns="90151" bIns="4507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9574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51" tIns="45075" rIns="90151" bIns="45075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EBF6E23-9C6F-4B30-BC59-4DD20B44B739}" type="slidenum">
              <a:rPr lang="en-US" smtClean="0"/>
              <a:pPr eaLnBrk="1" hangingPunct="1"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67E86-7D63-4AC1-9BD9-6BE8F91199F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ADCBC-B423-474B-BC1E-4D771AB0AC6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altLang="en-US" b="1" smtClean="0">
              <a:solidFill>
                <a:srgbClr val="FF0000"/>
              </a:solidFill>
            </a:endParaRPr>
          </a:p>
          <a:p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DD703E-D913-44D2-A858-19E9CA78537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C904-23B2-40E6-B9F9-EA907C5BECE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910F8-D3F6-4BE8-BC43-28A998832E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76B5F9-0AFB-42D7-8AFC-DC80733754A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2F77831-31E3-45C9-B9DA-886CEA9477F6}" type="slidenum">
              <a:rPr lang="en-US" smtClean="0"/>
              <a:pPr eaLnBrk="1" hangingPunct="1"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6013BA-B45E-4821-8F4D-C9A2AE6C686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77CAB-ED54-4C8A-B25C-CD34F0948B0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8495D6-525F-4409-86A7-996050EFD0B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4BAC92-3A5F-4308-B092-531CCA370B6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FE2A4F4-39A7-4C44-BF23-52107DEEE439}" type="slidenum">
              <a:rPr lang="en-US" smtClean="0"/>
              <a:pPr eaLnBrk="1" hangingPunct="1"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5F32D7C-2AE1-4CE5-9424-9A6C673E6F01}" type="slidenum">
              <a:rPr lang="en-US" smtClean="0"/>
              <a:pPr eaLnBrk="1" hangingPunct="1"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556DC-E10E-4318-8DDD-6604977353D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b="1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4619BE0-D1B1-42D8-9932-3EEA266F7CCE}" type="slidenum">
              <a:rPr lang="en-US" smtClean="0"/>
              <a:pPr eaLnBrk="1" hangingPunct="1"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07E59B3-0590-4D7D-BA13-7FF7B5D10448}" type="slidenum">
              <a:rPr lang="en-US" smtClean="0"/>
              <a:pPr eaLnBrk="1" hangingPunct="1">
                <a:defRPr/>
              </a:pPr>
              <a:t>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E26B5D6-5705-4FFE-8FF7-AAA6A14C4FF4}" type="slidenum">
              <a:rPr lang="en-US" smtClean="0"/>
              <a:pPr eaLnBrk="1" hangingPunct="1">
                <a:defRPr/>
              </a:pPr>
              <a:t>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t" hangingPunct="1"/>
            <a:endParaRPr lang="en-US" altLang="en-US" smtClean="0"/>
          </a:p>
          <a:p>
            <a:pPr eaLnBrk="1" fontAlgn="t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F80DC8B-4043-41C0-BB6A-BBFC7D588EC5}" type="slidenum">
              <a:rPr lang="en-US" smtClean="0"/>
              <a:pPr eaLnBrk="1" hangingPunct="1">
                <a:defRPr/>
              </a:pPr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t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599F280-7A26-4810-ACF2-2213DDED19F5}" type="slidenum">
              <a:rPr lang="en-US" smtClean="0"/>
              <a:pPr eaLnBrk="1" hangingPunct="1">
                <a:defRPr/>
              </a:pPr>
              <a:t>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t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191A324-DF4D-4569-B205-5951CED2C923}" type="slidenum">
              <a:rPr lang="en-US" smtClean="0"/>
              <a:pPr eaLnBrk="1" hangingPunct="1">
                <a:defRPr/>
              </a:pPr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t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19AA-16E5-4E25-B9AD-55724D9C93B7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A534-8BD9-49AD-A65F-867618980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0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7C42-F6C8-4404-8429-430B5F5CF574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DF73B-9001-4679-8AB0-3BE0C4ADB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9E5C-3F43-4F72-BCAC-B8F2AED3E392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CD9E-1095-48D1-BAE0-70CE162E0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8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Articulate" pitchFamily="2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3767-A594-445A-A553-748A9ECF1BFF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3525"/>
            <a:ext cx="2895600" cy="2444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8311-6993-44CF-B7EF-A661405C6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2107-D9F4-4FCB-ACD0-DEEC887E0FEA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3525"/>
            <a:ext cx="2895600" cy="2444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72D2-780F-4119-A50E-EA20D39D4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0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A1E8-30EB-4A23-967E-31834C255E64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B2388-D1BE-4E63-992A-63AD98F82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6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 sz="4800">
                <a:solidFill>
                  <a:srgbClr val="632523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 lIns="45720" rIns="45720"/>
          <a:lstStyle>
            <a:lvl1pPr marL="342900" indent="-342900"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89F2-3512-4169-A5CF-1AB20E5D207A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DF0F-2E5E-4E99-A9D7-0CA1ED870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6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5D22-3DD6-49F3-B35C-D0DF82A9C3B5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39C1-616A-4309-B27C-2BA29ED40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>
            <a:lvl1pPr>
              <a:defRPr>
                <a:solidFill>
                  <a:srgbClr val="632523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7F7B-FF6A-421E-BE42-6683918551BD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51A4-3A99-4A22-BFDE-9B287CBEB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6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93D8-C0BA-4967-918D-A6F7FDC29291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E62D-C85D-4E65-89C3-BB40E203F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6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rgbClr val="632523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5654-A739-40D7-B238-59CA8C31358E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BD0E-CDFA-4E36-B59E-73324FA5B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2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894D-B9A7-41DC-99C5-481A27939ABF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B0423-7D91-423E-B850-5CEAF8D33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9BED-29F4-47F6-B6CF-BEF9C88FBCFF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1183-F96D-456E-8C90-9D7F0655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2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9CEF-D4B0-4F59-B1FF-44B79EB75C99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92AA3-5723-430F-9225-01C54958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531ED6-8F35-4206-8A8B-60E9C52CBC76}" type="datetime1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5157F1-B1D1-4B5E-ACDF-73F69B0E4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  <p:sldLayoutId id="2147485282" r:id="rId12"/>
    <p:sldLayoutId id="2147485283" r:id="rId13"/>
    <p:sldLayoutId id="214748528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F6228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F6228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32523"/>
                </a:solidFill>
              </a:rPr>
              <a:t>Motivational Interviewing:</a:t>
            </a:r>
            <a:br>
              <a:rPr lang="en-US" altLang="en-US" smtClean="0">
                <a:solidFill>
                  <a:srgbClr val="632523"/>
                </a:solidFill>
              </a:rPr>
            </a:br>
            <a:r>
              <a:rPr lang="en-US" altLang="en-US" smtClean="0">
                <a:solidFill>
                  <a:srgbClr val="632523"/>
                </a:solidFill>
              </a:rPr>
              <a:t>Enhancing Motivation To Change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8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14300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altLang="en-US" sz="4800" dirty="0" smtClean="0"/>
              <a:t>MI Informed by Stages of Change</a:t>
            </a:r>
            <a:br>
              <a:rPr lang="en-US" altLang="en-US" sz="4800" dirty="0" smtClean="0"/>
            </a:br>
            <a:r>
              <a:rPr lang="en-US" altLang="en-US" sz="3800" dirty="0" smtClean="0"/>
              <a:t>(continued)</a:t>
            </a:r>
          </a:p>
        </p:txBody>
      </p:sp>
      <p:sp>
        <p:nvSpPr>
          <p:cNvPr id="15363" name="Content Placeholder 1"/>
          <p:cNvSpPr>
            <a:spLocks noGrp="1"/>
          </p:cNvSpPr>
          <p:nvPr>
            <p:ph sz="half" idx="1"/>
          </p:nvPr>
        </p:nvSpPr>
        <p:spPr>
          <a:xfrm>
            <a:off x="304800" y="2686050"/>
            <a:ext cx="4419600" cy="3306763"/>
          </a:xfrm>
        </p:spPr>
        <p:txBody>
          <a:bodyPr/>
          <a:lstStyle/>
          <a:p>
            <a:r>
              <a:rPr lang="en-US" altLang="en-US" dirty="0" smtClean="0"/>
              <a:t>Relapse</a:t>
            </a:r>
          </a:p>
          <a:p>
            <a:pPr lvl="1"/>
            <a:r>
              <a:rPr lang="en-US" altLang="en-US" dirty="0" smtClean="0"/>
              <a:t>Event(s) trigger the individual to return to previous behaviors.</a:t>
            </a:r>
          </a:p>
          <a:p>
            <a:pPr lvl="1"/>
            <a:r>
              <a:rPr lang="en-US" altLang="en-US" dirty="0" smtClean="0"/>
              <a:t>Reengage.</a:t>
            </a:r>
          </a:p>
          <a:p>
            <a:pPr lvl="1"/>
            <a:r>
              <a:rPr lang="en-US" altLang="en-US" dirty="0" smtClean="0"/>
              <a:t>Review goals and strategies.</a:t>
            </a:r>
          </a:p>
          <a:p>
            <a:pPr lvl="1"/>
            <a:r>
              <a:rPr lang="en-US" altLang="en-US" dirty="0" smtClean="0"/>
              <a:t>Recurrence does not equal failure.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2057400"/>
            <a:ext cx="4572000" cy="4114800"/>
          </a:xfrm>
          <a:prstGeom prst="rect">
            <a:avLst/>
          </a:prstGeom>
          <a:solidFill>
            <a:srgbClr val="F9F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343400" y="2686050"/>
            <a:ext cx="4540250" cy="3486150"/>
            <a:chOff x="4572000" y="2438400"/>
            <a:chExt cx="4540250" cy="3486150"/>
          </a:xfrm>
        </p:grpSpPr>
        <p:pic>
          <p:nvPicPr>
            <p:cNvPr id="15365" name="Picture 9" descr="V:\PROJECTS\DSI\SBIRT-MedRes\Graphics\MI STRATEGIES\FRAMEWO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38400"/>
              <a:ext cx="4540250" cy="310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7" descr="V:\PROJECTS\DSI\SBIRT-MedRes\Graphics\MI STRATEGIES\FRAMEWORK_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438400"/>
              <a:ext cx="2890838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Learning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At what stage does a patient consider the possibility of change?</a:t>
            </a:r>
          </a:p>
          <a:p>
            <a:pPr marL="514350" indent="-514350">
              <a:buClrTx/>
              <a:buFont typeface="+mj-lt"/>
              <a:buAutoNum type="alphaLcPeriod"/>
            </a:pPr>
            <a:r>
              <a:rPr lang="en-US" sz="2800" dirty="0" err="1" smtClean="0"/>
              <a:t>Precontemplation</a:t>
            </a:r>
            <a:endParaRPr lang="en-US" sz="2800" dirty="0" smtClean="0"/>
          </a:p>
          <a:p>
            <a:pPr marL="514350" indent="-514350">
              <a:buClrTx/>
              <a:buFont typeface="+mj-lt"/>
              <a:buAutoNum type="alphaLcPeriod"/>
            </a:pPr>
            <a:r>
              <a:rPr lang="en-US" sz="2800" dirty="0" smtClean="0"/>
              <a:t>Contemplation</a:t>
            </a:r>
          </a:p>
          <a:p>
            <a:pPr marL="514350" indent="-514350">
              <a:buClrTx/>
              <a:buFont typeface="+mj-lt"/>
              <a:buAutoNum type="alphaLcPeriod"/>
            </a:pPr>
            <a:r>
              <a:rPr lang="en-US" sz="2800" dirty="0" smtClean="0"/>
              <a:t>Preparation</a:t>
            </a:r>
          </a:p>
          <a:p>
            <a:pPr marL="514350" indent="-514350">
              <a:buClrTx/>
              <a:buFont typeface="+mj-lt"/>
              <a:buAutoNum type="alphaLcPeriod"/>
            </a:pPr>
            <a:r>
              <a:rPr lang="en-US" sz="2800" dirty="0" smtClean="0"/>
              <a:t>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Remember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 smtClean="0">
                <a:solidFill>
                  <a:srgbClr val="B46C3A"/>
                </a:solidFill>
              </a:rPr>
              <a:t>“Readiness to change”</a:t>
            </a:r>
            <a:endParaRPr lang="en-US" sz="3600" i="1" dirty="0">
              <a:solidFill>
                <a:srgbClr val="B46C3A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53882" y="3776663"/>
            <a:ext cx="3654918" cy="2090737"/>
            <a:chOff x="3253882" y="3776663"/>
            <a:chExt cx="3654918" cy="2090737"/>
          </a:xfrm>
        </p:grpSpPr>
        <p:sp>
          <p:nvSpPr>
            <p:cNvPr id="17414" name="TextBox 3"/>
            <p:cNvSpPr txBox="1">
              <a:spLocks noChangeArrowheads="1"/>
            </p:cNvSpPr>
            <p:nvPr/>
          </p:nvSpPr>
          <p:spPr bwMode="auto">
            <a:xfrm>
              <a:off x="4470400" y="3939901"/>
              <a:ext cx="2438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600" dirty="0">
                  <a:cs typeface="Calibri" panose="020F0502020204030204" pitchFamily="34" charset="0"/>
                </a:rPr>
                <a:t>State</a:t>
              </a:r>
            </a:p>
          </p:txBody>
        </p:sp>
        <p:sp>
          <p:nvSpPr>
            <p:cNvPr id="17416" name="TextBox 7"/>
            <p:cNvSpPr txBox="1">
              <a:spLocks noChangeArrowheads="1"/>
            </p:cNvSpPr>
            <p:nvPr/>
          </p:nvSpPr>
          <p:spPr bwMode="auto">
            <a:xfrm>
              <a:off x="4470400" y="5108861"/>
              <a:ext cx="2438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600" dirty="0">
                  <a:cs typeface="Calibri" panose="020F0502020204030204" pitchFamily="34" charset="0"/>
                </a:rPr>
                <a:t>Trait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53882" y="3776663"/>
              <a:ext cx="1122626" cy="2090737"/>
              <a:chOff x="3253882" y="3776663"/>
              <a:chExt cx="1122626" cy="209073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530600" y="3776663"/>
                <a:ext cx="620713" cy="620712"/>
              </a:xfrm>
              <a:prstGeom prst="rect">
                <a:avLst/>
              </a:prstGeom>
              <a:solidFill>
                <a:srgbClr val="F9F3DD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505200" y="4973638"/>
                <a:ext cx="620713" cy="619125"/>
              </a:xfrm>
              <a:prstGeom prst="rect">
                <a:avLst/>
              </a:prstGeom>
              <a:solidFill>
                <a:srgbClr val="F9F3DD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" name="Multiply 4"/>
              <p:cNvSpPr/>
              <p:nvPr/>
            </p:nvSpPr>
            <p:spPr>
              <a:xfrm>
                <a:off x="3253882" y="4744774"/>
                <a:ext cx="1122626" cy="1122626"/>
              </a:xfrm>
              <a:prstGeom prst="mathMultiply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17420" name="Picture 5" descr="V:\PROJECTS\DSI\SBIRT-MedRes\Graphics\MI STRATEGIES\CHE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200400"/>
            <a:ext cx="1228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Change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Increasing Change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Change talk is at the heart of MI. Through our conversations, we elicit— </a:t>
            </a:r>
          </a:p>
          <a:p>
            <a:pPr marL="341313" indent="-341313"/>
            <a:r>
              <a:rPr lang="en-US" sz="2800" dirty="0" smtClean="0">
                <a:solidFill>
                  <a:srgbClr val="B46C3A"/>
                </a:solidFill>
              </a:rPr>
              <a:t>D</a:t>
            </a:r>
            <a:r>
              <a:rPr lang="en-US" sz="2800" dirty="0" smtClean="0"/>
              <a:t>esire – I wish/want to…</a:t>
            </a:r>
          </a:p>
          <a:p>
            <a:pPr marL="341313" indent="-341313"/>
            <a:r>
              <a:rPr lang="en-US" sz="2800" dirty="0" smtClean="0">
                <a:solidFill>
                  <a:srgbClr val="B46C3A"/>
                </a:solidFill>
              </a:rPr>
              <a:t>A</a:t>
            </a:r>
            <a:r>
              <a:rPr lang="en-US" sz="2800" dirty="0" smtClean="0"/>
              <a:t>bility – I can/could…</a:t>
            </a:r>
          </a:p>
          <a:p>
            <a:pPr marL="341313" indent="-341313"/>
            <a:r>
              <a:rPr lang="en-US" sz="2800" dirty="0" smtClean="0">
                <a:solidFill>
                  <a:srgbClr val="B46C3A"/>
                </a:solidFill>
              </a:rPr>
              <a:t>R</a:t>
            </a:r>
            <a:r>
              <a:rPr lang="en-US" sz="2800" dirty="0" smtClean="0"/>
              <a:t>easons – It’s important because…</a:t>
            </a:r>
          </a:p>
          <a:p>
            <a:pPr marL="341313" indent="-341313"/>
            <a:r>
              <a:rPr lang="en-US" sz="2800" dirty="0" smtClean="0">
                <a:solidFill>
                  <a:srgbClr val="B46C3A"/>
                </a:solidFill>
              </a:rPr>
              <a:t>N</a:t>
            </a:r>
            <a:r>
              <a:rPr lang="en-US" sz="2800" dirty="0" smtClean="0"/>
              <a:t>eed – I have to…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          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What Is Change Talk?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70" y="2362200"/>
            <a:ext cx="4648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Change talk</a:t>
            </a:r>
          </a:p>
          <a:p>
            <a:r>
              <a:rPr lang="en-US" dirty="0" smtClean="0"/>
              <a:t>Patient expresses motivation to change.</a:t>
            </a:r>
          </a:p>
          <a:p>
            <a:r>
              <a:rPr lang="en-US" dirty="0" smtClean="0"/>
              <a:t>Example</a:t>
            </a:r>
          </a:p>
          <a:p>
            <a:endParaRPr lang="en-US" dirty="0" smtClean="0"/>
          </a:p>
        </p:txBody>
      </p:sp>
      <p:pic>
        <p:nvPicPr>
          <p:cNvPr id="20485" name="Picture 6" descr="\\hq-nas02\imc\PROJECTS\DSI\SBIRT-MedRes\Graphics\MI STRATEGIES\dv755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08" y="2209800"/>
            <a:ext cx="3048000" cy="2246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17070" y="4774640"/>
            <a:ext cx="4535487" cy="1870075"/>
            <a:chOff x="1027113" y="4800600"/>
            <a:chExt cx="4535487" cy="1870075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2743200" y="4800600"/>
              <a:ext cx="2819400" cy="1447800"/>
            </a:xfrm>
            <a:prstGeom prst="wedgeRoundRectCallout">
              <a:avLst>
                <a:gd name="adj1" fmla="val -68401"/>
                <a:gd name="adj2" fmla="val -9921"/>
                <a:gd name="adj3" fmla="val 16667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“I wish I could stop drinking so much because I don’t want that to be an example for my children.”</a:t>
              </a:r>
            </a:p>
          </p:txBody>
        </p:sp>
        <p:pic>
          <p:nvPicPr>
            <p:cNvPr id="20489" name="Picture 7" descr="\\hq-nas02\imc\PROJECTS\DSI\SBIRT-MedRes\Graphics\MI STRATEGIES\16638240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13" y="4953000"/>
              <a:ext cx="1436687" cy="171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Learning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Identify the change talk statements:</a:t>
            </a:r>
          </a:p>
          <a:p>
            <a:pPr marL="514350" indent="-514350">
              <a:buClrTx/>
              <a:buFont typeface="+mj-lt"/>
              <a:buAutoNum type="alphaLcPeriod"/>
            </a:pPr>
            <a:r>
              <a:rPr lang="en-US" sz="2400" dirty="0" smtClean="0"/>
              <a:t>I have to cut down on my drinking so I can make it to work on time.</a:t>
            </a:r>
          </a:p>
          <a:p>
            <a:pPr marL="514350" indent="-514350">
              <a:buClrTx/>
              <a:buFont typeface="+mj-lt"/>
              <a:buAutoNum type="alphaLcPeriod"/>
            </a:pPr>
            <a:r>
              <a:rPr lang="en-US" sz="2400" dirty="0" smtClean="0"/>
              <a:t>My spouse wants me to give up cigarettes.</a:t>
            </a:r>
          </a:p>
          <a:p>
            <a:pPr marL="514350" indent="-514350">
              <a:buClrTx/>
              <a:buFont typeface="+mj-lt"/>
              <a:buAutoNum type="alphaLcPeriod"/>
            </a:pPr>
            <a:r>
              <a:rPr lang="en-US" sz="2400" dirty="0" smtClean="0"/>
              <a:t>The doctor thinks it is important for me to decrease my alcohol intake.</a:t>
            </a:r>
          </a:p>
          <a:p>
            <a:pPr marL="514350" indent="-514350">
              <a:buClrTx/>
              <a:buFont typeface="+mj-lt"/>
              <a:buAutoNum type="alphaLcPeriod"/>
            </a:pPr>
            <a:r>
              <a:rPr lang="en-US" sz="2400" dirty="0" smtClean="0"/>
              <a:t>I want to stop taking my pain meds, but the pain won’t go away.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MI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altLang="en-US" dirty="0" smtClean="0"/>
              <a:t>MI Strategies Most Commonly Used in Brief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3352800" cy="3200400"/>
          </a:xfrm>
        </p:spPr>
        <p:txBody>
          <a:bodyPr/>
          <a:lstStyle/>
          <a:p>
            <a:pPr>
              <a:spcAft>
                <a:spcPts val="5400"/>
              </a:spcAft>
            </a:pPr>
            <a:r>
              <a:rPr lang="en-US" sz="2800" dirty="0" smtClean="0"/>
              <a:t>Decisional balance</a:t>
            </a:r>
          </a:p>
          <a:p>
            <a:pPr>
              <a:spcAft>
                <a:spcPts val="5400"/>
              </a:spcAft>
            </a:pPr>
            <a:r>
              <a:rPr lang="en-US" sz="2800" dirty="0" smtClean="0"/>
              <a:t>Readiness ruler</a:t>
            </a:r>
          </a:p>
          <a:p>
            <a:pPr>
              <a:spcAft>
                <a:spcPts val="5400"/>
              </a:spcAft>
            </a:pPr>
            <a:r>
              <a:rPr lang="en-US" sz="2800" dirty="0" smtClean="0"/>
              <a:t>Personalized reflective discussion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38600" y="2538395"/>
            <a:ext cx="4410075" cy="3786205"/>
            <a:chOff x="4038600" y="2361956"/>
            <a:chExt cx="4410075" cy="3786205"/>
          </a:xfrm>
        </p:grpSpPr>
        <p:pic>
          <p:nvPicPr>
            <p:cNvPr id="23556" name="Picture 7" descr="\\hq-nas02\imc\PROJECTS\DSI\SBIRT-MedRes\Graphics\MI STRATEGIES\16171703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361956"/>
              <a:ext cx="2800350" cy="187007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3557" name="Picture 8" descr="\\hq-nas02\imc\PROJECTS\DSI\SBIRT-MedRes\Graphics\MI STRATEGIES\12257936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722461"/>
              <a:ext cx="1609725" cy="24257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3558" name="Picture 9" descr="\\hq-nas02\imc\PROJECTS\DSI\SBIRT-MedRes\Graphics\MI STRATEGIES\9416623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25" y="4232031"/>
              <a:ext cx="2800350" cy="187007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9067800" cy="11430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n-US" sz="4400" dirty="0" smtClean="0"/>
              <a:t>Decisional Balance: An Explanatory Model of Behavior Change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4664075" cy="3429000"/>
          </a:xfrm>
        </p:spPr>
        <p:txBody>
          <a:bodyPr/>
          <a:lstStyle/>
          <a:p>
            <a:r>
              <a:rPr lang="en-US" altLang="en-US" sz="3200" dirty="0" smtClean="0"/>
              <a:t>Highlights the individual’s ambivalence</a:t>
            </a:r>
            <a:br>
              <a:rPr lang="en-US" altLang="en-US" sz="3200" dirty="0" smtClean="0"/>
            </a:br>
            <a:r>
              <a:rPr lang="en-US" altLang="en-US" sz="3200" dirty="0" smtClean="0"/>
              <a:t>(maintaining versus changing a behavior)</a:t>
            </a:r>
          </a:p>
          <a:p>
            <a:r>
              <a:rPr lang="en-US" altLang="en-US" sz="3200" dirty="0" smtClean="0"/>
              <a:t>Leverages the costs versus the benefits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40275" y="3187700"/>
            <a:ext cx="4251325" cy="2832100"/>
            <a:chOff x="5121275" y="2578100"/>
            <a:chExt cx="4251325" cy="2832100"/>
          </a:xfrm>
        </p:grpSpPr>
        <p:pic>
          <p:nvPicPr>
            <p:cNvPr id="24581" name="Picture 6" descr="V:\PROJECTS\DSI\SBIRT-MedRes\Graphics\MI STRATEGIES\13698432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275" y="2578100"/>
              <a:ext cx="4251325" cy="283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7" descr="V:\PROJECTS\DSI\SBIRT-MedRes\Graphics\MI STRATEGIES\136984321_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838" y="3281363"/>
              <a:ext cx="557212" cy="60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8" descr="V:\PROJECTS\DSI\SBIRT-MedRes\Graphics\MI STRATEGIES\136984321_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1850" y="3006725"/>
              <a:ext cx="374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9" descr="V:\PROJECTS\DSI\SBIRT-MedRes\Graphics\MI STRATEGIES\136984321_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8363" y="2806700"/>
              <a:ext cx="322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smtClean="0"/>
              <a:t>At the end of this session, you will be able to—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Describe the stages of change.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Demonstrate at least two methods to elicit change talk.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Use a decisional balance and readiness ruler.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Describe an overarching motivational interviewing (MI) strategy effective in brief intervention.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dirty="0" smtClean="0"/>
              <a:t>Conducting a</a:t>
            </a:r>
            <a:br>
              <a:rPr lang="en-US" dirty="0" smtClean="0"/>
            </a:br>
            <a:r>
              <a:rPr lang="en-US" dirty="0" smtClean="0"/>
              <a:t> Decisional Balance Discussion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4572000" cy="3886200"/>
          </a:xfrm>
        </p:spPr>
        <p:txBody>
          <a:bodyPr/>
          <a:lstStyle/>
          <a:p>
            <a:r>
              <a:rPr lang="en-US" dirty="0" smtClean="0"/>
              <a:t>Accept all answers.</a:t>
            </a:r>
          </a:p>
          <a:p>
            <a:r>
              <a:rPr lang="en-US" dirty="0" smtClean="0"/>
              <a:t>Explore answers.</a:t>
            </a:r>
          </a:p>
          <a:p>
            <a:r>
              <a:rPr lang="en-US" dirty="0" smtClean="0"/>
              <a:t>Note both the benefits and costs of current behavior and change.</a:t>
            </a:r>
          </a:p>
          <a:p>
            <a:r>
              <a:rPr lang="en-US" dirty="0" smtClean="0"/>
              <a:t>Explore costs/benefits with patient’s goals and values.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81600" y="2501900"/>
            <a:ext cx="3249613" cy="3898900"/>
            <a:chOff x="5181600" y="2286000"/>
            <a:chExt cx="3249613" cy="3898900"/>
          </a:xfrm>
        </p:grpSpPr>
        <p:pic>
          <p:nvPicPr>
            <p:cNvPr id="25605" name="Picture 6" descr="\\hq-nas02\imc\PROJECTS\DSI\SBIRT-MedRes\Graphics\MI STRATEGIES\16057110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86000"/>
              <a:ext cx="3249613" cy="389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TextBox 1"/>
            <p:cNvSpPr txBox="1">
              <a:spLocks noChangeArrowheads="1"/>
            </p:cNvSpPr>
            <p:nvPr/>
          </p:nvSpPr>
          <p:spPr bwMode="auto">
            <a:xfrm>
              <a:off x="5486400" y="3341688"/>
              <a:ext cx="205740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latin typeface="Century Gothic" panose="020B0502020202020204" pitchFamily="34" charset="0"/>
                </a:rPr>
                <a:t>Answers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dirty="0" smtClean="0"/>
              <a:t>Exercise 3</a:t>
            </a:r>
            <a:br>
              <a:rPr lang="en-US" dirty="0" smtClean="0"/>
            </a:br>
            <a:r>
              <a:rPr lang="en-US" dirty="0" smtClean="0"/>
              <a:t>The Decisional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Camilla or </a:t>
            </a:r>
            <a:r>
              <a:rPr lang="en-US" sz="2800" dirty="0" smtClean="0"/>
              <a:t>Marcus, </a:t>
            </a:r>
            <a:r>
              <a:rPr lang="en-US" sz="2800" dirty="0" smtClean="0"/>
              <a:t>24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Accident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Pain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Loss of income 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Buys illegal drugs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Drinks excessively</a:t>
            </a:r>
          </a:p>
          <a:p>
            <a:r>
              <a:rPr lang="en-US" sz="2400" dirty="0" smtClean="0"/>
              <a:t>Aggressive tendencies</a:t>
            </a:r>
            <a:endParaRPr lang="en-US" sz="2400" dirty="0"/>
          </a:p>
        </p:txBody>
      </p:sp>
      <p:pic>
        <p:nvPicPr>
          <p:cNvPr id="26629" name="Picture 6" descr="\\hq-nas02\imc\PROJECTS\DSI\SBIRT-MedRes\Graphics\MI STRATEGIES\124820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09900"/>
            <a:ext cx="2068513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http://images.dexknows.com/cms/How_to_Hire_a_Carpenter_for_Home_Repairs_10013132_4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r="5453"/>
          <a:stretch>
            <a:fillRect/>
          </a:stretch>
        </p:blipFill>
        <p:spPr bwMode="auto">
          <a:xfrm>
            <a:off x="3962400" y="3009900"/>
            <a:ext cx="2347913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Readiness Rulers: I-C-R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441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Readiness rulers can address—</a:t>
            </a:r>
            <a:endParaRPr lang="en-US" dirty="0" smtClean="0"/>
          </a:p>
          <a:p>
            <a:r>
              <a:rPr lang="en-US" sz="3200" dirty="0" smtClean="0"/>
              <a:t>Importance</a:t>
            </a:r>
          </a:p>
          <a:p>
            <a:r>
              <a:rPr lang="en-US" sz="3200" dirty="0" smtClean="0"/>
              <a:t>Confidence</a:t>
            </a:r>
          </a:p>
          <a:p>
            <a:r>
              <a:rPr lang="en-US" sz="3200" dirty="0" smtClean="0"/>
              <a:t>Readiness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76800" y="2133600"/>
            <a:ext cx="3821112" cy="4343400"/>
            <a:chOff x="5138738" y="2065338"/>
            <a:chExt cx="3821112" cy="4343400"/>
          </a:xfrm>
        </p:grpSpPr>
        <p:pic>
          <p:nvPicPr>
            <p:cNvPr id="27653" name="Picture 3" descr="j029554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2674938"/>
              <a:ext cx="227965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Text Box 4"/>
            <p:cNvSpPr txBox="1">
              <a:spLocks noChangeArrowheads="1"/>
            </p:cNvSpPr>
            <p:nvPr/>
          </p:nvSpPr>
          <p:spPr bwMode="auto">
            <a:xfrm>
              <a:off x="5300663" y="2065338"/>
              <a:ext cx="32766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4800" dirty="0" smtClean="0">
                  <a:solidFill>
                    <a:schemeClr val="accent6">
                      <a:lumMod val="50000"/>
                    </a:schemeClr>
                  </a:solidFill>
                  <a:latin typeface="Gill Sans MT" pitchFamily="34" charset="0"/>
                </a:rPr>
                <a:t>Confidence</a:t>
              </a:r>
            </a:p>
          </p:txBody>
        </p:sp>
        <p:sp>
          <p:nvSpPr>
            <p:cNvPr id="33799" name="Text Box 5"/>
            <p:cNvSpPr txBox="1">
              <a:spLocks noChangeArrowheads="1"/>
            </p:cNvSpPr>
            <p:nvPr/>
          </p:nvSpPr>
          <p:spPr bwMode="auto">
            <a:xfrm rot="5078394">
              <a:off x="6902450" y="3703638"/>
              <a:ext cx="328295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4800" smtClean="0">
                  <a:solidFill>
                    <a:schemeClr val="accent6">
                      <a:lumMod val="50000"/>
                    </a:schemeClr>
                  </a:solidFill>
                  <a:latin typeface="Gill Sans MT" pitchFamily="34" charset="0"/>
                </a:rPr>
                <a:t>Readiness</a:t>
              </a:r>
            </a:p>
          </p:txBody>
        </p:sp>
        <p:sp>
          <p:nvSpPr>
            <p:cNvPr id="33800" name="Text Box 6"/>
            <p:cNvSpPr txBox="1">
              <a:spLocks noChangeArrowheads="1"/>
            </p:cNvSpPr>
            <p:nvPr/>
          </p:nvSpPr>
          <p:spPr bwMode="auto">
            <a:xfrm rot="16059001">
              <a:off x="3917950" y="4064001"/>
              <a:ext cx="32734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4800" dirty="0" smtClean="0">
                  <a:solidFill>
                    <a:schemeClr val="accent6">
                      <a:lumMod val="50000"/>
                    </a:schemeClr>
                  </a:solidFill>
                  <a:latin typeface="Gill Sans MT" pitchFamily="34" charset="0"/>
                </a:rPr>
                <a:t>Importance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Readiness Ruler 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On a scale of 1 to 10, how ready are you to make a change? </a:t>
            </a:r>
          </a:p>
          <a:p>
            <a:endParaRPr lang="en-US" dirty="0" smtClean="0"/>
          </a:p>
        </p:txBody>
      </p:sp>
      <p:sp>
        <p:nvSpPr>
          <p:cNvPr id="33797" name="Left-Right Arrow 5"/>
          <p:cNvSpPr>
            <a:spLocks noChangeArrowheads="1"/>
          </p:cNvSpPr>
          <p:nvPr/>
        </p:nvSpPr>
        <p:spPr bwMode="auto">
          <a:xfrm>
            <a:off x="261844" y="3886200"/>
            <a:ext cx="8610600" cy="304800"/>
          </a:xfrm>
          <a:prstGeom prst="leftRightArrow">
            <a:avLst>
              <a:gd name="adj1" fmla="val 50000"/>
              <a:gd name="adj2" fmla="val 49961"/>
            </a:avLst>
          </a:prstGeom>
          <a:solidFill>
            <a:srgbClr val="B46C3A"/>
          </a:solidFill>
          <a:ln>
            <a:solidFill>
              <a:srgbClr val="B46C3A"/>
            </a:solidFill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80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" y="4343401"/>
            <a:ext cx="8961120" cy="120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altLang="en-US" dirty="0" smtClean="0"/>
              <a:t>Linking Screening and Brief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4648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MI strategies facilitate—</a:t>
            </a:r>
            <a:endParaRPr lang="en-US" dirty="0" smtClean="0"/>
          </a:p>
          <a:p>
            <a:r>
              <a:rPr lang="en-US" sz="2800" dirty="0" smtClean="0"/>
              <a:t>Finding personal and compelling reasons to change</a:t>
            </a:r>
          </a:p>
          <a:p>
            <a:r>
              <a:rPr lang="en-US" sz="2800" dirty="0" smtClean="0"/>
              <a:t>Building readiness to change</a:t>
            </a:r>
          </a:p>
          <a:p>
            <a:r>
              <a:rPr lang="en-US" sz="2800" dirty="0" smtClean="0"/>
              <a:t>Making commitment to change</a:t>
            </a:r>
            <a:endParaRPr lang="en-US" sz="2800" dirty="0"/>
          </a:p>
        </p:txBody>
      </p:sp>
      <p:pic>
        <p:nvPicPr>
          <p:cNvPr id="29701" name="Picture 6" descr="\\hq-nas02\imc\PROJECTS\DSI\SBIRT-MedRes\Graphics\MI STRATEGIES\165089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r="20793" b="9679"/>
          <a:stretch>
            <a:fillRect/>
          </a:stretch>
        </p:blipFill>
        <p:spPr bwMode="auto">
          <a:xfrm>
            <a:off x="5638800" y="2590800"/>
            <a:ext cx="2590800" cy="3614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altLang="en-US" dirty="0" smtClean="0"/>
              <a:t>The Personalized Reflective</a:t>
            </a:r>
            <a:br>
              <a:rPr lang="en-US" altLang="en-US" dirty="0" smtClean="0"/>
            </a:br>
            <a:r>
              <a:rPr lang="en-US" altLang="en-US" dirty="0" smtClean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Uses screening/assessment results to generate a specific type of reflective discussion aimed at gently increasing readiness and the desire to change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876313" y="6155000"/>
            <a:ext cx="21144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4F6228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F622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err="1" smtClean="0">
                <a:latin typeface="+mn-lt"/>
              </a:rPr>
              <a:t>Sampl</a:t>
            </a:r>
            <a:r>
              <a:rPr lang="en-US" altLang="en-US" sz="1600" dirty="0" smtClean="0">
                <a:latin typeface="+mn-lt"/>
              </a:rPr>
              <a:t> &amp; </a:t>
            </a:r>
            <a:r>
              <a:rPr lang="en-US" altLang="en-US" sz="1600" dirty="0" err="1" smtClean="0">
                <a:latin typeface="+mn-lt"/>
              </a:rPr>
              <a:t>Kadden</a:t>
            </a:r>
            <a:r>
              <a:rPr lang="en-US" altLang="en-US" sz="1600" dirty="0" smtClean="0">
                <a:latin typeface="+mn-lt"/>
              </a:rPr>
              <a:t>, 2001 </a:t>
            </a:r>
            <a:endParaRPr lang="en-US" altLang="en-US" sz="1600" dirty="0">
              <a:latin typeface="+mn-lt"/>
            </a:endParaRPr>
          </a:p>
        </p:txBody>
      </p:sp>
      <p:pic>
        <p:nvPicPr>
          <p:cNvPr id="30726" name="Picture 7" descr="\\hq-nas02\imc\PROJECTS\DSI\SBIRT-MedRes\Graphics\MI STRATEGIES\200252820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2" b="13351"/>
          <a:stretch>
            <a:fillRect/>
          </a:stretch>
        </p:blipFill>
        <p:spPr bwMode="auto">
          <a:xfrm>
            <a:off x="1981200" y="3810000"/>
            <a:ext cx="4816475" cy="217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351088" y="2590800"/>
            <a:ext cx="4506912" cy="4140401"/>
            <a:chOff x="2503488" y="2336599"/>
            <a:chExt cx="4506912" cy="4140401"/>
          </a:xfrm>
        </p:grpSpPr>
        <p:sp>
          <p:nvSpPr>
            <p:cNvPr id="4" name="Circular Arrow 3"/>
            <p:cNvSpPr/>
            <p:nvPr/>
          </p:nvSpPr>
          <p:spPr>
            <a:xfrm>
              <a:off x="2743200" y="2442095"/>
              <a:ext cx="3759401" cy="3759401"/>
            </a:xfrm>
            <a:prstGeom prst="circularArrow">
              <a:avLst>
                <a:gd name="adj1" fmla="val 5195"/>
                <a:gd name="adj2" fmla="val 335505"/>
                <a:gd name="adj3" fmla="val 16867404"/>
                <a:gd name="adj4" fmla="val 15197091"/>
                <a:gd name="adj5" fmla="val 6060"/>
              </a:avLst>
            </a:prstGeom>
            <a:solidFill>
              <a:srgbClr val="B46C3A"/>
            </a:solidFill>
            <a:ln>
              <a:solidFill>
                <a:srgbClr val="B46C3A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3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ircular Arrow 4"/>
            <p:cNvSpPr/>
            <p:nvPr/>
          </p:nvSpPr>
          <p:spPr>
            <a:xfrm>
              <a:off x="2565199" y="2488999"/>
              <a:ext cx="3759401" cy="3759401"/>
            </a:xfrm>
            <a:prstGeom prst="circularArrow">
              <a:avLst>
                <a:gd name="adj1" fmla="val 5195"/>
                <a:gd name="adj2" fmla="val 335505"/>
                <a:gd name="adj3" fmla="val 8212644"/>
                <a:gd name="adj4" fmla="val 6448074"/>
                <a:gd name="adj5" fmla="val 6060"/>
              </a:avLst>
            </a:prstGeom>
            <a:solidFill>
              <a:srgbClr val="B46C3A"/>
            </a:solidFill>
            <a:ln>
              <a:solidFill>
                <a:srgbClr val="B46C3A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3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1752" name="Group 5"/>
            <p:cNvGrpSpPr>
              <a:grpSpLocks/>
            </p:cNvGrpSpPr>
            <p:nvPr/>
          </p:nvGrpSpPr>
          <p:grpSpPr bwMode="auto">
            <a:xfrm>
              <a:off x="2986088" y="2747421"/>
              <a:ext cx="1052512" cy="757779"/>
              <a:chOff x="1429224" y="-726250"/>
              <a:chExt cx="1052357" cy="175690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80017" y="29531"/>
                <a:ext cx="1001564" cy="100112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 7"/>
              <p:cNvSpPr/>
              <p:nvPr/>
            </p:nvSpPr>
            <p:spPr>
              <a:xfrm>
                <a:off x="1429224" y="-726250"/>
                <a:ext cx="1001564" cy="10011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17780" rIns="17780" bIns="1778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Negotiate commitment </a:t>
                </a:r>
              </a:p>
            </p:txBody>
          </p:sp>
        </p:grpSp>
        <p:grpSp>
          <p:nvGrpSpPr>
            <p:cNvPr id="31753" name="Group 8"/>
            <p:cNvGrpSpPr>
              <a:grpSpLocks/>
            </p:cNvGrpSpPr>
            <p:nvPr/>
          </p:nvGrpSpPr>
          <p:grpSpPr bwMode="auto">
            <a:xfrm>
              <a:off x="5105400" y="2438400"/>
              <a:ext cx="1001713" cy="1001713"/>
              <a:chOff x="3441144" y="29201"/>
              <a:chExt cx="1001457" cy="100145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41144" y="29201"/>
                <a:ext cx="1001457" cy="100145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3441144" y="29201"/>
                <a:ext cx="1001457" cy="10014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17780" rIns="17780" bIns="1778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Initiate reflective discussion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461000" y="4276184"/>
              <a:ext cx="1549400" cy="1001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Provide feedback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based on screening/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assessment data</a:t>
              </a:r>
            </a:p>
          </p:txBody>
        </p:sp>
        <p:grpSp>
          <p:nvGrpSpPr>
            <p:cNvPr id="31755" name="Group 14"/>
            <p:cNvGrpSpPr>
              <a:grpSpLocks/>
            </p:cNvGrpSpPr>
            <p:nvPr/>
          </p:nvGrpSpPr>
          <p:grpSpPr bwMode="auto">
            <a:xfrm>
              <a:off x="4027491" y="5475288"/>
              <a:ext cx="1031857" cy="1001712"/>
              <a:chOff x="2460634" y="3046899"/>
              <a:chExt cx="1031593" cy="100145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460634" y="3046899"/>
                <a:ext cx="1001457" cy="100145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2490770" y="3046899"/>
                <a:ext cx="1001457" cy="10014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17780" rIns="17780" bIns="1778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Evoke personal meaning</a:t>
                </a:r>
              </a:p>
            </p:txBody>
          </p:sp>
        </p:grpSp>
        <p:grpSp>
          <p:nvGrpSpPr>
            <p:cNvPr id="31756" name="Group 17"/>
            <p:cNvGrpSpPr>
              <a:grpSpLocks/>
            </p:cNvGrpSpPr>
            <p:nvPr/>
          </p:nvGrpSpPr>
          <p:grpSpPr bwMode="auto">
            <a:xfrm>
              <a:off x="2503488" y="4343399"/>
              <a:ext cx="1001712" cy="1069975"/>
              <a:chOff x="874136" y="1825995"/>
              <a:chExt cx="1001457" cy="106970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74136" y="1894241"/>
                <a:ext cx="1001457" cy="100145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874136" y="1825995"/>
                <a:ext cx="1001457" cy="10014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17780" rIns="17780" bIns="1778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Enhance motivation</a:t>
                </a:r>
              </a:p>
            </p:txBody>
          </p:sp>
        </p:grpSp>
        <p:sp>
          <p:nvSpPr>
            <p:cNvPr id="21" name="Circular Arrow 20"/>
            <p:cNvSpPr/>
            <p:nvPr/>
          </p:nvSpPr>
          <p:spPr>
            <a:xfrm>
              <a:off x="2590800" y="2362200"/>
              <a:ext cx="3759401" cy="3759401"/>
            </a:xfrm>
            <a:prstGeom prst="circularArrow">
              <a:avLst>
                <a:gd name="adj1" fmla="val 5195"/>
                <a:gd name="adj2" fmla="val 335505"/>
                <a:gd name="adj3" fmla="val 12299713"/>
                <a:gd name="adj4" fmla="val 10769591"/>
                <a:gd name="adj5" fmla="val 6060"/>
              </a:avLst>
            </a:prstGeom>
            <a:solidFill>
              <a:srgbClr val="B46C3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3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ircular Arrow 21"/>
            <p:cNvSpPr/>
            <p:nvPr/>
          </p:nvSpPr>
          <p:spPr>
            <a:xfrm>
              <a:off x="2869999" y="2492694"/>
              <a:ext cx="3759401" cy="3759401"/>
            </a:xfrm>
            <a:prstGeom prst="circularArrow">
              <a:avLst>
                <a:gd name="adj1" fmla="val 5195"/>
                <a:gd name="adj2" fmla="val 335505"/>
                <a:gd name="adj3" fmla="val 4016421"/>
                <a:gd name="adj4" fmla="val 2251851"/>
                <a:gd name="adj5" fmla="val 6060"/>
              </a:avLst>
            </a:prstGeom>
            <a:solidFill>
              <a:srgbClr val="B46C3A"/>
            </a:solidFill>
            <a:ln>
              <a:solidFill>
                <a:srgbClr val="B46C3A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3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ircular Arrow 22"/>
            <p:cNvSpPr/>
            <p:nvPr/>
          </p:nvSpPr>
          <p:spPr>
            <a:xfrm>
              <a:off x="2844699" y="2336599"/>
              <a:ext cx="3759401" cy="3759401"/>
            </a:xfrm>
            <a:prstGeom prst="circularArrow">
              <a:avLst>
                <a:gd name="adj1" fmla="val 5195"/>
                <a:gd name="adj2" fmla="val 335505"/>
                <a:gd name="adj3" fmla="val 21294904"/>
                <a:gd name="adj4" fmla="val 19764782"/>
                <a:gd name="adj5" fmla="val 6060"/>
              </a:avLst>
            </a:prstGeom>
            <a:solidFill>
              <a:srgbClr val="B46C3A"/>
            </a:solidFill>
            <a:ln>
              <a:solidFill>
                <a:srgbClr val="B46C3A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1766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en-US" sz="4600" dirty="0" smtClean="0"/>
              <a:t>Personalized Reflective Discussion </a:t>
            </a:r>
            <a:endParaRPr lang="en-US" altLang="en-US" dirty="0" smtClean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0" y="2013744"/>
            <a:ext cx="9144000" cy="5770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Enhancing motivation and commitment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Initiating Reflective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Start the reflective discussion asking permission of our patients to have the conversation. </a:t>
            </a:r>
          </a:p>
          <a:p>
            <a:r>
              <a:rPr lang="en-US" sz="3200" dirty="0" smtClean="0"/>
              <a:t>Example: “Would it be all right with you to spend a few minutes discussing the results of the wellness survey you just completed?”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152400" y="685800"/>
            <a:ext cx="9467850" cy="1143000"/>
          </a:xfrm>
        </p:spPr>
        <p:txBody>
          <a:bodyPr/>
          <a:lstStyle/>
          <a:p>
            <a:r>
              <a:rPr lang="en-US" altLang="en-US" dirty="0" smtClean="0"/>
              <a:t>Providing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733800"/>
            <a:ext cx="3505200" cy="2514600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latin typeface="+mn-lt"/>
              </a:rPr>
              <a:t>Review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 smtClean="0">
                <a:latin typeface="+mn-lt"/>
              </a:rPr>
              <a:t>Score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 smtClean="0">
                <a:latin typeface="+mn-lt"/>
              </a:rPr>
              <a:t>Level </a:t>
            </a:r>
            <a:r>
              <a:rPr lang="en-US" sz="2400" dirty="0">
                <a:latin typeface="+mn-lt"/>
              </a:rPr>
              <a:t>of </a:t>
            </a:r>
            <a:r>
              <a:rPr lang="en-US" sz="2400" dirty="0" smtClean="0">
                <a:latin typeface="+mn-lt"/>
              </a:rPr>
              <a:t>risk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 smtClean="0">
                <a:latin typeface="+mn-lt"/>
              </a:rPr>
              <a:t>Risk behaviors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 smtClean="0">
                <a:latin typeface="+mn-lt"/>
              </a:rPr>
              <a:t>Normative behavior </a:t>
            </a:r>
            <a:endParaRPr lang="en-US" sz="2400" dirty="0">
              <a:latin typeface="+mn-lt"/>
            </a:endParaRP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533400" y="1753026"/>
            <a:ext cx="30348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4F6228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F622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latin typeface="+mn-lt"/>
                <a:ea typeface="MS Mincho" pitchFamily="49" charset="-128"/>
                <a:cs typeface="Calibri" pitchFamily="34" charset="0"/>
              </a:rPr>
              <a:t>Substance use risk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latin typeface="+mn-lt"/>
                <a:ea typeface="MS Mincho" pitchFamily="49" charset="-128"/>
                <a:cs typeface="Calibri" pitchFamily="34" charset="0"/>
              </a:rPr>
              <a:t>Based on your AUDIT screening—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latin typeface="+mn-lt"/>
                <a:ea typeface="MS Mincho" pitchFamily="49" charset="-128"/>
                <a:cs typeface="Calibri" pitchFamily="34" charset="0"/>
              </a:rPr>
              <a:t>Score: 27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2407629"/>
            <a:ext cx="7848600" cy="1144587"/>
            <a:chOff x="152400" y="2209800"/>
            <a:chExt cx="7848600" cy="1144587"/>
          </a:xfrm>
        </p:grpSpPr>
        <p:sp>
          <p:nvSpPr>
            <p:cNvPr id="41990" name="Rectangle 3"/>
            <p:cNvSpPr>
              <a:spLocks noChangeArrowheads="1"/>
            </p:cNvSpPr>
            <p:nvPr/>
          </p:nvSpPr>
          <p:spPr bwMode="auto">
            <a:xfrm>
              <a:off x="152400" y="2584450"/>
              <a:ext cx="7848600" cy="769937"/>
            </a:xfrm>
            <a:prstGeom prst="rect">
              <a:avLst/>
            </a:prstGeom>
            <a:solidFill>
              <a:schemeClr val="accent2">
                <a:lumMod val="50000"/>
                <a:alpha val="17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Articulate" pitchFamily="2" charset="0"/>
                  <a:ea typeface="MS Mincho" pitchFamily="49" charset="-128"/>
                  <a:cs typeface="Calibri" pitchFamily="34" charset="0"/>
                </a:rPr>
                <a:t>                                                                                           You are here</a:t>
              </a:r>
              <a:endParaRPr lang="en-US" sz="800" dirty="0">
                <a:latin typeface="Articulate" pitchFamily="2" charset="0"/>
                <a:ea typeface="MS Mincho" pitchFamily="49" charset="-128"/>
                <a:cs typeface="Calibri" pitchFamily="34" charset="0"/>
              </a:endParaRPr>
            </a:p>
            <a:p>
              <a:pPr eaLnBrk="0" hangingPunct="0">
                <a:defRPr/>
              </a:pPr>
              <a:r>
                <a:rPr lang="en-US" sz="1600" b="1" u="sng" dirty="0">
                  <a:latin typeface="Articulate" pitchFamily="2" charset="0"/>
                  <a:ea typeface="MS Mincho" pitchFamily="49" charset="-128"/>
                  <a:cs typeface="Calibri" pitchFamily="34" charset="0"/>
                </a:rPr>
                <a:t>Low                Moderate				High		            Very High</a:t>
              </a:r>
            </a:p>
            <a:p>
              <a:pPr eaLnBrk="0" hangingPunct="0">
                <a:defRPr/>
              </a:pPr>
              <a:r>
                <a:rPr lang="en-US" sz="1600" b="1" dirty="0">
                  <a:latin typeface="Articulate" pitchFamily="2" charset="0"/>
                  <a:ea typeface="MS Mincho" pitchFamily="49" charset="-128"/>
                  <a:cs typeface="Calibri" pitchFamily="34" charset="0"/>
                </a:rPr>
                <a:t>  0                                                                                                                                              40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5105400" y="2209800"/>
              <a:ext cx="295275" cy="625475"/>
            </a:xfrm>
            <a:prstGeom prst="downArrow">
              <a:avLst/>
            </a:prstGeom>
            <a:solidFill>
              <a:srgbClr val="B46C3A"/>
            </a:solidFill>
            <a:ln>
              <a:solidFill>
                <a:srgbClr val="B46C3A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Evoking Personal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Reflective questions: From your perspective…..</a:t>
            </a:r>
            <a:endParaRPr lang="en-US" dirty="0" smtClean="0"/>
          </a:p>
          <a:p>
            <a:r>
              <a:rPr lang="en-US" sz="2400" dirty="0" smtClean="0"/>
              <a:t>What relationship might there be between your drinking and ____?</a:t>
            </a:r>
          </a:p>
          <a:p>
            <a:r>
              <a:rPr lang="en-US" sz="2400" dirty="0" smtClean="0"/>
              <a:t>What are your concerns regarding use?</a:t>
            </a:r>
          </a:p>
          <a:p>
            <a:r>
              <a:rPr lang="en-US" sz="2400" dirty="0" smtClean="0"/>
              <a:t>What are the important reasons for you to choose to stop or decrease your use?</a:t>
            </a:r>
          </a:p>
          <a:p>
            <a:r>
              <a:rPr lang="en-US" sz="2400" dirty="0" smtClean="0"/>
              <a:t>What are the benefits you can see from stopping or cutting down?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Stages of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Summarizing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/>
          <a:lstStyle/>
          <a:p>
            <a:r>
              <a:rPr lang="en-US" sz="3000" dirty="0" smtClean="0"/>
              <a:t>Acknowledges the patient’s perceived benefits of use</a:t>
            </a:r>
          </a:p>
          <a:p>
            <a:r>
              <a:rPr lang="en-US" sz="3000" dirty="0" smtClean="0"/>
              <a:t>Elicits the “personal and important” problems or concerns caused by use</a:t>
            </a:r>
          </a:p>
          <a:p>
            <a:r>
              <a:rPr lang="en-US" sz="3000" dirty="0" smtClean="0"/>
              <a:t>Elicits, affirms, and reinforces motivation to change</a:t>
            </a:r>
          </a:p>
          <a:p>
            <a:r>
              <a:rPr lang="en-US" sz="3000" dirty="0" smtClean="0"/>
              <a:t>Helps resolve ambivalence and reinforces motivation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Enhancing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8915400" cy="533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Readiness Ruler</a:t>
            </a:r>
            <a:endParaRPr lang="en-US" sz="3600" dirty="0">
              <a:latin typeface="+mn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US" dirty="0">
              <a:latin typeface="Articulate" pitchFamily="2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latin typeface="Articulate" pitchFamily="2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latin typeface="Articulate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89300" y="5029200"/>
            <a:ext cx="2743200" cy="1284287"/>
            <a:chOff x="3289300" y="5345113"/>
            <a:chExt cx="2743200" cy="1284287"/>
          </a:xfrm>
        </p:grpSpPr>
        <p:pic>
          <p:nvPicPr>
            <p:cNvPr id="36866" name="Picture 15" descr="V:\PROJECTS\DSI\SBIRT-MedRes\Graphics\MI STRATEGIES\1676182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63" y="5908675"/>
              <a:ext cx="503237" cy="720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289300" y="5345113"/>
              <a:ext cx="2392363" cy="1284287"/>
              <a:chOff x="3289300" y="5268913"/>
              <a:chExt cx="2392363" cy="1284287"/>
            </a:xfrm>
          </p:grpSpPr>
          <p:pic>
            <p:nvPicPr>
              <p:cNvPr id="36867" name="Picture 10" descr="V:\PROJECTS\DSI\SBIRT-MedRes\Graphics\MI STRATEGIES\160237178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5268913"/>
                <a:ext cx="306388" cy="11271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68" name="Picture 8" descr="V:\PROJECTS\DSI\SBIRT-MedRes\Graphics\MI STRATEGIES\15355845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9300" y="5365750"/>
                <a:ext cx="419100" cy="8969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5" name="Picture 8" descr="V:\PROJECTS\DSI\SBIRT-MedRes\Graphics\MI STRATEGIES\15355845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800" y="5486400"/>
                <a:ext cx="419100" cy="8969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6" name="Picture 9" descr="V:\PROJECTS\DSI\SBIRT-MedRes\Graphics\MI STRATEGIES\167618204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5832475"/>
                <a:ext cx="503238" cy="7207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7" name="Picture 8" descr="V:\PROJECTS\DSI\SBIRT-MedRes\Graphics\MI STRATEGIES\15355845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938" y="5580063"/>
                <a:ext cx="420687" cy="8969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8" name="Picture 9" descr="V:\PROJECTS\DSI\SBIRT-MedRes\Graphics\MI STRATEGIES\167618204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6025" y="5665788"/>
                <a:ext cx="503238" cy="72231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9" name="Picture 10" descr="V:\PROJECTS\DSI\SBIRT-MedRes\Graphics\MI STRATEGIES\160237178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6863" y="5351463"/>
                <a:ext cx="304800" cy="11255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80" name="Picture 12" descr="V:\PROJECTS\DSI\SBIRT-MedRes\Graphics\MI STRATEGIES\167618204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1563" y="5662613"/>
                <a:ext cx="503237" cy="7207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81" name="Picture 11" descr="V:\PROJECTS\DSI\SBIRT-MedRes\Graphics\MI STRATEGIES\160237178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4613" y="5334000"/>
                <a:ext cx="306387" cy="11255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82" name="Picture 13" descr="V:\PROJECTS\DSI\SBIRT-MedRes\Graphics\MI STRATEGIES\1676182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9150" y="5832475"/>
                <a:ext cx="503238" cy="7207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86584" y="3136137"/>
            <a:ext cx="8961120" cy="1664463"/>
            <a:chOff x="86584" y="3886200"/>
            <a:chExt cx="8961120" cy="1664463"/>
          </a:xfrm>
        </p:grpSpPr>
        <p:sp>
          <p:nvSpPr>
            <p:cNvPr id="18" name="Left-Right Arrow 5"/>
            <p:cNvSpPr>
              <a:spLocks noChangeArrowheads="1"/>
            </p:cNvSpPr>
            <p:nvPr/>
          </p:nvSpPr>
          <p:spPr bwMode="auto">
            <a:xfrm>
              <a:off x="261844" y="3886200"/>
              <a:ext cx="8610600" cy="304800"/>
            </a:xfrm>
            <a:prstGeom prst="leftRightArrow">
              <a:avLst>
                <a:gd name="adj1" fmla="val 50000"/>
                <a:gd name="adj2" fmla="val 49961"/>
              </a:avLst>
            </a:prstGeom>
            <a:solidFill>
              <a:srgbClr val="B46C3A"/>
            </a:solidFill>
            <a:ln>
              <a:solidFill>
                <a:srgbClr val="B46C3A"/>
              </a:solidFill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9" name="Picture 5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84" y="4343401"/>
              <a:ext cx="8961120" cy="120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Negotiating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884613" cy="3886200"/>
          </a:xfrm>
        </p:spPr>
        <p:txBody>
          <a:bodyPr/>
          <a:lstStyle/>
          <a:p>
            <a:r>
              <a:rPr lang="en-US" sz="3200" dirty="0" smtClean="0"/>
              <a:t>Simple</a:t>
            </a:r>
          </a:p>
          <a:p>
            <a:r>
              <a:rPr lang="en-US" sz="3200" dirty="0" smtClean="0"/>
              <a:t>Realistic</a:t>
            </a:r>
          </a:p>
          <a:p>
            <a:r>
              <a:rPr lang="en-US" sz="3200" dirty="0" smtClean="0"/>
              <a:t>Specific</a:t>
            </a:r>
          </a:p>
          <a:p>
            <a:r>
              <a:rPr lang="en-US" sz="3200" dirty="0" smtClean="0"/>
              <a:t>Attainable</a:t>
            </a:r>
          </a:p>
          <a:p>
            <a:r>
              <a:rPr lang="en-US" sz="3200" dirty="0" err="1" smtClean="0"/>
              <a:t>Followup</a:t>
            </a:r>
            <a:r>
              <a:rPr lang="en-US" sz="3200" dirty="0" smtClean="0"/>
              <a:t> time line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14800" y="2438400"/>
            <a:ext cx="4570413" cy="3467100"/>
            <a:chOff x="304800" y="2171700"/>
            <a:chExt cx="4570413" cy="3467100"/>
          </a:xfrm>
        </p:grpSpPr>
        <p:pic>
          <p:nvPicPr>
            <p:cNvPr id="37893" name="Picture 6" descr="\\hq-nas02\imc\PROJECTS\DSI\SBIRT-MedRes\Graphics\MI STRATEGIES\11358885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171700"/>
              <a:ext cx="4570413" cy="346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TextBox 1"/>
            <p:cNvSpPr txBox="1">
              <a:spLocks noChangeArrowheads="1"/>
            </p:cNvSpPr>
            <p:nvPr/>
          </p:nvSpPr>
          <p:spPr bwMode="auto">
            <a:xfrm>
              <a:off x="2589213" y="3180888"/>
              <a:ext cx="1752600" cy="131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 dirty="0">
                  <a:latin typeface="Eras Medium ITC" panose="020B0602030504020804" pitchFamily="34" charset="0"/>
                </a:rPr>
                <a:t>Negotiating </a:t>
              </a:r>
              <a:endParaRPr lang="en-US" altLang="en-US" sz="1400" b="1" dirty="0" smtClean="0">
                <a:latin typeface="Eras Medium ITC" panose="020B0602030504020804" pitchFamily="34" charset="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 dirty="0" smtClean="0">
                  <a:latin typeface="Eras Medium ITC" panose="020B0602030504020804" pitchFamily="34" charset="0"/>
                </a:rPr>
                <a:t>a</a:t>
              </a:r>
              <a:endParaRPr lang="en-US" altLang="en-US" sz="1400" b="1" dirty="0">
                <a:latin typeface="Eras Medium ITC" panose="020B0602030504020804" pitchFamily="34" charset="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 dirty="0">
                  <a:latin typeface="Eras Medium ITC" panose="020B0602030504020804" pitchFamily="34" charset="0"/>
                </a:rPr>
                <a:t>PLAN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altLang="en-US" dirty="0" smtClean="0"/>
              <a:t>Personalized Reflective Discussion Demonstrated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Personalized Reflective Discussion Exercise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Summary: Benefits of Using MI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57400" y="1981200"/>
            <a:ext cx="5410200" cy="4325938"/>
            <a:chOff x="2057400" y="1981200"/>
            <a:chExt cx="5410200" cy="4325938"/>
          </a:xfrm>
        </p:grpSpPr>
        <p:pic>
          <p:nvPicPr>
            <p:cNvPr id="39940" name="Picture 6" descr="V:\PROJECTS\DSI\SBIRT-MedRes\Graphics\MI STRATEGIES\1600418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981200"/>
              <a:ext cx="5410200" cy="432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1" name="TextBox 1"/>
            <p:cNvSpPr txBox="1">
              <a:spLocks noChangeArrowheads="1"/>
            </p:cNvSpPr>
            <p:nvPr/>
          </p:nvSpPr>
          <p:spPr bwMode="auto">
            <a:xfrm>
              <a:off x="2819400" y="2667000"/>
              <a:ext cx="3810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latin typeface="Cambria" panose="02040503050406030204" pitchFamily="18" charset="0"/>
                </a:rPr>
                <a:t>E </a:t>
              </a:r>
              <a:r>
                <a:rPr lang="en-US" altLang="en-US" sz="22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vidence</a:t>
              </a:r>
              <a:r>
                <a:rPr lang="en-US" altLang="en-US" sz="2200" dirty="0">
                  <a:solidFill>
                    <a:schemeClr val="bg1"/>
                  </a:solidFill>
                  <a:latin typeface="Cambria" panose="02040503050406030204" pitchFamily="18" charset="0"/>
                </a:rPr>
                <a:t> based</a:t>
              </a:r>
            </a:p>
          </p:txBody>
        </p:sp>
        <p:sp>
          <p:nvSpPr>
            <p:cNvPr id="39942" name="TextBox 7"/>
            <p:cNvSpPr txBox="1">
              <a:spLocks noChangeArrowheads="1"/>
            </p:cNvSpPr>
            <p:nvPr/>
          </p:nvSpPr>
          <p:spPr bwMode="auto">
            <a:xfrm>
              <a:off x="2819400" y="3485541"/>
              <a:ext cx="44021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latin typeface="Cambria" panose="02040503050406030204" pitchFamily="18" charset="0"/>
                </a:rPr>
                <a:t>P </a:t>
              </a:r>
              <a:r>
                <a:rPr lang="en-US" altLang="en-US" sz="22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atient</a:t>
              </a:r>
              <a:r>
                <a:rPr lang="en-US" altLang="en-US" sz="2200" dirty="0">
                  <a:solidFill>
                    <a:schemeClr val="bg1"/>
                  </a:solidFill>
                  <a:latin typeface="Cambria" panose="02040503050406030204" pitchFamily="18" charset="0"/>
                </a:rPr>
                <a:t> centered</a:t>
              </a:r>
            </a:p>
          </p:txBody>
        </p:sp>
        <p:sp>
          <p:nvSpPr>
            <p:cNvPr id="39943" name="TextBox 9"/>
            <p:cNvSpPr txBox="1">
              <a:spLocks noChangeArrowheads="1"/>
            </p:cNvSpPr>
            <p:nvPr/>
          </p:nvSpPr>
          <p:spPr bwMode="auto">
            <a:xfrm>
              <a:off x="2819400" y="4314013"/>
              <a:ext cx="44021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latin typeface="Cambria" panose="02040503050406030204" pitchFamily="18" charset="0"/>
                </a:rPr>
                <a:t>P </a:t>
              </a:r>
              <a:r>
                <a:rPr lang="en-US" altLang="en-US" sz="22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rovides</a:t>
              </a:r>
              <a:r>
                <a:rPr lang="en-US" altLang="en-US" sz="2200" dirty="0">
                  <a:solidFill>
                    <a:schemeClr val="bg1"/>
                  </a:solidFill>
                  <a:latin typeface="Cambria" panose="02040503050406030204" pitchFamily="18" charset="0"/>
                </a:rPr>
                <a:t> structure</a:t>
              </a:r>
            </a:p>
          </p:txBody>
        </p:sp>
        <p:sp>
          <p:nvSpPr>
            <p:cNvPr id="39944" name="TextBox 10"/>
            <p:cNvSpPr txBox="1">
              <a:spLocks noChangeArrowheads="1"/>
            </p:cNvSpPr>
            <p:nvPr/>
          </p:nvSpPr>
          <p:spPr bwMode="auto">
            <a:xfrm>
              <a:off x="2819400" y="5247869"/>
              <a:ext cx="44005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latin typeface="Cambria" panose="02040503050406030204" pitchFamily="18" charset="0"/>
                </a:rPr>
                <a:t>R</a:t>
              </a:r>
              <a:r>
                <a:rPr lang="en-US" altLang="en-US" sz="2800" dirty="0">
                  <a:latin typeface="Nothing You Could Do" pitchFamily="2" charset="0"/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eadily</a:t>
              </a:r>
              <a:r>
                <a:rPr lang="en-US" altLang="en-US" sz="2200" dirty="0">
                  <a:solidFill>
                    <a:schemeClr val="bg1"/>
                  </a:solidFill>
                  <a:latin typeface="Cambria" panose="02040503050406030204" pitchFamily="18" charset="0"/>
                </a:rPr>
                <a:t> adaptable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altLang="en-US" dirty="0" smtClean="0"/>
              <a:t>Summarizing </a:t>
            </a:r>
            <a:br>
              <a:rPr lang="en-US" altLang="en-US" dirty="0" smtClean="0"/>
            </a:br>
            <a:r>
              <a:rPr lang="en-US" altLang="en-US" dirty="0" smtClean="0"/>
              <a:t>Motivation for Change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4114800" cy="3886200"/>
          </a:xfrm>
        </p:spPr>
        <p:txBody>
          <a:bodyPr/>
          <a:lstStyle/>
          <a:p>
            <a:r>
              <a:rPr lang="en-US" dirty="0" smtClean="0"/>
              <a:t>Motivation is an intrinsic process.</a:t>
            </a:r>
          </a:p>
          <a:p>
            <a:r>
              <a:rPr lang="en-US" dirty="0" smtClean="0"/>
              <a:t>Ambivalence is normal.</a:t>
            </a:r>
          </a:p>
          <a:p>
            <a:r>
              <a:rPr lang="en-US" dirty="0" smtClean="0"/>
              <a:t>Motivation arises out of resolving discrepancy.</a:t>
            </a:r>
          </a:p>
          <a:p>
            <a:r>
              <a:rPr lang="en-US" dirty="0" smtClean="0">
                <a:sym typeface="Symbol" pitchFamily="18" charset="2"/>
              </a:rPr>
              <a:t>“Change talk” facilitates change.</a:t>
            </a: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724400" y="2295525"/>
            <a:ext cx="4097338" cy="4181475"/>
            <a:chOff x="4953000" y="1990725"/>
            <a:chExt cx="4097338" cy="4181475"/>
          </a:xfrm>
        </p:grpSpPr>
        <p:pic>
          <p:nvPicPr>
            <p:cNvPr id="40962" name="Picture 13" descr="V:\PROJECTS\DSI\SBIRT-MedRes\Graphics\MI STRATEGIES\155402343_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825" y="1990725"/>
              <a:ext cx="1323975" cy="410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8" descr="V:\PROJECTS\DSI\SBIRT-MedRes\Graphics\MI STRATEGIES\155402343_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590800"/>
              <a:ext cx="1143000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9" descr="V:\PROJECTS\DSI\SBIRT-MedRes\Graphics\MI STRATEGIES\155402343_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025" y="3533775"/>
              <a:ext cx="1476375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10" descr="V:\PROJECTS\DSI\SBIRT-MedRes\Graphics\MI STRATEGIES\155402343_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713" y="2590800"/>
              <a:ext cx="1495425" cy="337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9" name="Picture 11" descr="V:\PROJECTS\DSI\SBIRT-MedRes\Graphics\MI STRATEGIES\155402343_4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325" y="3505200"/>
              <a:ext cx="1209675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0" name="Picture 12" descr="V:\PROJECTS\DSI\SBIRT-MedRes\Graphics\MI STRATEGIES\155402343_5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725" y="3048000"/>
              <a:ext cx="1057275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14" descr="V:\PROJECTS\DSI\SBIRT-MedRes\Graphics\MI STRATEGIES\155402343_7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113" y="3048000"/>
              <a:ext cx="1038225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What’s Next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In the next session, we’ll cover the brief negotiation interview, a </a:t>
            </a:r>
            <a:r>
              <a:rPr lang="en-US" altLang="en-US" sz="2800" dirty="0" err="1" smtClean="0"/>
              <a:t>semistructured</a:t>
            </a:r>
            <a:r>
              <a:rPr lang="en-US" altLang="en-US" sz="2800" dirty="0" smtClean="0"/>
              <a:t> brief intervention process based on MI that is a proven evidence-based practice. </a:t>
            </a:r>
          </a:p>
          <a:p>
            <a:endParaRPr lang="en-US" alt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67200"/>
            <a:ext cx="2362200" cy="1685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dirty="0" smtClean="0"/>
              <a:t>Theoretical Framework</a:t>
            </a:r>
            <a:br>
              <a:rPr lang="en-US" dirty="0" smtClean="0"/>
            </a:br>
            <a:r>
              <a:rPr lang="en-US" dirty="0" smtClean="0"/>
              <a:t>Informing MI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000"/>
              </a:spcAft>
              <a:buNone/>
            </a:pPr>
            <a:r>
              <a:rPr lang="en-US" dirty="0" err="1" smtClean="0"/>
              <a:t>Prochaska</a:t>
            </a:r>
            <a:r>
              <a:rPr lang="en-US" dirty="0" smtClean="0"/>
              <a:t> and </a:t>
            </a:r>
            <a:r>
              <a:rPr lang="en-US" dirty="0" err="1" smtClean="0"/>
              <a:t>DiClemente</a:t>
            </a:r>
            <a:r>
              <a:rPr lang="en-US" dirty="0" smtClean="0"/>
              <a:t> identified five stages of change your patient can experience:</a:t>
            </a:r>
          </a:p>
          <a:p>
            <a:pPr marL="514350" indent="-514350">
              <a:spcAft>
                <a:spcPts val="2000"/>
              </a:spcAft>
              <a:buClrTx/>
              <a:buFont typeface="+mj-lt"/>
              <a:buAutoNum type="arabicPeriod"/>
            </a:pPr>
            <a:r>
              <a:rPr lang="en-US" sz="2200" dirty="0" err="1" smtClean="0"/>
              <a:t>Precontemplation</a:t>
            </a:r>
            <a:r>
              <a:rPr lang="en-US" sz="2200" dirty="0" smtClean="0"/>
              <a:t> </a:t>
            </a:r>
          </a:p>
          <a:p>
            <a:pPr marL="514350" indent="-514350">
              <a:spcAft>
                <a:spcPts val="2000"/>
              </a:spcAft>
              <a:buClrTx/>
              <a:buFont typeface="+mj-lt"/>
              <a:buAutoNum type="arabicPeriod"/>
            </a:pPr>
            <a:r>
              <a:rPr lang="en-US" sz="2200" dirty="0" smtClean="0"/>
              <a:t>Contemplation </a:t>
            </a:r>
          </a:p>
          <a:p>
            <a:pPr marL="514350" indent="-514350">
              <a:spcAft>
                <a:spcPts val="2000"/>
              </a:spcAft>
              <a:buClrTx/>
              <a:buFont typeface="+mj-lt"/>
              <a:buAutoNum type="arabicPeriod"/>
            </a:pPr>
            <a:r>
              <a:rPr lang="en-US" sz="2200" dirty="0" smtClean="0"/>
              <a:t>Preparation</a:t>
            </a:r>
          </a:p>
          <a:p>
            <a:pPr marL="514350" indent="-514350">
              <a:spcAft>
                <a:spcPts val="2000"/>
              </a:spcAft>
              <a:buClrTx/>
              <a:buFont typeface="+mj-lt"/>
              <a:buAutoNum type="arabicPeriod"/>
            </a:pPr>
            <a:r>
              <a:rPr lang="en-US" sz="2200" dirty="0" smtClean="0"/>
              <a:t>Action</a:t>
            </a:r>
          </a:p>
          <a:p>
            <a:pPr marL="514350" indent="-514350">
              <a:spcAft>
                <a:spcPts val="2000"/>
              </a:spcAft>
              <a:buClrTx/>
              <a:buFont typeface="+mj-lt"/>
              <a:buAutoNum type="arabicPeriod"/>
            </a:pPr>
            <a:r>
              <a:rPr lang="en-US" sz="2200" dirty="0" smtClean="0"/>
              <a:t>Maintenance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95800" y="3048000"/>
            <a:ext cx="4206875" cy="3203377"/>
            <a:chOff x="4678363" y="3048000"/>
            <a:chExt cx="4206875" cy="3203377"/>
          </a:xfrm>
        </p:grpSpPr>
        <p:sp>
          <p:nvSpPr>
            <p:cNvPr id="9221" name="Rectangle 1"/>
            <p:cNvSpPr>
              <a:spLocks noChangeArrowheads="1"/>
            </p:cNvSpPr>
            <p:nvPr/>
          </p:nvSpPr>
          <p:spPr bwMode="auto">
            <a:xfrm>
              <a:off x="5334000" y="5943600"/>
              <a:ext cx="3200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4F622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 err="1">
                  <a:latin typeface="+mn-lt"/>
                </a:rPr>
                <a:t>Prochaska</a:t>
              </a:r>
              <a:r>
                <a:rPr lang="en-US" altLang="en-US" sz="1400" dirty="0">
                  <a:latin typeface="+mn-lt"/>
                </a:rPr>
                <a:t> &amp; </a:t>
              </a:r>
              <a:r>
                <a:rPr lang="en-US" altLang="en-US" sz="1400" dirty="0" err="1">
                  <a:latin typeface="+mn-lt"/>
                </a:rPr>
                <a:t>DiClemente</a:t>
              </a:r>
              <a:r>
                <a:rPr lang="en-US" altLang="en-US" sz="1400" dirty="0">
                  <a:latin typeface="+mn-lt"/>
                </a:rPr>
                <a:t> (1984)</a:t>
              </a:r>
            </a:p>
          </p:txBody>
        </p:sp>
        <p:pic>
          <p:nvPicPr>
            <p:cNvPr id="9222" name="Picture 9" descr="V:\PROJECTS\DSI\SBIRT-MedRes\Graphics\MI STRATEGIES\FRAMEWO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363" y="3048000"/>
              <a:ext cx="4206875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1"/>
          <p:cNvSpPr>
            <a:spLocks noGrp="1"/>
          </p:cNvSpPr>
          <p:nvPr>
            <p:ph sz="half" idx="1"/>
          </p:nvPr>
        </p:nvSpPr>
        <p:spPr>
          <a:xfrm>
            <a:off x="437744" y="2286000"/>
            <a:ext cx="4038600" cy="4114800"/>
          </a:xfrm>
        </p:spPr>
        <p:txBody>
          <a:bodyPr/>
          <a:lstStyle/>
          <a:p>
            <a:pPr marL="341313" indent="-341313">
              <a:spcBef>
                <a:spcPts val="0"/>
              </a:spcBef>
              <a:spcAft>
                <a:spcPts val="1800"/>
              </a:spcAft>
              <a:buClrTx/>
              <a:buFont typeface="+mj-lt"/>
              <a:buAutoNum type="arabicPeriod"/>
            </a:pPr>
            <a:r>
              <a:rPr lang="en-US" altLang="en-US" dirty="0" err="1" smtClean="0"/>
              <a:t>Precontemplation</a:t>
            </a:r>
            <a:r>
              <a:rPr lang="en-US" altLang="en-US" dirty="0" smtClean="0"/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 smtClean="0"/>
              <a:t>The patient is not yet recognizing problem or considering change.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 smtClean="0"/>
              <a:t>Clinician’s goal is to build rapport and raise awareness.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 smtClean="0"/>
              <a:t>Clinician’s task is to inform and encourage.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47744" y="1904999"/>
            <a:ext cx="4572000" cy="4114800"/>
            <a:chOff x="4572000" y="1600200"/>
            <a:chExt cx="4572000" cy="4114800"/>
          </a:xfrm>
        </p:grpSpPr>
        <p:pic>
          <p:nvPicPr>
            <p:cNvPr id="10245" name="Picture 9" descr="V:\PROJECTS\DSI\SBIRT-MedRes\Graphics\MI STRATEGIES\FRAMEWO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38400"/>
              <a:ext cx="4540250" cy="310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1600200"/>
              <a:ext cx="4572000" cy="4114800"/>
            </a:xfrm>
            <a:prstGeom prst="rect">
              <a:avLst/>
            </a:prstGeom>
            <a:solidFill>
              <a:srgbClr val="F9F3D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247" name="Picture 9" descr="V:\PROJECTS\DSI\SBIRT-MedRes\Graphics\MI STRATEGIES\FRAMEWORK_1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5" y="2874963"/>
              <a:ext cx="240982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2" name="Title 18"/>
          <p:cNvSpPr>
            <a:spLocks noGrp="1"/>
          </p:cNvSpPr>
          <p:nvPr>
            <p:ph type="title"/>
          </p:nvPr>
        </p:nvSpPr>
        <p:spPr>
          <a:xfrm>
            <a:off x="0" y="1219200"/>
            <a:ext cx="9112250" cy="60960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altLang="en-US" sz="4800" dirty="0" smtClean="0"/>
              <a:t>MI Informed by Stages of Change</a:t>
            </a:r>
            <a:br>
              <a:rPr lang="en-US" altLang="en-US" sz="4800" dirty="0" smtClean="0"/>
            </a:br>
            <a:r>
              <a:rPr lang="en-US" altLang="en-US" sz="3800" dirty="0" smtClean="0"/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8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en-US" altLang="en-US" dirty="0"/>
              <a:t>MI Informed by Stages of Change</a:t>
            </a:r>
            <a:br>
              <a:rPr lang="en-US" altLang="en-US" dirty="0"/>
            </a:br>
            <a:r>
              <a:rPr lang="en-US" altLang="en-US" sz="3800" dirty="0" smtClean="0"/>
              <a:t>(continued</a:t>
            </a:r>
            <a:r>
              <a:rPr lang="en-US" altLang="en-US" sz="3800" dirty="0"/>
              <a:t>)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3962400" cy="3886200"/>
          </a:xfrm>
        </p:spPr>
        <p:txBody>
          <a:bodyPr/>
          <a:lstStyle/>
          <a:p>
            <a:pPr marL="341313" indent="-341313">
              <a:buClrTx/>
              <a:buFont typeface="+mj-lt"/>
              <a:buAutoNum type="arabicPeriod" startAt="2"/>
            </a:pPr>
            <a:r>
              <a:rPr lang="en-US" sz="2800" dirty="0" smtClean="0"/>
              <a:t>Contemplation</a:t>
            </a:r>
            <a:r>
              <a:rPr lang="en-US" dirty="0" smtClean="0"/>
              <a:t> </a:t>
            </a:r>
          </a:p>
          <a:p>
            <a:r>
              <a:rPr lang="en-US" sz="2400" dirty="0" smtClean="0"/>
              <a:t>The patient is evaluating reasons for and against change.</a:t>
            </a:r>
          </a:p>
          <a:p>
            <a:r>
              <a:rPr lang="en-US" sz="2400" dirty="0" smtClean="0"/>
              <a:t>Clinician’s goal is to build motivation.</a:t>
            </a:r>
          </a:p>
          <a:p>
            <a:r>
              <a:rPr lang="en-US" sz="2400" dirty="0" smtClean="0"/>
              <a:t>Clinician’s task is to explore and resolve ambivalence.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267200" y="2286000"/>
            <a:ext cx="4572000" cy="4114800"/>
            <a:chOff x="4572000" y="2057400"/>
            <a:chExt cx="4572000" cy="4114800"/>
          </a:xfrm>
        </p:grpSpPr>
        <p:pic>
          <p:nvPicPr>
            <p:cNvPr id="11266" name="Picture 9" descr="V:\PROJECTS\DSI\SBIRT-MedRes\Graphics\MI STRATEGIES\FRAMEWO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38400"/>
              <a:ext cx="4540250" cy="310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572000" y="2057400"/>
              <a:ext cx="4572000" cy="4114800"/>
            </a:xfrm>
            <a:prstGeom prst="rect">
              <a:avLst/>
            </a:prstGeom>
            <a:solidFill>
              <a:srgbClr val="F9F3D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271" name="Picture 6" descr="V:\PROJECTS\DSI\SBIRT-MedRes\Graphics\MI STRATEGIES\FRAMEWORK_2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0" y="4351338"/>
              <a:ext cx="244792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8"/>
          <p:cNvSpPr>
            <a:spLocks noGrp="1"/>
          </p:cNvSpPr>
          <p:nvPr>
            <p:ph type="title"/>
          </p:nvPr>
        </p:nvSpPr>
        <p:spPr>
          <a:xfrm>
            <a:off x="152400" y="838200"/>
            <a:ext cx="8959850" cy="1143000"/>
          </a:xfrm>
        </p:spPr>
        <p:txBody>
          <a:bodyPr/>
          <a:lstStyle/>
          <a:p>
            <a:r>
              <a:rPr lang="en-US" altLang="en-US" dirty="0"/>
              <a:t>MI Informed by Stages of Change</a:t>
            </a:r>
            <a:br>
              <a:rPr lang="en-US" altLang="en-US" dirty="0"/>
            </a:br>
            <a:r>
              <a:rPr lang="en-US" altLang="en-US" sz="3800" dirty="0" smtClean="0"/>
              <a:t>(continued</a:t>
            </a:r>
            <a:r>
              <a:rPr lang="en-US" altLang="en-US" sz="3800" dirty="0"/>
              <a:t>)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62200"/>
            <a:ext cx="4267200" cy="3886200"/>
          </a:xfrm>
        </p:spPr>
        <p:txBody>
          <a:bodyPr/>
          <a:lstStyle/>
          <a:p>
            <a:pPr marL="341313" indent="-341313">
              <a:buClrTx/>
              <a:buFont typeface="+mj-lt"/>
              <a:buAutoNum type="arabicPeriod" startAt="3"/>
            </a:pPr>
            <a:r>
              <a:rPr lang="en-US" sz="2800" dirty="0" smtClean="0"/>
              <a:t>Preparation</a:t>
            </a:r>
          </a:p>
          <a:p>
            <a:r>
              <a:rPr lang="en-US" sz="2400" dirty="0" smtClean="0"/>
              <a:t>The patient is planning for change.</a:t>
            </a:r>
          </a:p>
          <a:p>
            <a:r>
              <a:rPr lang="en-US" sz="2400" dirty="0" smtClean="0"/>
              <a:t>Clinician’s goal is to negotiate a plan.</a:t>
            </a:r>
          </a:p>
          <a:p>
            <a:r>
              <a:rPr lang="en-US" sz="2400" dirty="0" smtClean="0"/>
              <a:t>Clinician’s task is to facilitate </a:t>
            </a:r>
            <a:r>
              <a:rPr lang="en-US" sz="2400" dirty="0" err="1" smtClean="0"/>
              <a:t>decisionmaking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343400" y="2286000"/>
            <a:ext cx="4572000" cy="4114800"/>
            <a:chOff x="4572000" y="2057400"/>
            <a:chExt cx="4572000" cy="4114800"/>
          </a:xfrm>
        </p:grpSpPr>
        <p:pic>
          <p:nvPicPr>
            <p:cNvPr id="12293" name="Picture 9" descr="V:\PROJECTS\DSI\SBIRT-MedRes\Graphics\MI STRATEGIES\FRAMEWO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38400"/>
              <a:ext cx="4540250" cy="310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572000" y="2057400"/>
              <a:ext cx="4572000" cy="4114800"/>
            </a:xfrm>
            <a:prstGeom prst="rect">
              <a:avLst/>
            </a:prstGeom>
            <a:solidFill>
              <a:srgbClr val="F9F3D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295" name="Picture 6" descr="V:\PROJECTS\DSI\SBIRT-MedRes\Graphics\MI STRATEGIES\FRAMEWORK_3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648200"/>
              <a:ext cx="2305050" cy="10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8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MI Informed by Stages of Change</a:t>
            </a:r>
            <a:br>
              <a:rPr lang="en-US" altLang="en-US" dirty="0"/>
            </a:br>
            <a:r>
              <a:rPr lang="en-US" altLang="en-US" sz="3800" dirty="0" smtClean="0"/>
              <a:t>(continued</a:t>
            </a:r>
            <a:r>
              <a:rPr lang="en-US" altLang="en-US" sz="3800" dirty="0"/>
              <a:t>)</a:t>
            </a:r>
            <a:endParaRPr lang="en-US" altLang="en-US" dirty="0" smtClean="0">
              <a:latin typeface="Articulate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4191000" cy="4114800"/>
          </a:xfrm>
        </p:spPr>
        <p:txBody>
          <a:bodyPr/>
          <a:lstStyle/>
          <a:p>
            <a:pPr marL="341313" indent="-341313">
              <a:buClrTx/>
              <a:buFont typeface="+mj-lt"/>
              <a:buAutoNum type="arabicPeriod" startAt="4"/>
              <a:defRPr/>
            </a:pPr>
            <a:r>
              <a:rPr lang="en-US" dirty="0"/>
              <a:t>Action</a:t>
            </a:r>
          </a:p>
          <a:p>
            <a:pPr>
              <a:defRPr/>
            </a:pPr>
            <a:r>
              <a:rPr lang="en-US" dirty="0" smtClean="0"/>
              <a:t>The patient  is making the identified change(s).</a:t>
            </a:r>
          </a:p>
          <a:p>
            <a:pPr>
              <a:defRPr/>
            </a:pPr>
            <a:r>
              <a:rPr lang="en-US" dirty="0" smtClean="0"/>
              <a:t>Clinician’s goal is to support implementation of the plan.</a:t>
            </a:r>
          </a:p>
          <a:p>
            <a:pPr>
              <a:defRPr/>
            </a:pPr>
            <a:r>
              <a:rPr lang="en-US" dirty="0" smtClean="0"/>
              <a:t>Clinician’s task is to support self-efficacy.</a:t>
            </a:r>
          </a:p>
          <a:p>
            <a:pPr marL="514350" indent="-514350">
              <a:buFont typeface="+mj-lt"/>
              <a:buAutoNum type="arabicPeriod" startAt="4"/>
              <a:defRPr/>
            </a:pPr>
            <a:endParaRPr lang="en-US" dirty="0">
              <a:latin typeface="Articulate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19600" y="2286000"/>
            <a:ext cx="4572000" cy="4114800"/>
            <a:chOff x="4572000" y="2057400"/>
            <a:chExt cx="4572000" cy="4114800"/>
          </a:xfrm>
        </p:grpSpPr>
        <p:pic>
          <p:nvPicPr>
            <p:cNvPr id="13317" name="Picture 9" descr="V:\PROJECTS\DSI\SBIRT-MedRes\Graphics\MI STRATEGIES\FRAMEWO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38400"/>
              <a:ext cx="4540250" cy="310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572000" y="2057400"/>
              <a:ext cx="4572000" cy="4114800"/>
            </a:xfrm>
            <a:prstGeom prst="rect">
              <a:avLst/>
            </a:prstGeom>
            <a:solidFill>
              <a:srgbClr val="F9F3D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319" name="Picture 6" descr="V:\PROJECTS\DSI\SBIRT-MedRes\Graphics\MI STRATEGIES\FRAMEWORK_4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513" y="3776663"/>
              <a:ext cx="242887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8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MI Informed by Stages of Change</a:t>
            </a:r>
            <a:br>
              <a:rPr lang="en-US" altLang="en-US" dirty="0"/>
            </a:br>
            <a:r>
              <a:rPr lang="en-US" altLang="en-US" sz="3800" dirty="0" smtClean="0"/>
              <a:t>(continued</a:t>
            </a:r>
            <a:r>
              <a:rPr lang="en-US" altLang="en-US" sz="3800" dirty="0"/>
              <a:t>)</a:t>
            </a:r>
            <a:endParaRPr lang="en-US" altLang="en-US" dirty="0" smtClean="0">
              <a:latin typeface="Articulate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62200"/>
            <a:ext cx="4191000" cy="4114800"/>
          </a:xfrm>
        </p:spPr>
        <p:txBody>
          <a:bodyPr/>
          <a:lstStyle/>
          <a:p>
            <a:pPr marL="341313" indent="-341313">
              <a:buClrTx/>
              <a:buFont typeface="+mj-lt"/>
              <a:buAutoNum type="arabicPeriod" startAt="5"/>
              <a:defRPr/>
            </a:pPr>
            <a:r>
              <a:rPr lang="en-US" sz="2800" dirty="0">
                <a:latin typeface="+mn-lt"/>
              </a:rPr>
              <a:t>Maintenance</a:t>
            </a:r>
          </a:p>
          <a:p>
            <a:pPr>
              <a:defRPr/>
            </a:pPr>
            <a:r>
              <a:rPr lang="en-US" sz="2400" dirty="0" smtClean="0">
                <a:latin typeface="+mn-lt"/>
              </a:rPr>
              <a:t>The patient  is working to sustain change(s).</a:t>
            </a:r>
          </a:p>
          <a:p>
            <a:pPr>
              <a:defRPr/>
            </a:pPr>
            <a:r>
              <a:rPr lang="en-US" sz="2400" dirty="0" smtClean="0">
                <a:latin typeface="+mn-lt"/>
              </a:rPr>
              <a:t>Clinician’s goal is to help maintain change.</a:t>
            </a:r>
          </a:p>
          <a:p>
            <a:pPr>
              <a:defRPr/>
            </a:pPr>
            <a:r>
              <a:rPr lang="en-US" sz="2400" dirty="0" smtClean="0">
                <a:latin typeface="+mn-lt"/>
              </a:rPr>
              <a:t>Clinician’s task is to prevent relapse.</a:t>
            </a:r>
          </a:p>
          <a:p>
            <a:pPr marL="514350" indent="-514350">
              <a:buFont typeface="+mj-lt"/>
              <a:buAutoNum type="arabicPeriod" startAt="5"/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67200" y="2286000"/>
            <a:ext cx="4572000" cy="4114800"/>
            <a:chOff x="4572000" y="2057400"/>
            <a:chExt cx="4572000" cy="4114800"/>
          </a:xfrm>
        </p:grpSpPr>
        <p:pic>
          <p:nvPicPr>
            <p:cNvPr id="14341" name="Picture 9" descr="V:\PROJECTS\DSI\SBIRT-MedRes\Graphics\MI STRATEGIES\FRAMEWO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38400"/>
              <a:ext cx="4540250" cy="310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572000" y="2057400"/>
              <a:ext cx="4572000" cy="4114800"/>
            </a:xfrm>
            <a:prstGeom prst="rect">
              <a:avLst/>
            </a:prstGeom>
            <a:solidFill>
              <a:srgbClr val="F9F3D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43" name="Picture 6" descr="V:\PROJECTS\DSI\SBIRT-MedRes\Graphics\MI STRATEGIES\FRAMEWORK_5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175" y="2843213"/>
              <a:ext cx="242887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otivational Interviewing: Enhancing Motivation To Change Strategies&amp;quot;&quot;/&gt;&lt;property id=&quot;20307&quot; value=&quot;258&quot;/&gt;&lt;/object&gt;&lt;object type=&quot;3&quot; unique_id=&quot;10083&quot;&gt;&lt;property id=&quot;20148&quot; value=&quot;5&quot;/&gt;&lt;property id=&quot;20300&quot; value=&quot;Slide 14 - &amp;quot;Remember&amp;quot;&quot;/&gt;&lt;property id=&quot;20307&quot; value=&quot;292&quot;/&gt;&lt;/object&gt;&lt;object type=&quot;3&quot; unique_id=&quot;10085&quot;&gt;&lt;property id=&quot;20148&quot; value=&quot;5&quot;/&gt;&lt;property id=&quot;20300&quot; value=&quot;Slide 27 - &amp;quot;Readiness Rulers: I-C-R&amp;quot;&quot;/&gt;&lt;property id=&quot;20307&quot; value=&quot;305&quot;/&gt;&lt;/object&gt;&lt;object type=&quot;3&quot; unique_id=&quot;10092&quot;&gt;&lt;property id=&quot;20148&quot; value=&quot;5&quot;/&gt;&lt;property id=&quot;20300&quot; value=&quot;Slide 28 - &amp;quot;Readiness Ruler &amp;quot;&quot;/&gt;&lt;property id=&quot;20307&quot; value=&quot;315&quot;/&gt;&lt;/object&gt;&lt;object type=&quot;3&quot; unique_id=&quot;10097&quot;&gt;&lt;property id=&quot;20148&quot; value=&quot;5&quot;/&gt;&lt;property id=&quot;20300&quot; value=&quot;Slide 20 - &amp;quot;Mi Strategies&amp;quot;&quot;/&gt;&lt;property id=&quot;20307&quot; value=&quot;295&quot;/&gt;&lt;/object&gt;&lt;object type=&quot;3&quot; unique_id=&quot;10098&quot;&gt;&lt;property id=&quot;20148&quot; value=&quot;5&quot;/&gt;&lt;property id=&quot;20300&quot; value=&quot;Slide 22 - &amp;quot;Decisional Balance: An Explanatory Model  of Behavior Change&amp;quot;&quot;/&gt;&lt;property id=&quot;20307&quot; value=&quot;319&quot;/&gt;&lt;/object&gt;&lt;object type=&quot;3&quot; unique_id=&quot;10102&quot;&gt;&lt;property id=&quot;20148&quot; value=&quot;5&quot;/&gt;&lt;property id=&quot;20300&quot; value=&quot;Slide 23 - &amp;quot;Conducting a  Decisional Balance Discussion&amp;quot;&quot;/&gt;&lt;property id=&quot;20307&quot; value=&quot;300&quot;/&gt;&lt;/object&gt;&lt;object type=&quot;3&quot; unique_id=&quot;10103&quot;&gt;&lt;property id=&quot;20148&quot; value=&quot;5&quot;/&gt;&lt;property id=&quot;20300&quot; value=&quot;Slide 24 - &amp;quot;Exercise Scenario:  The Decisional Balance&amp;quot;&quot;/&gt;&lt;property id=&quot;20307&quot; value=&quot;345&quot;/&gt;&lt;/object&gt;&lt;object type=&quot;3&quot; unique_id=&quot;10106&quot;&gt;&lt;property id=&quot;20148&quot; value=&quot;5&quot;/&gt;&lt;property id=&quot;20300&quot; value=&quot;Slide 39 - &amp;quot;Negotiating a Change Plan&amp;quot;&quot;/&gt;&lt;property id=&quot;20307&quot; value=&quot;322&quot;/&gt;&lt;/object&gt;&lt;object type=&quot;3&quot; unique_id=&quot;10107&quot;&gt;&lt;property id=&quot;20148&quot; value=&quot;5&quot;/&gt;&lt;property id=&quot;20300&quot; value=&quot;Slide 40 - &amp;quot;Summary: Benefits of Using MI&amp;quot;&quot;/&gt;&lt;property id=&quot;20307&quot; value=&quot;289&quot;/&gt;&lt;/object&gt;&lt;object type=&quot;3&quot; unique_id=&quot;10115&quot;&gt;&lt;property id=&quot;20148&quot; value=&quot;5&quot;/&gt;&lt;property id=&quot;20300&quot; value=&quot;Slide 41 - &amp;quot;Summarizing  Motivation for Change&amp;quot;&quot;/&gt;&lt;property id=&quot;20307&quot; value=&quot;386&quot;/&gt;&lt;/object&gt;&lt;object type=&quot;3&quot; unique_id=&quot;11698&quot;&gt;&lt;property id=&quot;20148&quot; value=&quot;5&quot;/&gt;&lt;property id=&quot;20300&quot; value=&quot;Slide 2 - &amp;quot;Learning Objectives&amp;quot;&quot;/&gt;&lt;property id=&quot;20307&quot; value=&quot;404&quot;/&gt;&lt;/object&gt;&lt;object type=&quot;3&quot; unique_id=&quot;103029&quot;&gt;&lt;property id=&quot;20148&quot; value=&quot;5&quot;/&gt;&lt;property id=&quot;20300&quot; value=&quot;Slide 4 - &amp;quot;Theoretical Framework Informing Motivational Interviewing&amp;quot;&quot;/&gt;&lt;property id=&quot;20307&quot; value=&quot;407&quot;/&gt;&lt;/object&gt;&lt;object type=&quot;3&quot; unique_id=&quot;103030&quot;&gt;&lt;property id=&quot;20148&quot; value=&quot;5&quot;/&gt;&lt;property id=&quot;20300&quot; value=&quot;Slide 6 - &amp;quot;MI Informed by Stages of Change&amp;quot;&quot;/&gt;&lt;property id=&quot;20307&quot; value=&quot;408&quot;/&gt;&lt;/object&gt;&lt;object type=&quot;3&quot; unique_id=&quot;103031&quot;&gt;&lt;property id=&quot;20148&quot; value=&quot;5&quot;/&gt;&lt;property id=&quot;20300&quot; value=&quot;Slide 7 - &amp;quot;MI Informed by Stages of Change&amp;quot;&quot;/&gt;&lt;property id=&quot;20307&quot; value=&quot;409&quot;/&gt;&lt;/object&gt;&lt;object type=&quot;3&quot; unique_id=&quot;103032&quot;&gt;&lt;property id=&quot;20148&quot; value=&quot;5&quot;/&gt;&lt;property id=&quot;20300&quot; value=&quot;Slide 8 - &amp;quot;MI Informed by Stages of Change&amp;quot;&quot;/&gt;&lt;property id=&quot;20307&quot; value=&quot;410&quot;/&gt;&lt;/object&gt;&lt;object type=&quot;3&quot; unique_id=&quot;103033&quot;&gt;&lt;property id=&quot;20148&quot; value=&quot;5&quot;/&gt;&lt;property id=&quot;20300&quot; value=&quot;Slide 9 - &amp;quot;MI Informed by Stages of Change&amp;quot;&quot;/&gt;&lt;property id=&quot;20307&quot; value=&quot;411&quot;/&gt;&lt;/object&gt;&lt;object type=&quot;3&quot; unique_id=&quot;103034&quot;&gt;&lt;property id=&quot;20148&quot; value=&quot;5&quot;/&gt;&lt;property id=&quot;20300&quot; value=&quot;Slide 10 - &amp;quot;MI Informed by Stages of Change&amp;quot;&quot;/&gt;&lt;property id=&quot;20307&quot; value=&quot;412&quot;/&gt;&lt;/object&gt;&lt;object type=&quot;3&quot; unique_id=&quot;103035&quot;&gt;&lt;property id=&quot;20148&quot; value=&quot;5&quot;/&gt;&lt;property id=&quot;20300&quot; value=&quot;Slide 11 - &amp;quot;MI Informed by Stages of Change&amp;quot;&quot;/&gt;&lt;property id=&quot;20307&quot; value=&quot;413&quot;/&gt;&lt;/object&gt;&lt;object type=&quot;3&quot; unique_id=&quot;103989&quot;&gt;&lt;property id=&quot;20148&quot; value=&quot;5&quot;/&gt;&lt;property id=&quot;20300&quot; value=&quot;Slide 42 - &amp;quot;What’s Next&amp;quot;&quot;/&gt;&lt;property id=&quot;20307&quot; value=&quot;414&quot;/&gt;&lt;/object&gt;&lt;object type=&quot;3&quot; unique_id=&quot;106262&quot;&gt;&lt;property id=&quot;20148&quot; value=&quot;5&quot;/&gt;&lt;property id=&quot;20300&quot; value=&quot;Slide 16 - &amp;quot;Increasing Change Talk&amp;quot;&quot;/&gt;&lt;property id=&quot;20307&quot; value=&quot;415&quot;/&gt;&lt;/object&gt;&lt;object type=&quot;3&quot; unique_id=&quot;106263&quot;&gt;&lt;property id=&quot;20148&quot; value=&quot;5&quot;/&gt;&lt;property id=&quot;20300&quot; value=&quot;Slide 17 - &amp;quot;What Is Change Talk?&amp;quot;&quot;/&gt;&lt;property id=&quot;20307&quot; value=&quot;416&quot;/&gt;&lt;/object&gt;&lt;object type=&quot;3&quot; unique_id=&quot;106264&quot;&gt;&lt;property id=&quot;20148&quot; value=&quot;5&quot;/&gt;&lt;property id=&quot;20300&quot; value=&quot;Slide 18 - &amp;quot;Change Talk&amp;quot;&quot;/&gt;&lt;property id=&quot;20307&quot; value=&quot;417&quot;/&gt;&lt;/object&gt;&lt;object type=&quot;3&quot; unique_id=&quot;106265&quot;&gt;&lt;property id=&quot;20148&quot; value=&quot;5&quot;/&gt;&lt;property id=&quot;20300&quot; value=&quot;Slide 30 - &amp;quot;Linking Screening and Brief Intervention&amp;quot;&quot;/&gt;&lt;property id=&quot;20307&quot; value=&quot;418&quot;/&gt;&lt;/object&gt;&lt;object type=&quot;3&quot; unique_id=&quot;106266&quot;&gt;&lt;property id=&quot;20148&quot; value=&quot;5&quot;/&gt;&lt;property id=&quot;20300&quot; value=&quot;Slide 31 - &amp;quot;The Personalized Reflective Discussion &amp;quot;&quot;/&gt;&lt;property id=&quot;20307&quot; value=&quot;419&quot;/&gt;&lt;/object&gt;&lt;object type=&quot;3&quot; unique_id=&quot;106267&quot;&gt;&lt;property id=&quot;20148&quot; value=&quot;5&quot;/&gt;&lt;property id=&quot;20300&quot; value=&quot;Slide 32 - &amp;quot;Personalized Reflective Discussions  &amp;quot;&quot;/&gt;&lt;property id=&quot;20307&quot; value=&quot;420&quot;/&gt;&lt;/object&gt;&lt;object type=&quot;3&quot; unique_id=&quot;106268&quot;&gt;&lt;property id=&quot;20148&quot; value=&quot;5&quot;/&gt;&lt;property id=&quot;20300&quot; value=&quot;Slide 33 - &amp;quot;Providing Feedback&amp;quot;&quot;/&gt;&lt;property id=&quot;20307&quot; value=&quot;421&quot;/&gt;&lt;/object&gt;&lt;object type=&quot;3&quot; unique_id=&quot;106269&quot;&gt;&lt;property id=&quot;20148&quot; value=&quot;5&quot;/&gt;&lt;property id=&quot;20300&quot; value=&quot;Slide 35 - &amp;quot;Personalized Reflective Summary Discussion&amp;quot;&quot;/&gt;&lt;property id=&quot;20307&quot; value=&quot;422&quot;/&gt;&lt;/object&gt;&lt;object type=&quot;3&quot; unique_id=&quot;106270&quot;&gt;&lt;property id=&quot;20148&quot; value=&quot;5&quot;/&gt;&lt;property id=&quot;20300&quot; value=&quot;Slide 38 - &amp;quot;Discussion Conclusion&amp;quot;&quot;/&gt;&lt;property id=&quot;20307&quot; value=&quot;423&quot;/&gt;&lt;/object&gt;&lt;object type=&quot;3&quot; unique_id=&quot;106272&quot;&gt;&lt;property id=&quot;20148&quot; value=&quot;5&quot;/&gt;&lt;property id=&quot;20300&quot; value=&quot;Slide 5 - &amp;quot;Theoretical Framework Informing Motivational Interviewing&amp;quot;&quot;/&gt;&lt;property id=&quot;20307&quot; value=&quot;425&quot;/&gt;&lt;/object&gt;&lt;object type=&quot;3&quot; unique_id=&quot;106273&quot;&gt;&lt;property id=&quot;20148&quot; value=&quot;5&quot;/&gt;&lt;property id=&quot;20300&quot; value=&quot;Slide 21 - &amp;quot;MI Strategies Most Commonly Used in Brief Intervention&amp;quot;&quot;/&gt;&lt;property id=&quot;20307&quot; value=&quot;426&quot;/&gt;&lt;/object&gt;&lt;object type=&quot;3&quot; unique_id=&quot;106275&quot;&gt;&lt;property id=&quot;20148&quot; value=&quot;5&quot;/&gt;&lt;property id=&quot;20300&quot; value=&quot;Slide 34 - &amp;quot;Evoking Personal Meaning&amp;quot;&quot;/&gt;&lt;property id=&quot;20307&quot; value=&quot;427&quot;/&gt;&lt;/object&gt;&lt;object type=&quot;3&quot; unique_id=&quot;106276&quot;&gt;&lt;property id=&quot;20148&quot; value=&quot;5&quot;/&gt;&lt;property id=&quot;20300&quot; value=&quot;Slide 36 - &amp;quot;Enhancing Motivation&amp;quot;&quot;/&gt;&lt;property id=&quot;20307&quot; value=&quot;424&quot;/&gt;&lt;/object&gt;&lt;object type=&quot;3&quot; unique_id=&quot;107588&quot;&gt;&lt;property id=&quot;20148&quot; value=&quot;5&quot;/&gt;&lt;property id=&quot;20300&quot; value=&quot;Slide 3 - &amp;quot;Stages of change&amp;quot;&quot;/&gt;&lt;property id=&quot;20307&quot; value=&quot;429&quot;/&gt;&lt;/object&gt;&lt;object type=&quot;3&quot; unique_id=&quot;107589&quot;&gt;&lt;property id=&quot;20148&quot; value=&quot;5&quot;/&gt;&lt;property id=&quot;20300&quot; value=&quot;Slide 12 - &amp;quot;Learning Exercise 1&amp;quot;&quot;/&gt;&lt;property id=&quot;20307&quot; value=&quot;432&quot;/&gt;&lt;/object&gt;&lt;object type=&quot;3&quot; unique_id=&quot;107590&quot;&gt;&lt;property id=&quot;20148&quot; value=&quot;5&quot;/&gt;&lt;property id=&quot;20300&quot; value=&quot;Slide 13 - &amp;quot;Learning Exercise 2&amp;quot;&quot;/&gt;&lt;property id=&quot;20307&quot; value=&quot;433&quot;/&gt;&lt;/object&gt;&lt;object type=&quot;3&quot; unique_id=&quot;107591&quot;&gt;&lt;property id=&quot;20148&quot; value=&quot;5&quot;/&gt;&lt;property id=&quot;20300&quot; value=&quot;Slide 15 - &amp;quot;Change talk&amp;quot;&quot;/&gt;&lt;property id=&quot;20307&quot; value=&quot;430&quot;/&gt;&lt;/object&gt;&lt;object type=&quot;3&quot; unique_id=&quot;107965&quot;&gt;&lt;property id=&quot;20148&quot; value=&quot;5&quot;/&gt;&lt;property id=&quot;20300&quot; value=&quot;Slide 19 - &amp;quot;Learning Exercise 3&amp;quot;&quot;/&gt;&lt;property id=&quot;20307&quot; value=&quot;435&quot;/&gt;&lt;/object&gt;&lt;object type=&quot;3&quot; unique_id=&quot;107966&quot;&gt;&lt;property id=&quot;20148&quot; value=&quot;5&quot;/&gt;&lt;property id=&quot;20300&quot; value=&quot;Slide 25 - &amp;quot;Learning Exercise 4:  The Decisional Balance Exercise&amp;quot;&quot;/&gt;&lt;property id=&quot;20307&quot; value=&quot;434&quot;/&gt;&lt;/object&gt;&lt;object type=&quot;3&quot; unique_id=&quot;107967&quot;&gt;&lt;property id=&quot;20148&quot; value=&quot;5&quot;/&gt;&lt;property id=&quot;20300&quot; value=&quot;Slide 26 - &amp;quot;Learning Exercise 5:  The Decisional Balance Exercise&amp;quot;&quot;/&gt;&lt;property id=&quot;20307&quot; value=&quot;436&quot;/&gt;&lt;/object&gt;&lt;object type=&quot;3&quot; unique_id=&quot;107969&quot;&gt;&lt;property id=&quot;20148&quot; value=&quot;5&quot;/&gt;&lt;property id=&quot;20300&quot; value=&quot;Slide 29 - &amp;quot;Readiness Ruler &amp;quot;&quot;/&gt;&lt;property id=&quot;20307&quot; value=&quot;438&quot;/&gt;&lt;/object&gt;&lt;object type=&quot;3&quot; unique_id=&quot;107970&quot;&gt;&lt;property id=&quot;20148&quot; value=&quot;5&quot;/&gt;&lt;property id=&quot;20300&quot; value=&quot;Slide 37 - &amp;quot;Learning Exercise 6&amp;quot;&quot;/&gt;&lt;property id=&quot;20307&quot; value=&quot;437&quot;/&gt;&lt;/object&gt;&lt;/object&gt;&lt;object type=&quot;8&quot; unique_id=&quot;102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24811</TotalTime>
  <Words>936</Words>
  <Application>Microsoft Office PowerPoint</Application>
  <PresentationFormat>On-screen Show (4:3)</PresentationFormat>
  <Paragraphs>214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1_Office Theme</vt:lpstr>
      <vt:lpstr>Motivational Interviewing: Enhancing Motivation To Change Strategies</vt:lpstr>
      <vt:lpstr>Learning Objectives</vt:lpstr>
      <vt:lpstr>Stages of Change</vt:lpstr>
      <vt:lpstr>Theoretical Framework Informing MI</vt:lpstr>
      <vt:lpstr>MI Informed by Stages of Change (continued)</vt:lpstr>
      <vt:lpstr>MI Informed by Stages of Change (continued)</vt:lpstr>
      <vt:lpstr>MI Informed by Stages of Change (continued)</vt:lpstr>
      <vt:lpstr>MI Informed by Stages of Change (continued)</vt:lpstr>
      <vt:lpstr>MI Informed by Stages of Change (continued)</vt:lpstr>
      <vt:lpstr>MI Informed by Stages of Change (continued)</vt:lpstr>
      <vt:lpstr>Learning Exercise</vt:lpstr>
      <vt:lpstr>Remember</vt:lpstr>
      <vt:lpstr>Change Talk</vt:lpstr>
      <vt:lpstr>Increasing Change Talk</vt:lpstr>
      <vt:lpstr>What Is Change Talk?</vt:lpstr>
      <vt:lpstr>Learning Exercise</vt:lpstr>
      <vt:lpstr>MI Strategies</vt:lpstr>
      <vt:lpstr>MI Strategies Most Commonly Used in Brief Intervention</vt:lpstr>
      <vt:lpstr>Decisional Balance: An Explanatory Model of Behavior Change</vt:lpstr>
      <vt:lpstr>Conducting a  Decisional Balance Discussion</vt:lpstr>
      <vt:lpstr>Exercise 3 The Decisional Balance</vt:lpstr>
      <vt:lpstr>Readiness Rulers: I-C-R</vt:lpstr>
      <vt:lpstr>Readiness Ruler </vt:lpstr>
      <vt:lpstr>Linking Screening and Brief Intervention</vt:lpstr>
      <vt:lpstr>The Personalized Reflective Discussion</vt:lpstr>
      <vt:lpstr>Personalized Reflective Discussion </vt:lpstr>
      <vt:lpstr>Initiating Reflective Discussion</vt:lpstr>
      <vt:lpstr>Providing Feedback</vt:lpstr>
      <vt:lpstr>Evoking Personal Meaning</vt:lpstr>
      <vt:lpstr>Summarizing</vt:lpstr>
      <vt:lpstr>Enhancing Motivation</vt:lpstr>
      <vt:lpstr>Negotiating Commitment</vt:lpstr>
      <vt:lpstr>Personalized Reflective Discussion Demonstrated</vt:lpstr>
      <vt:lpstr>Summary: Benefits of Using MI</vt:lpstr>
      <vt:lpstr>Summarizing  Motivation for Change</vt:lpstr>
      <vt:lpstr>What’s Next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DSI, jhyde</dc:creator>
  <cp:lastModifiedBy>Joe Hyde</cp:lastModifiedBy>
  <cp:revision>498</cp:revision>
  <dcterms:created xsi:type="dcterms:W3CDTF">2009-12-29T21:56:03Z</dcterms:created>
  <dcterms:modified xsi:type="dcterms:W3CDTF">2013-10-01T17:02:52Z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TC102862151033</vt:lpwstr>
  </property>
</Properties>
</file>