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xml" ContentType="application/vnd.openxmlformats-officedocument.drawingml.chartshapes+xml"/>
  <Override PartName="/ppt/notesSlides/notesSlide4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3"/>
  </p:notesMasterIdLst>
  <p:sldIdLst>
    <p:sldId id="257" r:id="rId2"/>
    <p:sldId id="261" r:id="rId3"/>
    <p:sldId id="361" r:id="rId4"/>
    <p:sldId id="323" r:id="rId5"/>
    <p:sldId id="324" r:id="rId6"/>
    <p:sldId id="327" r:id="rId7"/>
    <p:sldId id="325" r:id="rId8"/>
    <p:sldId id="262" r:id="rId9"/>
    <p:sldId id="358" r:id="rId10"/>
    <p:sldId id="258" r:id="rId11"/>
    <p:sldId id="328" r:id="rId12"/>
    <p:sldId id="329" r:id="rId13"/>
    <p:sldId id="330" r:id="rId14"/>
    <p:sldId id="263" r:id="rId15"/>
    <p:sldId id="331" r:id="rId16"/>
    <p:sldId id="332" r:id="rId17"/>
    <p:sldId id="333" r:id="rId18"/>
    <p:sldId id="334" r:id="rId19"/>
    <p:sldId id="335" r:id="rId20"/>
    <p:sldId id="336" r:id="rId21"/>
    <p:sldId id="337" r:id="rId22"/>
    <p:sldId id="338" r:id="rId23"/>
    <p:sldId id="266" r:id="rId24"/>
    <p:sldId id="339" r:id="rId25"/>
    <p:sldId id="340" r:id="rId26"/>
    <p:sldId id="341" r:id="rId27"/>
    <p:sldId id="268" r:id="rId28"/>
    <p:sldId id="345" r:id="rId29"/>
    <p:sldId id="346" r:id="rId30"/>
    <p:sldId id="347" r:id="rId31"/>
    <p:sldId id="348" r:id="rId32"/>
    <p:sldId id="349" r:id="rId33"/>
    <p:sldId id="351" r:id="rId34"/>
    <p:sldId id="352" r:id="rId35"/>
    <p:sldId id="256" r:id="rId36"/>
    <p:sldId id="353" r:id="rId37"/>
    <p:sldId id="354" r:id="rId38"/>
    <p:sldId id="270" r:id="rId39"/>
    <p:sldId id="355" r:id="rId40"/>
    <p:sldId id="356" r:id="rId41"/>
    <p:sldId id="267" r:id="rId42"/>
    <p:sldId id="259" r:id="rId43"/>
    <p:sldId id="357" r:id="rId44"/>
    <p:sldId id="271" r:id="rId45"/>
    <p:sldId id="269" r:id="rId46"/>
    <p:sldId id="272" r:id="rId47"/>
    <p:sldId id="343" r:id="rId48"/>
    <p:sldId id="342" r:id="rId49"/>
    <p:sldId id="359" r:id="rId50"/>
    <p:sldId id="344" r:id="rId51"/>
    <p:sldId id="322" r:id="rId52"/>
  </p:sldIdLst>
  <p:sldSz cx="9144000" cy="5143500" type="screen16x9"/>
  <p:notesSz cx="6858000" cy="9144000"/>
  <p:embeddedFontLst>
    <p:embeddedFont>
      <p:font typeface="Moderat" pitchFamily="2" charset="77"/>
      <p:regular r:id=""/>
      <p:bold r:id=""/>
      <p:italic r:id=""/>
      <p:boldItalic r:id=""/>
    </p:embeddedFont>
    <p:embeddedFont>
      <p:font typeface="Montserrat" pitchFamily="2" charset="77"/>
      <p:regular r:id="rId54"/>
      <p:bold r:id="rId55"/>
      <p:italic r:id="rId56"/>
      <p:boldItalic r:id="rId57"/>
    </p:embeddedFont>
    <p:embeddedFont>
      <p:font typeface="Questrial" pitchFamily="2" charset="77"/>
      <p:regular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5B59"/>
    <a:srgbClr val="E3E9E4"/>
    <a:srgbClr val="ADCAED"/>
    <a:srgbClr val="002D49"/>
    <a:srgbClr val="BBCB8B"/>
    <a:srgbClr val="2D5B8A"/>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75000" autoAdjust="0"/>
  </p:normalViewPr>
  <p:slideViewPr>
    <p:cSldViewPr snapToGrid="0">
      <p:cViewPr varScale="1">
        <p:scale>
          <a:sx n="110" d="100"/>
          <a:sy n="110" d="100"/>
        </p:scale>
        <p:origin x="48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C4BHI\Adolescent%20SBIRT\Dynamicare\Data%20for%20AMERSA%20poster.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C4BHI\Adolescent%20SBIRT\Dynamicare\Champlain%20Phase%201%20(Jan-Sep%202020).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C4BHI\Adolescent%20SBIRT\Dynamicare\Data%20for%20AMERSA%20poster.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C4BHI\Adolescent%20SBIRT\Dynamicare\Data%20for%20AMERSA%20poster.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oleObject" Target="file:///C:\C4BHI\Adolescent%20SBIRT\Dynamicare\Data%20for%20AMERSA%20poster.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C4BHI\Adolescent%20SBIRT\Dynamicare\Champlain%20Phase%201%20(Jan-Sep%202020).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Race**</a:t>
            </a:r>
          </a:p>
        </c:rich>
      </c:tx>
      <c:layout>
        <c:manualLayout>
          <c:xMode val="edge"/>
          <c:yMode val="edge"/>
          <c:x val="0.4061743422772181"/>
          <c:y val="4.654519510957819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7320195057837786E-2"/>
          <c:y val="0.19122745238050876"/>
          <c:w val="0.55626253649866697"/>
          <c:h val="0.5687474669671132"/>
        </c:manualLayout>
      </c:layout>
      <c:pieChart>
        <c:varyColors val="1"/>
        <c:ser>
          <c:idx val="0"/>
          <c:order val="0"/>
          <c:tx>
            <c:strRef>
              <c:f>Sheet1!$B$1</c:f>
              <c:strCache>
                <c:ptCount val="1"/>
                <c:pt idx="0">
                  <c:v>Gender</c:v>
                </c:pt>
              </c:strCache>
            </c:strRef>
          </c:tx>
          <c:dPt>
            <c:idx val="0"/>
            <c:bubble3D val="0"/>
            <c:spPr>
              <a:solidFill>
                <a:srgbClr val="002D49"/>
              </a:solidFill>
              <a:ln w="19050">
                <a:solidFill>
                  <a:schemeClr val="lt1"/>
                </a:solidFill>
              </a:ln>
              <a:effectLst/>
            </c:spPr>
            <c:extLst>
              <c:ext xmlns:c16="http://schemas.microsoft.com/office/drawing/2014/chart" uri="{C3380CC4-5D6E-409C-BE32-E72D297353CC}">
                <c16:uniqueId val="{00000001-D43A-422C-BA7E-C215EC6AD20A}"/>
              </c:ext>
            </c:extLst>
          </c:dPt>
          <c:dPt>
            <c:idx val="1"/>
            <c:bubble3D val="0"/>
            <c:spPr>
              <a:solidFill>
                <a:srgbClr val="BBCB8B"/>
              </a:solidFill>
              <a:ln w="19050">
                <a:solidFill>
                  <a:schemeClr val="lt1"/>
                </a:solidFill>
              </a:ln>
              <a:effectLst/>
            </c:spPr>
            <c:extLst>
              <c:ext xmlns:c16="http://schemas.microsoft.com/office/drawing/2014/chart" uri="{C3380CC4-5D6E-409C-BE32-E72D297353CC}">
                <c16:uniqueId val="{00000003-D43A-422C-BA7E-C215EC6AD20A}"/>
              </c:ext>
            </c:extLst>
          </c:dPt>
          <c:dPt>
            <c:idx val="2"/>
            <c:bubble3D val="0"/>
            <c:spPr>
              <a:solidFill>
                <a:srgbClr val="1F5B59"/>
              </a:solidFill>
              <a:ln w="19050">
                <a:solidFill>
                  <a:schemeClr val="lt1"/>
                </a:solidFill>
              </a:ln>
              <a:effectLst/>
            </c:spPr>
            <c:extLst>
              <c:ext xmlns:c16="http://schemas.microsoft.com/office/drawing/2014/chart" uri="{C3380CC4-5D6E-409C-BE32-E72D297353CC}">
                <c16:uniqueId val="{00000005-D43A-422C-BA7E-C215EC6AD20A}"/>
              </c:ext>
            </c:extLst>
          </c:dPt>
          <c:dPt>
            <c:idx val="3"/>
            <c:bubble3D val="0"/>
            <c:spPr>
              <a:solidFill>
                <a:srgbClr val="ADCAED"/>
              </a:solidFill>
              <a:ln w="19050">
                <a:solidFill>
                  <a:schemeClr val="lt1"/>
                </a:solidFill>
              </a:ln>
              <a:effectLst/>
            </c:spPr>
            <c:extLst>
              <c:ext xmlns:c16="http://schemas.microsoft.com/office/drawing/2014/chart" uri="{C3380CC4-5D6E-409C-BE32-E72D297353CC}">
                <c16:uniqueId val="{00000007-D43A-422C-BA7E-C215EC6AD20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A-D43A-422C-BA7E-C215EC6AD20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9-D43A-422C-BA7E-C215EC6AD20A}"/>
              </c:ext>
            </c:extLst>
          </c:dPt>
          <c:dLbls>
            <c:dLbl>
              <c:idx val="0"/>
              <c:layout>
                <c:manualLayout>
                  <c:x val="-3.793621041154814E-3"/>
                  <c:y val="0.23272597554789101"/>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oderat" panose="00000500000000000000" pitchFamily="50"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3A-422C-BA7E-C215EC6AD20A}"/>
                </c:ext>
              </c:extLst>
            </c:dLbl>
            <c:dLbl>
              <c:idx val="1"/>
              <c:layout>
                <c:manualLayout>
                  <c:x val="-1.5174484164619256E-2"/>
                  <c:y val="1.551506503652592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3A-422C-BA7E-C215EC6AD20A}"/>
                </c:ext>
              </c:extLst>
            </c:dLbl>
            <c:dLbl>
              <c:idx val="2"/>
              <c:layout>
                <c:manualLayout>
                  <c:x val="7.587242082309628E-3"/>
                  <c:y val="2.715136381392047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3A-422C-BA7E-C215EC6AD20A}"/>
                </c:ext>
              </c:extLst>
            </c:dLbl>
            <c:dLbl>
              <c:idx val="3"/>
              <c:layout>
                <c:manualLayout>
                  <c:x val="2.2761726246928883E-2"/>
                  <c:y val="4.654519510957819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3A-422C-BA7E-C215EC6AD20A}"/>
                </c:ext>
              </c:extLst>
            </c:dLbl>
            <c:dLbl>
              <c:idx val="4"/>
              <c:layout>
                <c:manualLayout>
                  <c:x val="3.7936210411547966E-3"/>
                  <c:y val="2.327259755478895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43A-422C-BA7E-C215EC6AD20A}"/>
                </c:ext>
              </c:extLst>
            </c:dLbl>
            <c:dLbl>
              <c:idx val="5"/>
              <c:layout>
                <c:manualLayout>
                  <c:x val="-3.7936210411548134E-2"/>
                  <c:y val="-1.1636298777394692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9.3000769179069367E-2"/>
                      <c:h val="8.6108610952719669E-2"/>
                    </c:manualLayout>
                  </c15:layout>
                </c:ext>
                <c:ext xmlns:c16="http://schemas.microsoft.com/office/drawing/2014/chart" uri="{C3380CC4-5D6E-409C-BE32-E72D297353CC}">
                  <c16:uniqueId val="{00000009-D43A-422C-BA7E-C215EC6AD20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oderat" panose="00000500000000000000" pitchFamily="50" charset="0"/>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White</c:v>
                </c:pt>
                <c:pt idx="1">
                  <c:v>Asian</c:v>
                </c:pt>
                <c:pt idx="2">
                  <c:v>Multiracial</c:v>
                </c:pt>
                <c:pt idx="3">
                  <c:v>Black/African American</c:v>
                </c:pt>
                <c:pt idx="4">
                  <c:v>Refused/ Don't know</c:v>
                </c:pt>
                <c:pt idx="5">
                  <c:v>Other race</c:v>
                </c:pt>
              </c:strCache>
            </c:strRef>
          </c:cat>
          <c:val>
            <c:numRef>
              <c:f>Sheet1!$B$2:$B$7</c:f>
              <c:numCache>
                <c:formatCode>0%</c:formatCode>
                <c:ptCount val="6"/>
                <c:pt idx="0">
                  <c:v>0.81</c:v>
                </c:pt>
                <c:pt idx="1">
                  <c:v>0.06</c:v>
                </c:pt>
                <c:pt idx="2">
                  <c:v>0.05</c:v>
                </c:pt>
                <c:pt idx="3">
                  <c:v>0.04</c:v>
                </c:pt>
                <c:pt idx="4">
                  <c:v>0.03</c:v>
                </c:pt>
                <c:pt idx="5">
                  <c:v>0.01</c:v>
                </c:pt>
              </c:numCache>
            </c:numRef>
          </c:val>
          <c:extLst>
            <c:ext xmlns:c16="http://schemas.microsoft.com/office/drawing/2014/chart" uri="{C3380CC4-5D6E-409C-BE32-E72D297353CC}">
              <c16:uniqueId val="{00000008-D43A-422C-BA7E-C215EC6AD20A}"/>
            </c:ext>
          </c:extLst>
        </c:ser>
        <c:dLbls>
          <c:showLegendKey val="0"/>
          <c:showVal val="0"/>
          <c:showCatName val="0"/>
          <c:showSerName val="0"/>
          <c:showPercent val="0"/>
          <c:showBubbleSize val="0"/>
          <c:showLeaderLines val="1"/>
        </c:dLbls>
        <c:firstSliceAng val="215"/>
      </c:pieChart>
      <c:spPr>
        <a:noFill/>
        <a:ln>
          <a:noFill/>
        </a:ln>
        <a:effectLst/>
      </c:spPr>
    </c:plotArea>
    <c:legend>
      <c:legendPos val="r"/>
      <c:layout>
        <c:manualLayout>
          <c:xMode val="edge"/>
          <c:yMode val="edge"/>
          <c:x val="0.63252417686637941"/>
          <c:y val="0.18111395112815595"/>
          <c:w val="0.34471409688669169"/>
          <c:h val="0.810028107311718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oderat" panose="00000500000000000000"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E3E9E4"/>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400235338028906E-4"/>
          <c:y val="3.832712154894876E-2"/>
          <c:w val="0.92257961218899931"/>
          <c:h val="0.42674864342579305"/>
        </c:manualLayout>
      </c:layout>
      <c:barChart>
        <c:barDir val="bar"/>
        <c:grouping val="stacked"/>
        <c:varyColors val="0"/>
        <c:ser>
          <c:idx val="0"/>
          <c:order val="0"/>
          <c:tx>
            <c:strRef>
              <c:f>Sheet1!$A$2</c:f>
              <c:strCache>
                <c:ptCount val="1"/>
                <c:pt idx="0">
                  <c:v>Thought it could be interesting or helpful to me</c:v>
                </c:pt>
              </c:strCache>
            </c:strRef>
          </c:tx>
          <c:spPr>
            <a:solidFill>
              <a:srgbClr val="002D49"/>
            </a:solidFill>
            <a:ln w="19050">
              <a:solidFill>
                <a:schemeClr val="lt1"/>
              </a:solidFill>
            </a:ln>
            <a:effectLst/>
          </c:spPr>
          <c:invertIfNegative val="0"/>
          <c:dPt>
            <c:idx val="0"/>
            <c:invertIfNegative val="0"/>
            <c:bubble3D val="0"/>
            <c:spPr>
              <a:solidFill>
                <a:srgbClr val="002D49"/>
              </a:solidFill>
              <a:ln w="19050">
                <a:solidFill>
                  <a:schemeClr val="lt1"/>
                </a:solidFill>
              </a:ln>
              <a:effectLst/>
            </c:spPr>
            <c:extLst>
              <c:ext xmlns:c16="http://schemas.microsoft.com/office/drawing/2014/chart" uri="{C3380CC4-5D6E-409C-BE32-E72D297353CC}">
                <c16:uniqueId val="{00000001-0B00-411D-B3EB-383E2D9ABFEA}"/>
              </c:ext>
            </c:extLst>
          </c:dPt>
          <c:dPt>
            <c:idx val="1"/>
            <c:invertIfNegative val="0"/>
            <c:bubble3D val="0"/>
            <c:spPr>
              <a:solidFill>
                <a:srgbClr val="002D49"/>
              </a:solidFill>
              <a:ln w="19050">
                <a:solidFill>
                  <a:schemeClr val="lt1"/>
                </a:solidFill>
              </a:ln>
              <a:effectLst/>
            </c:spPr>
            <c:extLst>
              <c:ext xmlns:c16="http://schemas.microsoft.com/office/drawing/2014/chart" uri="{C3380CC4-5D6E-409C-BE32-E72D297353CC}">
                <c16:uniqueId val="{00000002-0B00-411D-B3EB-383E2D9ABFEA}"/>
              </c:ext>
            </c:extLst>
          </c:dPt>
          <c:dPt>
            <c:idx val="2"/>
            <c:invertIfNegative val="0"/>
            <c:bubble3D val="0"/>
            <c:spPr>
              <a:solidFill>
                <a:srgbClr val="002D49"/>
              </a:solidFill>
              <a:ln w="19050">
                <a:solidFill>
                  <a:schemeClr val="lt1"/>
                </a:solidFill>
              </a:ln>
              <a:effectLst/>
            </c:spPr>
            <c:extLst>
              <c:ext xmlns:c16="http://schemas.microsoft.com/office/drawing/2014/chart" uri="{C3380CC4-5D6E-409C-BE32-E72D297353CC}">
                <c16:uniqueId val="{00000003-0B00-411D-B3EB-383E2D9ABFEA}"/>
              </c:ext>
            </c:extLst>
          </c:dPt>
          <c:dPt>
            <c:idx val="3"/>
            <c:invertIfNegative val="0"/>
            <c:bubble3D val="0"/>
            <c:spPr>
              <a:solidFill>
                <a:srgbClr val="002D49"/>
              </a:solidFill>
              <a:ln w="19050">
                <a:solidFill>
                  <a:schemeClr val="lt1"/>
                </a:solidFill>
              </a:ln>
              <a:effectLst/>
            </c:spPr>
            <c:extLst>
              <c:ext xmlns:c16="http://schemas.microsoft.com/office/drawing/2014/chart" uri="{C3380CC4-5D6E-409C-BE32-E72D297353CC}">
                <c16:uniqueId val="{00000004-0B00-411D-B3EB-383E2D9ABFE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oderat" panose="00000500000000000000" pitchFamily="50"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Sheet1!$B$2</c:f>
              <c:numCache>
                <c:formatCode>0%</c:formatCode>
                <c:ptCount val="1"/>
                <c:pt idx="0">
                  <c:v>0.27</c:v>
                </c:pt>
              </c:numCache>
            </c:numRef>
          </c:val>
          <c:extLst>
            <c:ext xmlns:c16="http://schemas.microsoft.com/office/drawing/2014/chart" uri="{C3380CC4-5D6E-409C-BE32-E72D297353CC}">
              <c16:uniqueId val="{00000000-0B00-411D-B3EB-383E2D9ABFEA}"/>
            </c:ext>
          </c:extLst>
        </c:ser>
        <c:ser>
          <c:idx val="1"/>
          <c:order val="1"/>
          <c:tx>
            <c:strRef>
              <c:f>Sheet1!$A$3</c:f>
              <c:strCache>
                <c:ptCount val="1"/>
                <c:pt idx="0">
                  <c:v>Teacher, coach, or resident advisor asked me to</c:v>
                </c:pt>
              </c:strCache>
            </c:strRef>
          </c:tx>
          <c:spPr>
            <a:solidFill>
              <a:srgbClr val="BBCB8B"/>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oderat" panose="00000500000000000000" pitchFamily="50"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Sheet1!$B$3</c:f>
              <c:numCache>
                <c:formatCode>0%</c:formatCode>
                <c:ptCount val="1"/>
                <c:pt idx="0">
                  <c:v>0.26</c:v>
                </c:pt>
              </c:numCache>
            </c:numRef>
          </c:val>
          <c:extLst>
            <c:ext xmlns:c16="http://schemas.microsoft.com/office/drawing/2014/chart" uri="{C3380CC4-5D6E-409C-BE32-E72D297353CC}">
              <c16:uniqueId val="{00000000-C143-4356-8977-7BAF0A8203F0}"/>
            </c:ext>
          </c:extLst>
        </c:ser>
        <c:ser>
          <c:idx val="2"/>
          <c:order val="2"/>
          <c:tx>
            <c:strRef>
              <c:f>Sheet1!$A$4</c:f>
              <c:strCache>
                <c:ptCount val="1"/>
                <c:pt idx="0">
                  <c:v>Incentive offered</c:v>
                </c:pt>
              </c:strCache>
            </c:strRef>
          </c:tx>
          <c:spPr>
            <a:solidFill>
              <a:srgbClr val="1F5B59"/>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oderat" panose="00000500000000000000" pitchFamily="50"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Sheet1!$B$4</c:f>
              <c:numCache>
                <c:formatCode>0%</c:formatCode>
                <c:ptCount val="1"/>
                <c:pt idx="0">
                  <c:v>0.24</c:v>
                </c:pt>
              </c:numCache>
            </c:numRef>
          </c:val>
          <c:extLst>
            <c:ext xmlns:c16="http://schemas.microsoft.com/office/drawing/2014/chart" uri="{C3380CC4-5D6E-409C-BE32-E72D297353CC}">
              <c16:uniqueId val="{00000001-C143-4356-8977-7BAF0A8203F0}"/>
            </c:ext>
          </c:extLst>
        </c:ser>
        <c:ser>
          <c:idx val="3"/>
          <c:order val="3"/>
          <c:tx>
            <c:strRef>
              <c:f>Sheet1!$A$5</c:f>
              <c:strCache>
                <c:ptCount val="1"/>
                <c:pt idx="0">
                  <c:v>Part of sutdent health or counseling service</c:v>
                </c:pt>
              </c:strCache>
            </c:strRef>
          </c:tx>
          <c:spPr>
            <a:solidFill>
              <a:srgbClr val="ADCAED"/>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oderat" panose="00000500000000000000" pitchFamily="50"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Sheet1!$B$5</c:f>
              <c:numCache>
                <c:formatCode>0%</c:formatCode>
                <c:ptCount val="1"/>
                <c:pt idx="0">
                  <c:v>0.11</c:v>
                </c:pt>
              </c:numCache>
            </c:numRef>
          </c:val>
          <c:extLst>
            <c:ext xmlns:c16="http://schemas.microsoft.com/office/drawing/2014/chart" uri="{C3380CC4-5D6E-409C-BE32-E72D297353CC}">
              <c16:uniqueId val="{00000002-C143-4356-8977-7BAF0A8203F0}"/>
            </c:ext>
          </c:extLst>
        </c:ser>
        <c:ser>
          <c:idx val="4"/>
          <c:order val="4"/>
          <c:tx>
            <c:strRef>
              <c:f>Sheet1!$A$6</c:f>
              <c:strCache>
                <c:ptCount val="1"/>
                <c:pt idx="0">
                  <c:v>Other</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oderat" panose="00000500000000000000" pitchFamily="50"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Sheet1!$B$6</c:f>
              <c:numCache>
                <c:formatCode>0%</c:formatCode>
                <c:ptCount val="1"/>
                <c:pt idx="0">
                  <c:v>0.08</c:v>
                </c:pt>
              </c:numCache>
            </c:numRef>
          </c:val>
          <c:extLst>
            <c:ext xmlns:c16="http://schemas.microsoft.com/office/drawing/2014/chart" uri="{C3380CC4-5D6E-409C-BE32-E72D297353CC}">
              <c16:uniqueId val="{00000003-C143-4356-8977-7BAF0A8203F0}"/>
            </c:ext>
          </c:extLst>
        </c:ser>
        <c:ser>
          <c:idx val="5"/>
          <c:order val="5"/>
          <c:tx>
            <c:strRef>
              <c:f>Sheet1!$A$7</c:f>
              <c:strCache>
                <c:ptCount val="1"/>
                <c:pt idx="0">
                  <c:v>Fellow student suggested I fill it out</c:v>
                </c:pt>
              </c:strCache>
            </c:strRef>
          </c:tx>
          <c:spPr>
            <a:solidFill>
              <a:srgbClr val="E3E9E4"/>
            </a:solidFill>
            <a:ln w="19050">
              <a:solidFill>
                <a:schemeClr val="lt1"/>
              </a:solidFill>
            </a:ln>
            <a:effectLst/>
          </c:spPr>
          <c:invertIfNegative val="0"/>
          <c:dLbls>
            <c:dLbl>
              <c:idx val="0"/>
              <c:layout>
                <c:manualLayout>
                  <c:x val="-1.804019780546409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143-4356-8977-7BAF0A8203F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oderat" panose="00000500000000000000" pitchFamily="50"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Sheet1!$B$7</c:f>
              <c:numCache>
                <c:formatCode>0%</c:formatCode>
                <c:ptCount val="1"/>
                <c:pt idx="0">
                  <c:v>0.04</c:v>
                </c:pt>
              </c:numCache>
            </c:numRef>
          </c:val>
          <c:extLst>
            <c:ext xmlns:c16="http://schemas.microsoft.com/office/drawing/2014/chart" uri="{C3380CC4-5D6E-409C-BE32-E72D297353CC}">
              <c16:uniqueId val="{00000004-C143-4356-8977-7BAF0A8203F0}"/>
            </c:ext>
          </c:extLst>
        </c:ser>
        <c:ser>
          <c:idx val="6"/>
          <c:order val="6"/>
          <c:tx>
            <c:strRef>
              <c:f>Sheet1!$A$8</c:f>
              <c:strCache>
                <c:ptCount val="1"/>
                <c:pt idx="0">
                  <c:v>Wellness staff came to class, meeting, or dorm</c:v>
                </c:pt>
              </c:strCache>
            </c:strRef>
          </c:tx>
          <c:spPr>
            <a:solidFill>
              <a:srgbClr val="2D5B8A"/>
            </a:solidFill>
            <a:ln w="19050">
              <a:solidFill>
                <a:schemeClr val="lt1"/>
              </a:solidFill>
            </a:ln>
            <a:effectLst/>
          </c:spPr>
          <c:invertIfNegative val="0"/>
          <c:dLbls>
            <c:dLbl>
              <c:idx val="0"/>
              <c:layout>
                <c:manualLayout>
                  <c:x val="1.3841684822076979E-2"/>
                  <c:y val="2.727213966256013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143-4356-8977-7BAF0A8203F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oderat" panose="00000500000000000000" pitchFamily="50"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Sheet1!$B$8</c:f>
              <c:numCache>
                <c:formatCode>0%</c:formatCode>
                <c:ptCount val="1"/>
                <c:pt idx="0">
                  <c:v>0.01</c:v>
                </c:pt>
              </c:numCache>
            </c:numRef>
          </c:val>
          <c:extLst>
            <c:ext xmlns:c16="http://schemas.microsoft.com/office/drawing/2014/chart" uri="{C3380CC4-5D6E-409C-BE32-E72D297353CC}">
              <c16:uniqueId val="{00000005-C143-4356-8977-7BAF0A8203F0}"/>
            </c:ext>
          </c:extLst>
        </c:ser>
        <c:dLbls>
          <c:dLblPos val="inBase"/>
          <c:showLegendKey val="0"/>
          <c:showVal val="1"/>
          <c:showCatName val="0"/>
          <c:showSerName val="0"/>
          <c:showPercent val="0"/>
          <c:showBubbleSize val="0"/>
        </c:dLbls>
        <c:gapWidth val="150"/>
        <c:overlap val="100"/>
        <c:axId val="570533544"/>
        <c:axId val="570535184"/>
      </c:barChart>
      <c:valAx>
        <c:axId val="57053518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oderat" panose="00000500000000000000" pitchFamily="50" charset="0"/>
                <a:ea typeface="+mn-ea"/>
                <a:cs typeface="+mn-cs"/>
              </a:defRPr>
            </a:pPr>
            <a:endParaRPr lang="en-US"/>
          </a:p>
        </c:txPr>
        <c:crossAx val="570533544"/>
        <c:crosses val="autoZero"/>
        <c:crossBetween val="between"/>
        <c:majorUnit val="0.1"/>
      </c:valAx>
      <c:catAx>
        <c:axId val="570533544"/>
        <c:scaling>
          <c:orientation val="minMax"/>
        </c:scaling>
        <c:delete val="1"/>
        <c:axPos val="l"/>
        <c:numFmt formatCode="General" sourceLinked="1"/>
        <c:majorTickMark val="out"/>
        <c:minorTickMark val="none"/>
        <c:tickLblPos val="nextTo"/>
        <c:crossAx val="570535184"/>
        <c:crosses val="autoZero"/>
        <c:auto val="1"/>
        <c:lblAlgn val="ctr"/>
        <c:lblOffset val="100"/>
        <c:noMultiLvlLbl val="0"/>
      </c:catAx>
      <c:spPr>
        <a:noFill/>
        <a:ln>
          <a:noFill/>
        </a:ln>
        <a:effectLst/>
      </c:spPr>
    </c:plotArea>
    <c:legend>
      <c:legendPos val="b"/>
      <c:layout>
        <c:manualLayout>
          <c:xMode val="edge"/>
          <c:yMode val="edge"/>
          <c:x val="3.0000613130905806E-2"/>
          <c:y val="0.57794474149125352"/>
          <c:w val="0.88908520868853658"/>
          <c:h val="0.3901346148518918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oderat" panose="00000500000000000000"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tx1"/>
                </a:solidFill>
                <a:latin typeface="Moderat" panose="00000500000000000000" pitchFamily="50" charset="0"/>
                <a:ea typeface="+mj-ea"/>
                <a:cs typeface="+mj-cs"/>
              </a:defRPr>
            </a:pPr>
            <a:r>
              <a:rPr lang="en-US" sz="1600" b="1" dirty="0"/>
              <a:t>Satisfaction with smartphone app</a:t>
            </a:r>
          </a:p>
        </c:rich>
      </c:tx>
      <c:layout>
        <c:manualLayout>
          <c:xMode val="edge"/>
          <c:yMode val="edge"/>
          <c:x val="0.19236556040062169"/>
          <c:y val="0"/>
        </c:manualLayout>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tx1"/>
              </a:solidFill>
              <a:latin typeface="Moderat" panose="00000500000000000000" pitchFamily="50" charset="0"/>
              <a:ea typeface="+mj-ea"/>
              <a:cs typeface="+mj-cs"/>
            </a:defRPr>
          </a:pPr>
          <a:endParaRPr lang="en-US"/>
        </a:p>
      </c:txPr>
    </c:title>
    <c:autoTitleDeleted val="0"/>
    <c:plotArea>
      <c:layout>
        <c:manualLayout>
          <c:layoutTarget val="inner"/>
          <c:xMode val="edge"/>
          <c:yMode val="edge"/>
          <c:x val="0.16877767308114242"/>
          <c:y val="0.15275502988856829"/>
          <c:w val="0.73186329709264941"/>
          <c:h val="0.60704360976367744"/>
        </c:manualLayout>
      </c:layout>
      <c:barChart>
        <c:barDir val="col"/>
        <c:grouping val="clustered"/>
        <c:varyColors val="0"/>
        <c:ser>
          <c:idx val="0"/>
          <c:order val="0"/>
          <c:tx>
            <c:strRef>
              <c:f>Satisfaction!$A$13</c:f>
              <c:strCache>
                <c:ptCount val="1"/>
                <c:pt idx="0">
                  <c:v>Very easy/easy to enroll</c:v>
                </c:pt>
              </c:strCache>
            </c:strRef>
          </c:tx>
          <c:spPr>
            <a:solidFill>
              <a:srgbClr val="2D5B8A"/>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oderat" panose="00000500000000000000" pitchFamily="50"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Satisfaction!$C$13</c:f>
              <c:numCache>
                <c:formatCode>0%</c:formatCode>
                <c:ptCount val="1"/>
                <c:pt idx="0">
                  <c:v>0.83333333333333337</c:v>
                </c:pt>
              </c:numCache>
            </c:numRef>
          </c:val>
          <c:extLst>
            <c:ext xmlns:c16="http://schemas.microsoft.com/office/drawing/2014/chart" uri="{C3380CC4-5D6E-409C-BE32-E72D297353CC}">
              <c16:uniqueId val="{00000000-F1B4-4C85-A8C1-2118A396FB56}"/>
            </c:ext>
          </c:extLst>
        </c:ser>
        <c:ser>
          <c:idx val="1"/>
          <c:order val="1"/>
          <c:tx>
            <c:strRef>
              <c:f>Satisfaction!$A$14</c:f>
              <c:strCache>
                <c:ptCount val="1"/>
                <c:pt idx="0">
                  <c:v>Very helpful/helpful in meeting goals</c:v>
                </c:pt>
              </c:strCache>
            </c:strRef>
          </c:tx>
          <c:spPr>
            <a:solidFill>
              <a:srgbClr val="ADCAE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oderat" panose="00000500000000000000" pitchFamily="50"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Satisfaction!$C$14</c:f>
              <c:numCache>
                <c:formatCode>0%</c:formatCode>
                <c:ptCount val="1"/>
                <c:pt idx="0">
                  <c:v>0.75</c:v>
                </c:pt>
              </c:numCache>
            </c:numRef>
          </c:val>
          <c:extLst>
            <c:ext xmlns:c16="http://schemas.microsoft.com/office/drawing/2014/chart" uri="{C3380CC4-5D6E-409C-BE32-E72D297353CC}">
              <c16:uniqueId val="{00000001-F1B4-4C85-A8C1-2118A396FB56}"/>
            </c:ext>
          </c:extLst>
        </c:ser>
        <c:ser>
          <c:idx val="2"/>
          <c:order val="2"/>
          <c:tx>
            <c:strRef>
              <c:f>Satisfaction!$A$15</c:f>
              <c:strCache>
                <c:ptCount val="1"/>
                <c:pt idx="0">
                  <c:v>Very satisfied/satisfied overall</c:v>
                </c:pt>
              </c:strCache>
            </c:strRef>
          </c:tx>
          <c:spPr>
            <a:solidFill>
              <a:srgbClr val="BBCB8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oderat" panose="00000500000000000000" pitchFamily="50"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Satisfaction!$C$15</c:f>
              <c:numCache>
                <c:formatCode>0%</c:formatCode>
                <c:ptCount val="1"/>
                <c:pt idx="0">
                  <c:v>0.91666666666666663</c:v>
                </c:pt>
              </c:numCache>
            </c:numRef>
          </c:val>
          <c:extLst>
            <c:ext xmlns:c16="http://schemas.microsoft.com/office/drawing/2014/chart" uri="{C3380CC4-5D6E-409C-BE32-E72D297353CC}">
              <c16:uniqueId val="{00000002-F1B4-4C85-A8C1-2118A396FB56}"/>
            </c:ext>
          </c:extLst>
        </c:ser>
        <c:ser>
          <c:idx val="3"/>
          <c:order val="3"/>
          <c:tx>
            <c:strRef>
              <c:f>Satisfaction!$A$16</c:f>
              <c:strCache>
                <c:ptCount val="1"/>
                <c:pt idx="0">
                  <c:v>Very likely/likely to recommend</c:v>
                </c:pt>
              </c:strCache>
            </c:strRef>
          </c:tx>
          <c:spPr>
            <a:solidFill>
              <a:srgbClr val="1F5B5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oderat" panose="00000500000000000000" pitchFamily="50"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Satisfaction!$C$16</c:f>
              <c:numCache>
                <c:formatCode>0%</c:formatCode>
                <c:ptCount val="1"/>
                <c:pt idx="0">
                  <c:v>1</c:v>
                </c:pt>
              </c:numCache>
            </c:numRef>
          </c:val>
          <c:extLst>
            <c:ext xmlns:c16="http://schemas.microsoft.com/office/drawing/2014/chart" uri="{C3380CC4-5D6E-409C-BE32-E72D297353CC}">
              <c16:uniqueId val="{00000003-F1B4-4C85-A8C1-2118A396FB56}"/>
            </c:ext>
          </c:extLst>
        </c:ser>
        <c:dLbls>
          <c:dLblPos val="inEnd"/>
          <c:showLegendKey val="0"/>
          <c:showVal val="1"/>
          <c:showCatName val="0"/>
          <c:showSerName val="0"/>
          <c:showPercent val="0"/>
          <c:showBubbleSize val="0"/>
        </c:dLbls>
        <c:gapWidth val="199"/>
        <c:axId val="86586408"/>
        <c:axId val="86588376"/>
      </c:barChart>
      <c:catAx>
        <c:axId val="86586408"/>
        <c:scaling>
          <c:orientation val="minMax"/>
        </c:scaling>
        <c:delete val="1"/>
        <c:axPos val="b"/>
        <c:numFmt formatCode="General" sourceLinked="1"/>
        <c:majorTickMark val="none"/>
        <c:minorTickMark val="none"/>
        <c:tickLblPos val="nextTo"/>
        <c:crossAx val="86588376"/>
        <c:crosses val="autoZero"/>
        <c:auto val="1"/>
        <c:lblAlgn val="ctr"/>
        <c:lblOffset val="100"/>
        <c:noMultiLvlLbl val="0"/>
      </c:catAx>
      <c:valAx>
        <c:axId val="86588376"/>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cap="all" baseline="0">
                    <a:solidFill>
                      <a:schemeClr val="tx1"/>
                    </a:solidFill>
                    <a:latin typeface="Moderat" panose="00000500000000000000" pitchFamily="50" charset="0"/>
                    <a:ea typeface="+mn-ea"/>
                    <a:cs typeface="+mn-cs"/>
                  </a:defRPr>
                </a:pPr>
                <a:r>
                  <a:rPr lang="en-US" sz="1200"/>
                  <a:t>% Students</a:t>
                </a:r>
              </a:p>
            </c:rich>
          </c:tx>
          <c:overlay val="0"/>
          <c:spPr>
            <a:noFill/>
            <a:ln>
              <a:noFill/>
            </a:ln>
            <a:effectLst/>
          </c:spPr>
          <c:txPr>
            <a:bodyPr rot="-5400000" spcFirstLastPara="1" vertOverflow="ellipsis" vert="horz" wrap="square" anchor="ctr" anchorCtr="1"/>
            <a:lstStyle/>
            <a:p>
              <a:pPr>
                <a:defRPr sz="1200" b="0" i="0" u="none" strike="noStrike" kern="1200" cap="all" baseline="0">
                  <a:solidFill>
                    <a:schemeClr val="tx1"/>
                  </a:solidFill>
                  <a:latin typeface="Moderat" panose="00000500000000000000" pitchFamily="50"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oderat" panose="00000500000000000000" pitchFamily="50" charset="0"/>
                <a:ea typeface="+mn-ea"/>
                <a:cs typeface="+mn-cs"/>
              </a:defRPr>
            </a:pPr>
            <a:endParaRPr lang="en-US"/>
          </a:p>
        </c:txPr>
        <c:crossAx val="86586408"/>
        <c:crosses val="autoZero"/>
        <c:crossBetween val="between"/>
        <c:majorUnit val="0.2"/>
        <c:minorUnit val="0.1"/>
      </c:valAx>
      <c:spPr>
        <a:noFill/>
        <a:ln>
          <a:noFill/>
        </a:ln>
        <a:effectLst/>
      </c:spPr>
    </c:plotArea>
    <c:legend>
      <c:legendPos val="b"/>
      <c:layout>
        <c:manualLayout>
          <c:xMode val="edge"/>
          <c:yMode val="edge"/>
          <c:x val="2.0175196850393699E-2"/>
          <c:y val="0.79513779527559059"/>
          <c:w val="0.97076071741032366"/>
          <c:h val="0.1770844269466316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oderat" panose="00000500000000000000" pitchFamily="50" charset="0"/>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Moderat" panose="00000500000000000000" pitchFamily="50"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tx1"/>
                </a:solidFill>
                <a:latin typeface="Moderat" panose="00000500000000000000" pitchFamily="50" charset="0"/>
                <a:ea typeface="+mj-ea"/>
                <a:cs typeface="+mj-cs"/>
              </a:defRPr>
            </a:pPr>
            <a:r>
              <a:rPr lang="en-US" sz="1600" b="1" dirty="0"/>
              <a:t>Engagement in therapeutic activities</a:t>
            </a:r>
          </a:p>
        </c:rich>
      </c:tx>
      <c:layout>
        <c:manualLayout>
          <c:xMode val="edge"/>
          <c:yMode val="edge"/>
          <c:x val="0.21222005289074924"/>
          <c:y val="2.0636334369550844E-2"/>
        </c:manualLayout>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tx1"/>
              </a:solidFill>
              <a:latin typeface="Moderat" panose="00000500000000000000" pitchFamily="50" charset="0"/>
              <a:ea typeface="+mj-ea"/>
              <a:cs typeface="+mj-cs"/>
            </a:defRPr>
          </a:pPr>
          <a:endParaRPr lang="en-US"/>
        </a:p>
      </c:txPr>
    </c:title>
    <c:autoTitleDeleted val="0"/>
    <c:plotArea>
      <c:layout>
        <c:manualLayout>
          <c:layoutTarget val="inner"/>
          <c:xMode val="edge"/>
          <c:yMode val="edge"/>
          <c:x val="0.21666523651373934"/>
          <c:y val="0.20341653132571327"/>
          <c:w val="0.72981524834915068"/>
          <c:h val="0.60053479791727393"/>
        </c:manualLayout>
      </c:layout>
      <c:barChart>
        <c:barDir val="col"/>
        <c:grouping val="clustered"/>
        <c:varyColors val="0"/>
        <c:ser>
          <c:idx val="0"/>
          <c:order val="0"/>
          <c:tx>
            <c:strRef>
              <c:f>Engagement!$A$22</c:f>
              <c:strCache>
                <c:ptCount val="1"/>
                <c:pt idx="0">
                  <c:v>Wellness activities completed</c:v>
                </c:pt>
              </c:strCache>
            </c:strRef>
          </c:tx>
          <c:spPr>
            <a:solidFill>
              <a:srgbClr val="2D5B8A"/>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oderat" panose="00000500000000000000" pitchFamily="50"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Engagement!$B$21</c:f>
              <c:strCache>
                <c:ptCount val="1"/>
                <c:pt idx="0">
                  <c:v>Mean percent</c:v>
                </c:pt>
              </c:strCache>
            </c:strRef>
          </c:cat>
          <c:val>
            <c:numRef>
              <c:f>Engagement!$B$22</c:f>
              <c:numCache>
                <c:formatCode>0%</c:formatCode>
                <c:ptCount val="1"/>
                <c:pt idx="0">
                  <c:v>0.94299999999999995</c:v>
                </c:pt>
              </c:numCache>
            </c:numRef>
          </c:val>
          <c:extLst>
            <c:ext xmlns:c16="http://schemas.microsoft.com/office/drawing/2014/chart" uri="{C3380CC4-5D6E-409C-BE32-E72D297353CC}">
              <c16:uniqueId val="{00000000-644F-495D-9D6D-224D091D0AD8}"/>
            </c:ext>
          </c:extLst>
        </c:ser>
        <c:ser>
          <c:idx val="1"/>
          <c:order val="1"/>
          <c:tx>
            <c:strRef>
              <c:f>Engagement!$A$23</c:f>
              <c:strCache>
                <c:ptCount val="1"/>
                <c:pt idx="0">
                  <c:v>Coaching calls attended</c:v>
                </c:pt>
              </c:strCache>
            </c:strRef>
          </c:tx>
          <c:spPr>
            <a:solidFill>
              <a:srgbClr val="ADCAED"/>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oderat" panose="00000500000000000000" pitchFamily="50"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Engagement!$B$21</c:f>
              <c:strCache>
                <c:ptCount val="1"/>
                <c:pt idx="0">
                  <c:v>Mean percent</c:v>
                </c:pt>
              </c:strCache>
            </c:strRef>
          </c:cat>
          <c:val>
            <c:numRef>
              <c:f>Engagement!$B$23</c:f>
              <c:numCache>
                <c:formatCode>0%</c:formatCode>
                <c:ptCount val="1"/>
                <c:pt idx="0">
                  <c:v>0.8875739644970414</c:v>
                </c:pt>
              </c:numCache>
            </c:numRef>
          </c:val>
          <c:extLst>
            <c:ext xmlns:c16="http://schemas.microsoft.com/office/drawing/2014/chart" uri="{C3380CC4-5D6E-409C-BE32-E72D297353CC}">
              <c16:uniqueId val="{00000001-644F-495D-9D6D-224D091D0AD8}"/>
            </c:ext>
          </c:extLst>
        </c:ser>
        <c:ser>
          <c:idx val="2"/>
          <c:order val="2"/>
          <c:tx>
            <c:strRef>
              <c:f>Engagement!$A$24</c:f>
              <c:strCache>
                <c:ptCount val="1"/>
                <c:pt idx="0">
                  <c:v>Surveys completed</c:v>
                </c:pt>
              </c:strCache>
            </c:strRef>
          </c:tx>
          <c:spPr>
            <a:solidFill>
              <a:srgbClr val="BBCB8B"/>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oderat" panose="00000500000000000000" pitchFamily="50"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Engagement!$B$21</c:f>
              <c:strCache>
                <c:ptCount val="1"/>
                <c:pt idx="0">
                  <c:v>Mean percent</c:v>
                </c:pt>
              </c:strCache>
            </c:strRef>
          </c:cat>
          <c:val>
            <c:numRef>
              <c:f>Engagement!$B$24</c:f>
              <c:numCache>
                <c:formatCode>0%</c:formatCode>
                <c:ptCount val="1"/>
                <c:pt idx="0">
                  <c:v>0.73634999999999995</c:v>
                </c:pt>
              </c:numCache>
            </c:numRef>
          </c:val>
          <c:extLst>
            <c:ext xmlns:c16="http://schemas.microsoft.com/office/drawing/2014/chart" uri="{C3380CC4-5D6E-409C-BE32-E72D297353CC}">
              <c16:uniqueId val="{00000002-644F-495D-9D6D-224D091D0AD8}"/>
            </c:ext>
          </c:extLst>
        </c:ser>
        <c:dLbls>
          <c:dLblPos val="inEnd"/>
          <c:showLegendKey val="0"/>
          <c:showVal val="1"/>
          <c:showCatName val="0"/>
          <c:showSerName val="0"/>
          <c:showPercent val="0"/>
          <c:showBubbleSize val="0"/>
        </c:dLbls>
        <c:gapWidth val="199"/>
        <c:axId val="86586408"/>
        <c:axId val="86588376"/>
      </c:barChart>
      <c:catAx>
        <c:axId val="86586408"/>
        <c:scaling>
          <c:orientation val="minMax"/>
        </c:scaling>
        <c:delete val="1"/>
        <c:axPos val="b"/>
        <c:numFmt formatCode="General" sourceLinked="1"/>
        <c:majorTickMark val="none"/>
        <c:minorTickMark val="none"/>
        <c:tickLblPos val="nextTo"/>
        <c:crossAx val="86588376"/>
        <c:crosses val="autoZero"/>
        <c:auto val="1"/>
        <c:lblAlgn val="ctr"/>
        <c:lblOffset val="100"/>
        <c:noMultiLvlLbl val="0"/>
      </c:catAx>
      <c:valAx>
        <c:axId val="86588376"/>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00" b="0" i="0" u="none" strike="noStrike" kern="1200" cap="all" baseline="0">
                    <a:solidFill>
                      <a:schemeClr val="tx1"/>
                    </a:solidFill>
                    <a:latin typeface="Moderat" panose="00000500000000000000" pitchFamily="50" charset="0"/>
                    <a:ea typeface="+mn-ea"/>
                    <a:cs typeface="+mn-cs"/>
                  </a:defRPr>
                </a:pPr>
                <a:r>
                  <a:rPr lang="en-US" sz="1100" dirty="0"/>
                  <a:t>Mean % of students Across 6 months</a:t>
                </a:r>
              </a:p>
            </c:rich>
          </c:tx>
          <c:layout>
            <c:manualLayout>
              <c:xMode val="edge"/>
              <c:yMode val="edge"/>
              <c:x val="2.7736887566328635E-2"/>
              <c:y val="5.8790471723810245E-2"/>
            </c:manualLayout>
          </c:layout>
          <c:overlay val="0"/>
          <c:spPr>
            <a:noFill/>
            <a:ln>
              <a:noFill/>
            </a:ln>
            <a:effectLst/>
          </c:spPr>
          <c:txPr>
            <a:bodyPr rot="-5400000" spcFirstLastPara="1" vertOverflow="ellipsis" vert="horz" wrap="square" anchor="ctr" anchorCtr="1"/>
            <a:lstStyle/>
            <a:p>
              <a:pPr>
                <a:defRPr sz="1100" b="0" i="0" u="none" strike="noStrike" kern="1200" cap="all" baseline="0">
                  <a:solidFill>
                    <a:schemeClr val="tx1"/>
                  </a:solidFill>
                  <a:latin typeface="Moderat" panose="00000500000000000000" pitchFamily="50"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oderat" panose="00000500000000000000" pitchFamily="50" charset="0"/>
                <a:ea typeface="+mn-ea"/>
                <a:cs typeface="+mn-cs"/>
              </a:defRPr>
            </a:pPr>
            <a:endParaRPr lang="en-US"/>
          </a:p>
        </c:txPr>
        <c:crossAx val="86586408"/>
        <c:crosses val="autoZero"/>
        <c:crossBetween val="between"/>
        <c:majorUnit val="0.2"/>
        <c:minorUnit val="0.1"/>
      </c:valAx>
      <c:spPr>
        <a:noFill/>
        <a:ln>
          <a:noFill/>
        </a:ln>
        <a:effectLst/>
      </c:spPr>
    </c:plotArea>
    <c:legend>
      <c:legendPos val="b"/>
      <c:layout>
        <c:manualLayout>
          <c:xMode val="edge"/>
          <c:yMode val="edge"/>
          <c:x val="0"/>
          <c:y val="0.82939034519419252"/>
          <c:w val="0.98726284958332333"/>
          <c:h val="0.1706094746176831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oderat" panose="00000500000000000000" pitchFamily="50" charset="0"/>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latin typeface="Moderat" panose="00000500000000000000" pitchFamily="50"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oderat" panose="00000500000000000000" pitchFamily="50" charset="0"/>
                <a:ea typeface="+mn-ea"/>
                <a:cs typeface="+mn-cs"/>
              </a:defRPr>
            </a:pPr>
            <a:r>
              <a:rPr lang="en-US" sz="1600" b="1" dirty="0"/>
              <a:t>Relative importance of smartphone app components to students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oderat" panose="00000500000000000000" pitchFamily="50" charset="0"/>
              <a:ea typeface="+mn-ea"/>
              <a:cs typeface="+mn-cs"/>
            </a:defRPr>
          </a:pPr>
          <a:endParaRPr lang="en-US"/>
        </a:p>
      </c:txPr>
    </c:title>
    <c:autoTitleDeleted val="0"/>
    <c:plotArea>
      <c:layout>
        <c:manualLayout>
          <c:layoutTarget val="inner"/>
          <c:xMode val="edge"/>
          <c:yMode val="edge"/>
          <c:x val="0.1000160119948126"/>
          <c:y val="0.22788993766567664"/>
          <c:w val="0.87611124867414014"/>
          <c:h val="0.48871567777697122"/>
        </c:manualLayout>
      </c:layout>
      <c:barChart>
        <c:barDir val="col"/>
        <c:grouping val="stacked"/>
        <c:varyColors val="0"/>
        <c:ser>
          <c:idx val="0"/>
          <c:order val="0"/>
          <c:tx>
            <c:strRef>
              <c:f>Satisfaction!$B$77</c:f>
              <c:strCache>
                <c:ptCount val="1"/>
                <c:pt idx="0">
                  <c:v>Most helpful</c:v>
                </c:pt>
              </c:strCache>
            </c:strRef>
          </c:tx>
          <c:spPr>
            <a:solidFill>
              <a:srgbClr val="2D5B8A"/>
            </a:solidFill>
            <a:ln>
              <a:noFill/>
            </a:ln>
            <a:effectLst/>
          </c:spPr>
          <c:invertIfNegative val="0"/>
          <c:cat>
            <c:strRef>
              <c:f>Satisfaction!$A$78:$A$82</c:f>
              <c:strCache>
                <c:ptCount val="5"/>
                <c:pt idx="0">
                  <c:v>Recovery coaching</c:v>
                </c:pt>
                <c:pt idx="1">
                  <c:v>Activity scheduling</c:v>
                </c:pt>
                <c:pt idx="2">
                  <c:v>CBT modules</c:v>
                </c:pt>
                <c:pt idx="3">
                  <c:v>Monetary incentives</c:v>
                </c:pt>
                <c:pt idx="4">
                  <c:v>Biometric testing</c:v>
                </c:pt>
              </c:strCache>
            </c:strRef>
          </c:cat>
          <c:val>
            <c:numRef>
              <c:f>Satisfaction!$B$78:$B$82</c:f>
              <c:numCache>
                <c:formatCode>0%</c:formatCode>
                <c:ptCount val="5"/>
                <c:pt idx="0">
                  <c:v>0.57894736842105265</c:v>
                </c:pt>
                <c:pt idx="1">
                  <c:v>0.15789473684210525</c:v>
                </c:pt>
                <c:pt idx="2">
                  <c:v>0.26315789473684209</c:v>
                </c:pt>
                <c:pt idx="3">
                  <c:v>0.84210526315789469</c:v>
                </c:pt>
                <c:pt idx="4">
                  <c:v>0.15789473684210525</c:v>
                </c:pt>
              </c:numCache>
            </c:numRef>
          </c:val>
          <c:extLst>
            <c:ext xmlns:c16="http://schemas.microsoft.com/office/drawing/2014/chart" uri="{C3380CC4-5D6E-409C-BE32-E72D297353CC}">
              <c16:uniqueId val="{00000000-7975-4E97-8DDD-DD764A92BEFA}"/>
            </c:ext>
          </c:extLst>
        </c:ser>
        <c:ser>
          <c:idx val="1"/>
          <c:order val="1"/>
          <c:tx>
            <c:strRef>
              <c:f>Satisfaction!$C$77</c:f>
              <c:strCache>
                <c:ptCount val="1"/>
                <c:pt idx="0">
                  <c:v>Somewhat helpful</c:v>
                </c:pt>
              </c:strCache>
            </c:strRef>
          </c:tx>
          <c:spPr>
            <a:solidFill>
              <a:srgbClr val="ADCAED"/>
            </a:solidFill>
            <a:ln>
              <a:noFill/>
            </a:ln>
            <a:effectLst/>
          </c:spPr>
          <c:invertIfNegative val="0"/>
          <c:cat>
            <c:strRef>
              <c:f>Satisfaction!$A$78:$A$82</c:f>
              <c:strCache>
                <c:ptCount val="5"/>
                <c:pt idx="0">
                  <c:v>Recovery coaching</c:v>
                </c:pt>
                <c:pt idx="1">
                  <c:v>Activity scheduling</c:v>
                </c:pt>
                <c:pt idx="2">
                  <c:v>CBT modules</c:v>
                </c:pt>
                <c:pt idx="3">
                  <c:v>Monetary incentives</c:v>
                </c:pt>
                <c:pt idx="4">
                  <c:v>Biometric testing</c:v>
                </c:pt>
              </c:strCache>
            </c:strRef>
          </c:cat>
          <c:val>
            <c:numRef>
              <c:f>Satisfaction!$C$78:$C$82</c:f>
              <c:numCache>
                <c:formatCode>0%</c:formatCode>
                <c:ptCount val="5"/>
                <c:pt idx="0">
                  <c:v>0.21052631578947367</c:v>
                </c:pt>
                <c:pt idx="1">
                  <c:v>0.36842105263157893</c:v>
                </c:pt>
                <c:pt idx="2">
                  <c:v>0.21052631578947367</c:v>
                </c:pt>
                <c:pt idx="3">
                  <c:v>5.2631578947368418E-2</c:v>
                </c:pt>
                <c:pt idx="4">
                  <c:v>0.15789473684210525</c:v>
                </c:pt>
              </c:numCache>
            </c:numRef>
          </c:val>
          <c:extLst>
            <c:ext xmlns:c16="http://schemas.microsoft.com/office/drawing/2014/chart" uri="{C3380CC4-5D6E-409C-BE32-E72D297353CC}">
              <c16:uniqueId val="{00000001-7975-4E97-8DDD-DD764A92BEFA}"/>
            </c:ext>
          </c:extLst>
        </c:ser>
        <c:ser>
          <c:idx val="2"/>
          <c:order val="2"/>
          <c:tx>
            <c:strRef>
              <c:f>Satisfaction!$D$77</c:f>
              <c:strCache>
                <c:ptCount val="1"/>
                <c:pt idx="0">
                  <c:v>Least Helpful</c:v>
                </c:pt>
              </c:strCache>
            </c:strRef>
          </c:tx>
          <c:spPr>
            <a:solidFill>
              <a:srgbClr val="BBCB8B"/>
            </a:solidFill>
            <a:ln>
              <a:noFill/>
            </a:ln>
            <a:effectLst/>
          </c:spPr>
          <c:invertIfNegative val="0"/>
          <c:cat>
            <c:strRef>
              <c:f>Satisfaction!$A$78:$A$82</c:f>
              <c:strCache>
                <c:ptCount val="5"/>
                <c:pt idx="0">
                  <c:v>Recovery coaching</c:v>
                </c:pt>
                <c:pt idx="1">
                  <c:v>Activity scheduling</c:v>
                </c:pt>
                <c:pt idx="2">
                  <c:v>CBT modules</c:v>
                </c:pt>
                <c:pt idx="3">
                  <c:v>Monetary incentives</c:v>
                </c:pt>
                <c:pt idx="4">
                  <c:v>Biometric testing</c:v>
                </c:pt>
              </c:strCache>
            </c:strRef>
          </c:cat>
          <c:val>
            <c:numRef>
              <c:f>Satisfaction!$D$78:$D$82</c:f>
              <c:numCache>
                <c:formatCode>0%</c:formatCode>
                <c:ptCount val="5"/>
                <c:pt idx="0">
                  <c:v>0.21052631578947367</c:v>
                </c:pt>
                <c:pt idx="1">
                  <c:v>0.47368421052631576</c:v>
                </c:pt>
                <c:pt idx="2">
                  <c:v>0.52631578947368418</c:v>
                </c:pt>
                <c:pt idx="3">
                  <c:v>0.10526315789473684</c:v>
                </c:pt>
                <c:pt idx="4">
                  <c:v>0.68421052631578938</c:v>
                </c:pt>
              </c:numCache>
            </c:numRef>
          </c:val>
          <c:extLst>
            <c:ext xmlns:c16="http://schemas.microsoft.com/office/drawing/2014/chart" uri="{C3380CC4-5D6E-409C-BE32-E72D297353CC}">
              <c16:uniqueId val="{00000002-7975-4E97-8DDD-DD764A92BEFA}"/>
            </c:ext>
          </c:extLst>
        </c:ser>
        <c:dLbls>
          <c:showLegendKey val="0"/>
          <c:showVal val="0"/>
          <c:showCatName val="0"/>
          <c:showSerName val="0"/>
          <c:showPercent val="0"/>
          <c:showBubbleSize val="0"/>
        </c:dLbls>
        <c:gapWidth val="150"/>
        <c:overlap val="100"/>
        <c:axId val="387658840"/>
        <c:axId val="387674256"/>
      </c:barChart>
      <c:catAx>
        <c:axId val="387658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oderat" panose="00000500000000000000" pitchFamily="50" charset="0"/>
                <a:ea typeface="+mn-ea"/>
                <a:cs typeface="+mn-cs"/>
              </a:defRPr>
            </a:pPr>
            <a:endParaRPr lang="en-US"/>
          </a:p>
        </c:txPr>
        <c:crossAx val="387674256"/>
        <c:crosses val="autoZero"/>
        <c:auto val="1"/>
        <c:lblAlgn val="ctr"/>
        <c:lblOffset val="100"/>
        <c:noMultiLvlLbl val="0"/>
      </c:catAx>
      <c:valAx>
        <c:axId val="3876742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oderat" panose="00000500000000000000" pitchFamily="50" charset="0"/>
                <a:ea typeface="+mn-ea"/>
                <a:cs typeface="+mn-cs"/>
              </a:defRPr>
            </a:pPr>
            <a:endParaRPr lang="en-US"/>
          </a:p>
        </c:txPr>
        <c:crossAx val="387658840"/>
        <c:crosses val="autoZero"/>
        <c:crossBetween val="between"/>
        <c:majorUnit val="0.2"/>
      </c:valAx>
      <c:spPr>
        <a:noFill/>
        <a:ln>
          <a:noFill/>
        </a:ln>
        <a:effectLst/>
      </c:spPr>
    </c:plotArea>
    <c:legend>
      <c:legendPos val="b"/>
      <c:layout>
        <c:manualLayout>
          <c:xMode val="edge"/>
          <c:yMode val="edge"/>
          <c:x val="2.3833435608454964E-2"/>
          <c:y val="0.88862635922943156"/>
          <c:w val="0.95667345595753028"/>
          <c:h val="8.471642423875630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oderat" panose="00000500000000000000" pitchFamily="50" charset="0"/>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Moderat" panose="00000500000000000000" pitchFamily="50"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none" spc="0" normalizeH="0" baseline="0">
                <a:solidFill>
                  <a:schemeClr val="tx1"/>
                </a:solidFill>
                <a:latin typeface="Moderat" panose="00000500000000000000" pitchFamily="50" charset="0"/>
                <a:ea typeface="+mj-ea"/>
                <a:cs typeface="+mj-cs"/>
              </a:defRPr>
            </a:pPr>
            <a:r>
              <a:rPr lang="en-US" sz="2000" b="1">
                <a:latin typeface="Moderat" panose="00000500000000000000" pitchFamily="50" charset="0"/>
              </a:rPr>
              <a:t>Mean Performance on Biometric Testing</a:t>
            </a:r>
          </a:p>
        </c:rich>
      </c:tx>
      <c:layout>
        <c:manualLayout>
          <c:xMode val="edge"/>
          <c:yMode val="edge"/>
          <c:x val="0.21265102233511696"/>
          <c:y val="2.3302149035544476E-3"/>
        </c:manualLayout>
      </c:layout>
      <c:overlay val="0"/>
      <c:spPr>
        <a:noFill/>
        <a:ln>
          <a:noFill/>
        </a:ln>
        <a:effectLst/>
      </c:spPr>
      <c:txPr>
        <a:bodyPr rot="0" spcFirstLastPara="1" vertOverflow="ellipsis" vert="horz" wrap="square" anchor="ctr" anchorCtr="1"/>
        <a:lstStyle/>
        <a:p>
          <a:pPr>
            <a:defRPr sz="2000" b="1" i="0" u="none" strike="noStrike" kern="1200" cap="none" spc="0" normalizeH="0" baseline="0">
              <a:solidFill>
                <a:schemeClr val="tx1"/>
              </a:solidFill>
              <a:latin typeface="Moderat" panose="00000500000000000000" pitchFamily="50" charset="0"/>
              <a:ea typeface="+mj-ea"/>
              <a:cs typeface="+mj-cs"/>
            </a:defRPr>
          </a:pPr>
          <a:endParaRPr lang="en-US"/>
        </a:p>
      </c:txPr>
    </c:title>
    <c:autoTitleDeleted val="0"/>
    <c:plotArea>
      <c:layout>
        <c:manualLayout>
          <c:layoutTarget val="inner"/>
          <c:xMode val="edge"/>
          <c:yMode val="edge"/>
          <c:x val="0.23104368709738021"/>
          <c:y val="0.19004066840307582"/>
          <c:w val="0.72096736323896649"/>
          <c:h val="0.605762342459648"/>
        </c:manualLayout>
      </c:layout>
      <c:areaChart>
        <c:grouping val="standard"/>
        <c:varyColors val="0"/>
        <c:ser>
          <c:idx val="0"/>
          <c:order val="0"/>
          <c:tx>
            <c:strRef>
              <c:f>'Program data'!$A$46</c:f>
              <c:strCache>
                <c:ptCount val="1"/>
                <c:pt idx="0">
                  <c:v>Percent Performed</c:v>
                </c:pt>
              </c:strCache>
            </c:strRef>
          </c:tx>
          <c:spPr>
            <a:solidFill>
              <a:srgbClr val="2D5B8A"/>
            </a:solidFill>
            <a:ln>
              <a:noFill/>
            </a:ln>
            <a:effectLst/>
          </c:spPr>
          <c:cat>
            <c:strRef>
              <c:f>'Program data'!$C$1:$H$1</c:f>
              <c:strCache>
                <c:ptCount val="6"/>
                <c:pt idx="0">
                  <c:v>Feb</c:v>
                </c:pt>
                <c:pt idx="1">
                  <c:v>Mar</c:v>
                </c:pt>
                <c:pt idx="2">
                  <c:v>Apr</c:v>
                </c:pt>
                <c:pt idx="3">
                  <c:v>May</c:v>
                </c:pt>
                <c:pt idx="4">
                  <c:v>Jun</c:v>
                </c:pt>
                <c:pt idx="5">
                  <c:v>Jul</c:v>
                </c:pt>
              </c:strCache>
            </c:strRef>
          </c:cat>
          <c:val>
            <c:numRef>
              <c:f>'Program data'!$C$46:$H$46</c:f>
              <c:numCache>
                <c:formatCode>0%</c:formatCode>
                <c:ptCount val="6"/>
                <c:pt idx="0">
                  <c:v>0.76878612716763006</c:v>
                </c:pt>
                <c:pt idx="1">
                  <c:v>0.62121212121212122</c:v>
                </c:pt>
                <c:pt idx="2">
                  <c:v>0.45360824742268041</c:v>
                </c:pt>
                <c:pt idx="3">
                  <c:v>0.51010101010101006</c:v>
                </c:pt>
                <c:pt idx="4">
                  <c:v>0.43010752688172044</c:v>
                </c:pt>
                <c:pt idx="5">
                  <c:v>0.48214285714285715</c:v>
                </c:pt>
              </c:numCache>
            </c:numRef>
          </c:val>
          <c:extLst>
            <c:ext xmlns:c16="http://schemas.microsoft.com/office/drawing/2014/chart" uri="{C3380CC4-5D6E-409C-BE32-E72D297353CC}">
              <c16:uniqueId val="{00000000-DB7E-4E2C-A7ED-AE17961F60A3}"/>
            </c:ext>
          </c:extLst>
        </c:ser>
        <c:ser>
          <c:idx val="1"/>
          <c:order val="1"/>
          <c:tx>
            <c:strRef>
              <c:f>'Program data'!$A$47</c:f>
              <c:strCache>
                <c:ptCount val="1"/>
                <c:pt idx="0">
                  <c:v>Percent Successful</c:v>
                </c:pt>
              </c:strCache>
            </c:strRef>
          </c:tx>
          <c:spPr>
            <a:solidFill>
              <a:srgbClr val="BBCB8B"/>
            </a:solidFill>
            <a:ln>
              <a:noFill/>
            </a:ln>
            <a:effectLst/>
          </c:spPr>
          <c:cat>
            <c:strRef>
              <c:f>'Program data'!$C$1:$H$1</c:f>
              <c:strCache>
                <c:ptCount val="6"/>
                <c:pt idx="0">
                  <c:v>Feb</c:v>
                </c:pt>
                <c:pt idx="1">
                  <c:v>Mar</c:v>
                </c:pt>
                <c:pt idx="2">
                  <c:v>Apr</c:v>
                </c:pt>
                <c:pt idx="3">
                  <c:v>May</c:v>
                </c:pt>
                <c:pt idx="4">
                  <c:v>Jun</c:v>
                </c:pt>
                <c:pt idx="5">
                  <c:v>Jul</c:v>
                </c:pt>
              </c:strCache>
            </c:strRef>
          </c:cat>
          <c:val>
            <c:numRef>
              <c:f>'Program data'!$C$47:$H$47</c:f>
              <c:numCache>
                <c:formatCode>0%</c:formatCode>
                <c:ptCount val="6"/>
                <c:pt idx="0">
                  <c:v>0.52023121387283233</c:v>
                </c:pt>
                <c:pt idx="1">
                  <c:v>0.41414141414141414</c:v>
                </c:pt>
                <c:pt idx="2">
                  <c:v>0.25773195876288657</c:v>
                </c:pt>
                <c:pt idx="3">
                  <c:v>0.31313131313131315</c:v>
                </c:pt>
                <c:pt idx="4">
                  <c:v>0.26344086021505375</c:v>
                </c:pt>
                <c:pt idx="5">
                  <c:v>0.27380952380952384</c:v>
                </c:pt>
              </c:numCache>
            </c:numRef>
          </c:val>
          <c:extLst>
            <c:ext xmlns:c16="http://schemas.microsoft.com/office/drawing/2014/chart" uri="{C3380CC4-5D6E-409C-BE32-E72D297353CC}">
              <c16:uniqueId val="{00000001-DB7E-4E2C-A7ED-AE17961F60A3}"/>
            </c:ext>
          </c:extLst>
        </c:ser>
        <c:dLbls>
          <c:showLegendKey val="0"/>
          <c:showVal val="0"/>
          <c:showCatName val="0"/>
          <c:showSerName val="0"/>
          <c:showPercent val="0"/>
          <c:showBubbleSize val="0"/>
        </c:dLbls>
        <c:axId val="742235536"/>
        <c:axId val="742242096"/>
      </c:areaChart>
      <c:catAx>
        <c:axId val="74223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tx1"/>
                </a:solidFill>
                <a:latin typeface="Moderat" panose="00000500000000000000" pitchFamily="50" charset="0"/>
                <a:ea typeface="+mn-ea"/>
                <a:cs typeface="+mn-cs"/>
              </a:defRPr>
            </a:pPr>
            <a:endParaRPr lang="en-US"/>
          </a:p>
        </c:txPr>
        <c:crossAx val="742242096"/>
        <c:crosses val="autoZero"/>
        <c:auto val="1"/>
        <c:lblAlgn val="ctr"/>
        <c:lblOffset val="100"/>
        <c:noMultiLvlLbl val="0"/>
      </c:catAx>
      <c:valAx>
        <c:axId val="742242096"/>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cap="all" baseline="0">
                    <a:solidFill>
                      <a:schemeClr val="tx1"/>
                    </a:solidFill>
                    <a:latin typeface="Moderat" panose="00000500000000000000" pitchFamily="50" charset="0"/>
                    <a:ea typeface="+mn-ea"/>
                    <a:cs typeface="+mn-cs"/>
                  </a:defRPr>
                </a:pPr>
                <a:r>
                  <a:rPr lang="en-US" sz="1400">
                    <a:latin typeface="Moderat" panose="00000500000000000000" pitchFamily="50" charset="0"/>
                  </a:rPr>
                  <a:t>Mean % for all active students</a:t>
                </a:r>
              </a:p>
            </c:rich>
          </c:tx>
          <c:layout>
            <c:manualLayout>
              <c:xMode val="edge"/>
              <c:yMode val="edge"/>
              <c:x val="1.8140585250513864E-2"/>
              <c:y val="0.17239600970432742"/>
            </c:manualLayout>
          </c:layout>
          <c:overlay val="0"/>
          <c:spPr>
            <a:noFill/>
            <a:ln>
              <a:noFill/>
            </a:ln>
            <a:effectLst/>
          </c:spPr>
          <c:txPr>
            <a:bodyPr rot="-5400000" spcFirstLastPara="1" vertOverflow="ellipsis" vert="horz" wrap="square" anchor="ctr" anchorCtr="1"/>
            <a:lstStyle/>
            <a:p>
              <a:pPr>
                <a:defRPr sz="1400" b="0" i="0" u="none" strike="noStrike" kern="1200" cap="all" baseline="0">
                  <a:solidFill>
                    <a:schemeClr val="tx1"/>
                  </a:solidFill>
                  <a:latin typeface="Moderat" panose="00000500000000000000" pitchFamily="50"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oderat" panose="00000500000000000000" pitchFamily="50" charset="0"/>
                <a:ea typeface="+mn-ea"/>
                <a:cs typeface="+mn-cs"/>
              </a:defRPr>
            </a:pPr>
            <a:endParaRPr lang="en-US"/>
          </a:p>
        </c:txPr>
        <c:crossAx val="742235536"/>
        <c:crosses val="autoZero"/>
        <c:crossBetween val="midCat"/>
        <c:majorUnit val="0.2"/>
        <c:minorUnit val="0.1"/>
      </c:valAx>
      <c:spPr>
        <a:noFill/>
        <a:ln>
          <a:noFill/>
        </a:ln>
        <a:effectLst/>
      </c:spPr>
    </c:plotArea>
    <c:legend>
      <c:legendPos val="t"/>
      <c:layout>
        <c:manualLayout>
          <c:xMode val="edge"/>
          <c:yMode val="edge"/>
          <c:x val="0.15743528310502067"/>
          <c:y val="0.90662060496282448"/>
          <c:w val="0.78039281317990361"/>
          <c:h val="8.579106784102569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oderat" panose="00000500000000000000" pitchFamily="50" charset="0"/>
              <a:ea typeface="+mn-ea"/>
              <a:cs typeface="+mn-cs"/>
            </a:defRPr>
          </a:pPr>
          <a:endParaRPr lang="en-US"/>
        </a:p>
      </c:txPr>
    </c:legend>
    <c:plotVisOnly val="1"/>
    <c:dispBlanksAs val="gap"/>
    <c:showDLblsOverMax val="0"/>
  </c:chart>
  <c:spPr>
    <a:noFill/>
    <a:ln>
      <a:noFill/>
    </a:ln>
    <a:effectLst/>
  </c:spPr>
  <c:txPr>
    <a:bodyPr/>
    <a:lstStyle/>
    <a:p>
      <a:pPr>
        <a:defRPr sz="2000">
          <a:solidFill>
            <a:schemeClr val="tx1"/>
          </a:solidFill>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tx1"/>
                </a:solidFill>
                <a:latin typeface="Moderat" panose="00000500000000000000" pitchFamily="50" charset="0"/>
                <a:ea typeface="+mj-ea"/>
                <a:cs typeface="+mj-cs"/>
              </a:defRPr>
            </a:pPr>
            <a:r>
              <a:rPr lang="en-US" sz="1600" b="1" dirty="0"/>
              <a:t>Satisfaction with smartphone app</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tx1"/>
              </a:solidFill>
              <a:latin typeface="Moderat" panose="00000500000000000000" pitchFamily="50" charset="0"/>
              <a:ea typeface="+mj-ea"/>
              <a:cs typeface="+mj-cs"/>
            </a:defRPr>
          </a:pPr>
          <a:endParaRPr lang="en-US"/>
        </a:p>
      </c:txPr>
    </c:title>
    <c:autoTitleDeleted val="0"/>
    <c:plotArea>
      <c:layout>
        <c:manualLayout>
          <c:layoutTarget val="inner"/>
          <c:xMode val="edge"/>
          <c:yMode val="edge"/>
          <c:x val="0.16877767308114242"/>
          <c:y val="0.15764985917099741"/>
          <c:w val="0.73186329709264941"/>
          <c:h val="0.60214881779178275"/>
        </c:manualLayout>
      </c:layout>
      <c:barChart>
        <c:barDir val="col"/>
        <c:grouping val="clustered"/>
        <c:varyColors val="0"/>
        <c:ser>
          <c:idx val="0"/>
          <c:order val="0"/>
          <c:tx>
            <c:strRef>
              <c:f>[2]Engagement!$A$34</c:f>
              <c:strCache>
                <c:ptCount val="1"/>
                <c:pt idx="0">
                  <c:v>Very easy/easy to enroll</c:v>
                </c:pt>
              </c:strCache>
            </c:strRef>
          </c:tx>
          <c:spPr>
            <a:solidFill>
              <a:srgbClr val="2D5B8A"/>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oderat" panose="00000500000000000000" pitchFamily="50"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[2]Engagement!$C$34</c:f>
              <c:numCache>
                <c:formatCode>0%</c:formatCode>
                <c:ptCount val="1"/>
                <c:pt idx="0">
                  <c:v>0.91666666666666663</c:v>
                </c:pt>
              </c:numCache>
            </c:numRef>
          </c:val>
          <c:extLst>
            <c:ext xmlns:c16="http://schemas.microsoft.com/office/drawing/2014/chart" uri="{C3380CC4-5D6E-409C-BE32-E72D297353CC}">
              <c16:uniqueId val="{00000000-F1B4-4C85-A8C1-2118A396FB56}"/>
            </c:ext>
          </c:extLst>
        </c:ser>
        <c:ser>
          <c:idx val="1"/>
          <c:order val="1"/>
          <c:tx>
            <c:strRef>
              <c:f>[2]Engagement!$A$35</c:f>
              <c:strCache>
                <c:ptCount val="1"/>
                <c:pt idx="0">
                  <c:v>Very helpful/helpful in meeting goals</c:v>
                </c:pt>
              </c:strCache>
            </c:strRef>
          </c:tx>
          <c:spPr>
            <a:solidFill>
              <a:srgbClr val="ADCAE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oderat" panose="00000500000000000000" pitchFamily="50"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[2]Engagement!$C$35</c:f>
              <c:numCache>
                <c:formatCode>0%</c:formatCode>
                <c:ptCount val="1"/>
                <c:pt idx="0">
                  <c:v>0.75</c:v>
                </c:pt>
              </c:numCache>
            </c:numRef>
          </c:val>
          <c:extLst>
            <c:ext xmlns:c16="http://schemas.microsoft.com/office/drawing/2014/chart" uri="{C3380CC4-5D6E-409C-BE32-E72D297353CC}">
              <c16:uniqueId val="{00000001-F1B4-4C85-A8C1-2118A396FB56}"/>
            </c:ext>
          </c:extLst>
        </c:ser>
        <c:ser>
          <c:idx val="2"/>
          <c:order val="2"/>
          <c:tx>
            <c:strRef>
              <c:f>[2]Engagement!$A$36</c:f>
              <c:strCache>
                <c:ptCount val="1"/>
                <c:pt idx="0">
                  <c:v>Very satisfied/satisfied overall</c:v>
                </c:pt>
              </c:strCache>
            </c:strRef>
          </c:tx>
          <c:spPr>
            <a:solidFill>
              <a:srgbClr val="BBCB8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oderat" panose="00000500000000000000" pitchFamily="50"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[2]Engagement!$C$36</c:f>
              <c:numCache>
                <c:formatCode>0%</c:formatCode>
                <c:ptCount val="1"/>
                <c:pt idx="0">
                  <c:v>0.83333333333333337</c:v>
                </c:pt>
              </c:numCache>
            </c:numRef>
          </c:val>
          <c:extLst>
            <c:ext xmlns:c16="http://schemas.microsoft.com/office/drawing/2014/chart" uri="{C3380CC4-5D6E-409C-BE32-E72D297353CC}">
              <c16:uniqueId val="{00000002-F1B4-4C85-A8C1-2118A396FB56}"/>
            </c:ext>
          </c:extLst>
        </c:ser>
        <c:ser>
          <c:idx val="3"/>
          <c:order val="3"/>
          <c:tx>
            <c:strRef>
              <c:f>[2]Engagement!$A$37</c:f>
              <c:strCache>
                <c:ptCount val="1"/>
                <c:pt idx="0">
                  <c:v>Very likely/likely to recommend</c:v>
                </c:pt>
              </c:strCache>
            </c:strRef>
          </c:tx>
          <c:spPr>
            <a:solidFill>
              <a:srgbClr val="1F5B5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oderat" panose="00000500000000000000" pitchFamily="50"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[2]Engagement!$C$37</c:f>
              <c:numCache>
                <c:formatCode>0%</c:formatCode>
                <c:ptCount val="1"/>
                <c:pt idx="0">
                  <c:v>0.91666666666666663</c:v>
                </c:pt>
              </c:numCache>
            </c:numRef>
          </c:val>
          <c:extLst>
            <c:ext xmlns:c16="http://schemas.microsoft.com/office/drawing/2014/chart" uri="{C3380CC4-5D6E-409C-BE32-E72D297353CC}">
              <c16:uniqueId val="{00000003-F1B4-4C85-A8C1-2118A396FB56}"/>
            </c:ext>
          </c:extLst>
        </c:ser>
        <c:dLbls>
          <c:dLblPos val="inEnd"/>
          <c:showLegendKey val="0"/>
          <c:showVal val="1"/>
          <c:showCatName val="0"/>
          <c:showSerName val="0"/>
          <c:showPercent val="0"/>
          <c:showBubbleSize val="0"/>
        </c:dLbls>
        <c:gapWidth val="199"/>
        <c:axId val="86586408"/>
        <c:axId val="86588376"/>
      </c:barChart>
      <c:catAx>
        <c:axId val="86586408"/>
        <c:scaling>
          <c:orientation val="minMax"/>
        </c:scaling>
        <c:delete val="1"/>
        <c:axPos val="b"/>
        <c:numFmt formatCode="General" sourceLinked="1"/>
        <c:majorTickMark val="none"/>
        <c:minorTickMark val="none"/>
        <c:tickLblPos val="nextTo"/>
        <c:crossAx val="86588376"/>
        <c:crosses val="autoZero"/>
        <c:auto val="1"/>
        <c:lblAlgn val="ctr"/>
        <c:lblOffset val="100"/>
        <c:noMultiLvlLbl val="0"/>
      </c:catAx>
      <c:valAx>
        <c:axId val="86588376"/>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cap="all" baseline="0">
                    <a:solidFill>
                      <a:schemeClr val="tx1"/>
                    </a:solidFill>
                    <a:latin typeface="Moderat" panose="00000500000000000000" pitchFamily="50" charset="0"/>
                    <a:ea typeface="+mn-ea"/>
                    <a:cs typeface="+mn-cs"/>
                  </a:defRPr>
                </a:pPr>
                <a:r>
                  <a:rPr lang="en-US" sz="1200"/>
                  <a:t>% Students</a:t>
                </a:r>
              </a:p>
            </c:rich>
          </c:tx>
          <c:overlay val="0"/>
          <c:spPr>
            <a:noFill/>
            <a:ln>
              <a:noFill/>
            </a:ln>
            <a:effectLst/>
          </c:spPr>
          <c:txPr>
            <a:bodyPr rot="-5400000" spcFirstLastPara="1" vertOverflow="ellipsis" vert="horz" wrap="square" anchor="ctr" anchorCtr="1"/>
            <a:lstStyle/>
            <a:p>
              <a:pPr>
                <a:defRPr sz="1200" b="0" i="0" u="none" strike="noStrike" kern="1200" cap="all" baseline="0">
                  <a:solidFill>
                    <a:schemeClr val="tx1"/>
                  </a:solidFill>
                  <a:latin typeface="Moderat" panose="00000500000000000000" pitchFamily="50"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oderat" panose="00000500000000000000" pitchFamily="50" charset="0"/>
                <a:ea typeface="+mn-ea"/>
                <a:cs typeface="+mn-cs"/>
              </a:defRPr>
            </a:pPr>
            <a:endParaRPr lang="en-US"/>
          </a:p>
        </c:txPr>
        <c:crossAx val="86586408"/>
        <c:crosses val="autoZero"/>
        <c:crossBetween val="between"/>
        <c:majorUnit val="0.2"/>
        <c:minorUnit val="0.1"/>
      </c:valAx>
      <c:spPr>
        <a:noFill/>
        <a:ln>
          <a:noFill/>
        </a:ln>
        <a:effectLst/>
      </c:spPr>
    </c:plotArea>
    <c:legend>
      <c:legendPos val="b"/>
      <c:layout>
        <c:manualLayout>
          <c:xMode val="edge"/>
          <c:yMode val="edge"/>
          <c:x val="2.0175196850393699E-2"/>
          <c:y val="0.79513779527559059"/>
          <c:w val="0.97076071741032366"/>
          <c:h val="0.1770844269466316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oderat" panose="00000500000000000000" pitchFamily="50" charset="0"/>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Moderat" panose="00000500000000000000" pitchFamily="50"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tx1"/>
                </a:solidFill>
                <a:latin typeface="Moderat" panose="00000500000000000000" pitchFamily="50" charset="0"/>
                <a:ea typeface="+mj-ea"/>
                <a:cs typeface="+mj-cs"/>
              </a:defRPr>
            </a:pPr>
            <a:r>
              <a:rPr lang="en-US" sz="1600" b="1" dirty="0"/>
              <a:t>Engagement in therapeutic activities</a:t>
            </a:r>
          </a:p>
        </c:rich>
      </c:tx>
      <c:layout>
        <c:manualLayout>
          <c:xMode val="edge"/>
          <c:yMode val="edge"/>
          <c:x val="0.21222005289074924"/>
          <c:y val="2.0636334369550844E-2"/>
        </c:manualLayout>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tx1"/>
              </a:solidFill>
              <a:latin typeface="Moderat" panose="00000500000000000000" pitchFamily="50" charset="0"/>
              <a:ea typeface="+mj-ea"/>
              <a:cs typeface="+mj-cs"/>
            </a:defRPr>
          </a:pPr>
          <a:endParaRPr lang="en-US"/>
        </a:p>
      </c:txPr>
    </c:title>
    <c:autoTitleDeleted val="0"/>
    <c:plotArea>
      <c:layout>
        <c:manualLayout>
          <c:layoutTarget val="inner"/>
          <c:xMode val="edge"/>
          <c:yMode val="edge"/>
          <c:x val="0.21666523651373934"/>
          <c:y val="0.20341653132571327"/>
          <c:w val="0.72981524834915068"/>
          <c:h val="0.60053479791727393"/>
        </c:manualLayout>
      </c:layout>
      <c:barChart>
        <c:barDir val="col"/>
        <c:grouping val="clustered"/>
        <c:varyColors val="0"/>
        <c:ser>
          <c:idx val="0"/>
          <c:order val="0"/>
          <c:tx>
            <c:strRef>
              <c:f>'[Champlain Phase 2 (Oct ''20 - July ''21).xlsx]Engagement'!$A$22</c:f>
              <c:strCache>
                <c:ptCount val="1"/>
                <c:pt idx="0">
                  <c:v>Wellness activities completed</c:v>
                </c:pt>
              </c:strCache>
            </c:strRef>
          </c:tx>
          <c:spPr>
            <a:solidFill>
              <a:srgbClr val="2D5B8A"/>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oderat" panose="00000500000000000000" pitchFamily="50"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'[Champlain Phase 2 (Oct ''20 - July ''21).xlsx]Engagement'!$B$21</c:f>
              <c:strCache>
                <c:ptCount val="1"/>
                <c:pt idx="0">
                  <c:v>Mean percent</c:v>
                </c:pt>
              </c:strCache>
            </c:strRef>
          </c:cat>
          <c:val>
            <c:numRef>
              <c:f>'[Champlain Phase 2 (Oct ''20 - July ''21).xlsx]Engagement'!$B$22</c:f>
              <c:numCache>
                <c:formatCode>0%</c:formatCode>
                <c:ptCount val="1"/>
                <c:pt idx="0">
                  <c:v>0.93896666666666684</c:v>
                </c:pt>
              </c:numCache>
            </c:numRef>
          </c:val>
          <c:extLst>
            <c:ext xmlns:c16="http://schemas.microsoft.com/office/drawing/2014/chart" uri="{C3380CC4-5D6E-409C-BE32-E72D297353CC}">
              <c16:uniqueId val="{00000000-644F-495D-9D6D-224D091D0AD8}"/>
            </c:ext>
          </c:extLst>
        </c:ser>
        <c:ser>
          <c:idx val="1"/>
          <c:order val="1"/>
          <c:tx>
            <c:strRef>
              <c:f>'[Champlain Phase 2 (Oct ''20 - July ''21).xlsx]Engagement'!$A$23</c:f>
              <c:strCache>
                <c:ptCount val="1"/>
                <c:pt idx="0">
                  <c:v>Coaching calls attended</c:v>
                </c:pt>
              </c:strCache>
            </c:strRef>
          </c:tx>
          <c:spPr>
            <a:solidFill>
              <a:srgbClr val="ADCAED"/>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oderat" panose="00000500000000000000" pitchFamily="50"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'[Champlain Phase 2 (Oct ''20 - July ''21).xlsx]Engagement'!$B$21</c:f>
              <c:strCache>
                <c:ptCount val="1"/>
                <c:pt idx="0">
                  <c:v>Mean percent</c:v>
                </c:pt>
              </c:strCache>
            </c:strRef>
          </c:cat>
          <c:val>
            <c:numRef>
              <c:f>'[Champlain Phase 2 (Oct ''20 - July ''21).xlsx]Engagement'!$B$23</c:f>
              <c:numCache>
                <c:formatCode>0%</c:formatCode>
                <c:ptCount val="1"/>
                <c:pt idx="0">
                  <c:v>0.90028333333333332</c:v>
                </c:pt>
              </c:numCache>
            </c:numRef>
          </c:val>
          <c:extLst>
            <c:ext xmlns:c16="http://schemas.microsoft.com/office/drawing/2014/chart" uri="{C3380CC4-5D6E-409C-BE32-E72D297353CC}">
              <c16:uniqueId val="{00000001-644F-495D-9D6D-224D091D0AD8}"/>
            </c:ext>
          </c:extLst>
        </c:ser>
        <c:ser>
          <c:idx val="2"/>
          <c:order val="2"/>
          <c:tx>
            <c:strRef>
              <c:f>'[Champlain Phase 2 (Oct ''20 - July ''21).xlsx]Engagement'!$A$24</c:f>
              <c:strCache>
                <c:ptCount val="1"/>
                <c:pt idx="0">
                  <c:v>Surveys completed</c:v>
                </c:pt>
              </c:strCache>
            </c:strRef>
          </c:tx>
          <c:spPr>
            <a:solidFill>
              <a:srgbClr val="BBCB8B"/>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oderat" panose="00000500000000000000" pitchFamily="50"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'[Champlain Phase 2 (Oct ''20 - July ''21).xlsx]Engagement'!$B$21</c:f>
              <c:strCache>
                <c:ptCount val="1"/>
                <c:pt idx="0">
                  <c:v>Mean percent</c:v>
                </c:pt>
              </c:strCache>
            </c:strRef>
          </c:cat>
          <c:val>
            <c:numRef>
              <c:f>'[Champlain Phase 2 (Oct ''20 - July ''21).xlsx]Engagement'!$B$24</c:f>
              <c:numCache>
                <c:formatCode>0%</c:formatCode>
                <c:ptCount val="1"/>
                <c:pt idx="0">
                  <c:v>0.58094999999999997</c:v>
                </c:pt>
              </c:numCache>
            </c:numRef>
          </c:val>
          <c:extLst>
            <c:ext xmlns:c16="http://schemas.microsoft.com/office/drawing/2014/chart" uri="{C3380CC4-5D6E-409C-BE32-E72D297353CC}">
              <c16:uniqueId val="{00000002-644F-495D-9D6D-224D091D0AD8}"/>
            </c:ext>
          </c:extLst>
        </c:ser>
        <c:dLbls>
          <c:dLblPos val="inEnd"/>
          <c:showLegendKey val="0"/>
          <c:showVal val="1"/>
          <c:showCatName val="0"/>
          <c:showSerName val="0"/>
          <c:showPercent val="0"/>
          <c:showBubbleSize val="0"/>
        </c:dLbls>
        <c:gapWidth val="199"/>
        <c:axId val="86586408"/>
        <c:axId val="86588376"/>
      </c:barChart>
      <c:catAx>
        <c:axId val="86586408"/>
        <c:scaling>
          <c:orientation val="minMax"/>
        </c:scaling>
        <c:delete val="1"/>
        <c:axPos val="b"/>
        <c:numFmt formatCode="General" sourceLinked="1"/>
        <c:majorTickMark val="none"/>
        <c:minorTickMark val="none"/>
        <c:tickLblPos val="nextTo"/>
        <c:crossAx val="86588376"/>
        <c:crosses val="autoZero"/>
        <c:auto val="1"/>
        <c:lblAlgn val="ctr"/>
        <c:lblOffset val="100"/>
        <c:noMultiLvlLbl val="0"/>
      </c:catAx>
      <c:valAx>
        <c:axId val="86588376"/>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00" b="0" i="0" u="none" strike="noStrike" kern="1200" cap="all" baseline="0">
                    <a:solidFill>
                      <a:schemeClr val="tx1"/>
                    </a:solidFill>
                    <a:latin typeface="Moderat" panose="00000500000000000000" pitchFamily="50" charset="0"/>
                    <a:ea typeface="+mn-ea"/>
                    <a:cs typeface="+mn-cs"/>
                  </a:defRPr>
                </a:pPr>
                <a:r>
                  <a:rPr lang="en-US" sz="1100" dirty="0"/>
                  <a:t>Mean % of students Across 6 months</a:t>
                </a:r>
              </a:p>
            </c:rich>
          </c:tx>
          <c:layout>
            <c:manualLayout>
              <c:xMode val="edge"/>
              <c:yMode val="edge"/>
              <c:x val="2.7736890567730613E-2"/>
              <c:y val="0.15762862169319214"/>
            </c:manualLayout>
          </c:layout>
          <c:overlay val="0"/>
          <c:spPr>
            <a:noFill/>
            <a:ln>
              <a:noFill/>
            </a:ln>
            <a:effectLst/>
          </c:spPr>
          <c:txPr>
            <a:bodyPr rot="-5400000" spcFirstLastPara="1" vertOverflow="ellipsis" vert="horz" wrap="square" anchor="ctr" anchorCtr="1"/>
            <a:lstStyle/>
            <a:p>
              <a:pPr>
                <a:defRPr sz="1100" b="0" i="0" u="none" strike="noStrike" kern="1200" cap="all" baseline="0">
                  <a:solidFill>
                    <a:schemeClr val="tx1"/>
                  </a:solidFill>
                  <a:latin typeface="Moderat" panose="00000500000000000000" pitchFamily="50"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oderat" panose="00000500000000000000" pitchFamily="50" charset="0"/>
                <a:ea typeface="+mn-ea"/>
                <a:cs typeface="+mn-cs"/>
              </a:defRPr>
            </a:pPr>
            <a:endParaRPr lang="en-US"/>
          </a:p>
        </c:txPr>
        <c:crossAx val="86586408"/>
        <c:crosses val="autoZero"/>
        <c:crossBetween val="between"/>
        <c:majorUnit val="0.2"/>
        <c:minorUnit val="0.1"/>
      </c:valAx>
      <c:spPr>
        <a:noFill/>
        <a:ln>
          <a:noFill/>
        </a:ln>
        <a:effectLst/>
      </c:spPr>
    </c:plotArea>
    <c:legend>
      <c:legendPos val="b"/>
      <c:layout>
        <c:manualLayout>
          <c:xMode val="edge"/>
          <c:yMode val="edge"/>
          <c:x val="0"/>
          <c:y val="0.82939034519419252"/>
          <c:w val="0.98726284958332333"/>
          <c:h val="0.1706094746176831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oderat" panose="00000500000000000000" pitchFamily="50" charset="0"/>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latin typeface="Moderat" panose="00000500000000000000" pitchFamily="50"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Gender*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3682396721291209E-2"/>
          <c:y val="0.15620683945207378"/>
          <c:w val="0.74680566974303186"/>
          <c:h val="0.71287496777653092"/>
        </c:manualLayout>
      </c:layout>
      <c:pieChart>
        <c:varyColors val="1"/>
        <c:ser>
          <c:idx val="0"/>
          <c:order val="0"/>
          <c:tx>
            <c:strRef>
              <c:f>Sheet1!$B$1</c:f>
              <c:strCache>
                <c:ptCount val="1"/>
                <c:pt idx="0">
                  <c:v>Gender</c:v>
                </c:pt>
              </c:strCache>
            </c:strRef>
          </c:tx>
          <c:dPt>
            <c:idx val="0"/>
            <c:bubble3D val="0"/>
            <c:spPr>
              <a:solidFill>
                <a:srgbClr val="002D49"/>
              </a:solidFill>
              <a:ln w="19050">
                <a:solidFill>
                  <a:schemeClr val="lt1"/>
                </a:solidFill>
              </a:ln>
              <a:effectLst/>
            </c:spPr>
            <c:extLst>
              <c:ext xmlns:c16="http://schemas.microsoft.com/office/drawing/2014/chart" uri="{C3380CC4-5D6E-409C-BE32-E72D297353CC}">
                <c16:uniqueId val="{00000001-6550-4F64-BFDE-622E5C2138DC}"/>
              </c:ext>
            </c:extLst>
          </c:dPt>
          <c:dPt>
            <c:idx val="1"/>
            <c:bubble3D val="0"/>
            <c:spPr>
              <a:solidFill>
                <a:srgbClr val="BBCB8B"/>
              </a:solidFill>
              <a:ln w="19050">
                <a:solidFill>
                  <a:schemeClr val="lt1"/>
                </a:solidFill>
              </a:ln>
              <a:effectLst/>
            </c:spPr>
            <c:extLst>
              <c:ext xmlns:c16="http://schemas.microsoft.com/office/drawing/2014/chart" uri="{C3380CC4-5D6E-409C-BE32-E72D297353CC}">
                <c16:uniqueId val="{00000002-6550-4F64-BFDE-622E5C2138DC}"/>
              </c:ext>
            </c:extLst>
          </c:dPt>
          <c:dPt>
            <c:idx val="2"/>
            <c:bubble3D val="0"/>
            <c:spPr>
              <a:solidFill>
                <a:srgbClr val="1F5B59"/>
              </a:solidFill>
              <a:ln w="19050">
                <a:solidFill>
                  <a:schemeClr val="lt1"/>
                </a:solidFill>
              </a:ln>
              <a:effectLst/>
            </c:spPr>
            <c:extLst>
              <c:ext xmlns:c16="http://schemas.microsoft.com/office/drawing/2014/chart" uri="{C3380CC4-5D6E-409C-BE32-E72D297353CC}">
                <c16:uniqueId val="{00000003-6550-4F64-BFDE-622E5C2138DC}"/>
              </c:ext>
            </c:extLst>
          </c:dPt>
          <c:dPt>
            <c:idx val="3"/>
            <c:bubble3D val="0"/>
            <c:spPr>
              <a:solidFill>
                <a:srgbClr val="ADCAED"/>
              </a:solidFill>
              <a:ln w="19050">
                <a:solidFill>
                  <a:schemeClr val="lt1"/>
                </a:solidFill>
              </a:ln>
              <a:effectLst/>
            </c:spPr>
            <c:extLst>
              <c:ext xmlns:c16="http://schemas.microsoft.com/office/drawing/2014/chart" uri="{C3380CC4-5D6E-409C-BE32-E72D297353CC}">
                <c16:uniqueId val="{00000004-6550-4F64-BFDE-622E5C2138DC}"/>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oderat" panose="00000500000000000000" pitchFamily="50" charset="0"/>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15:layout>
                    <c:manualLayout>
                      <c:w val="0.35907310178903673"/>
                      <c:h val="0.32936823541616245"/>
                    </c:manualLayout>
                  </c15:layout>
                </c:ext>
                <c:ext xmlns:c16="http://schemas.microsoft.com/office/drawing/2014/chart" uri="{C3380CC4-5D6E-409C-BE32-E72D297353CC}">
                  <c16:uniqueId val="{00000001-6550-4F64-BFDE-622E5C2138DC}"/>
                </c:ext>
              </c:extLst>
            </c:dLbl>
            <c:dLbl>
              <c:idx val="1"/>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oderat" panose="00000500000000000000" pitchFamily="50" charset="0"/>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15:layout>
                    <c:manualLayout>
                      <c:w val="0.27453318591866632"/>
                      <c:h val="0.32936823541616245"/>
                    </c:manualLayout>
                  </c15:layout>
                </c:ext>
                <c:ext xmlns:c16="http://schemas.microsoft.com/office/drawing/2014/chart" uri="{C3380CC4-5D6E-409C-BE32-E72D297353CC}">
                  <c16:uniqueId val="{00000002-6550-4F64-BFDE-622E5C2138DC}"/>
                </c:ext>
              </c:extLst>
            </c:dLbl>
            <c:dLbl>
              <c:idx val="2"/>
              <c:layout>
                <c:manualLayout>
                  <c:x val="-2.4533136347059397E-3"/>
                  <c:y val="-9.7544082996592785E-2"/>
                </c:manualLayout>
              </c:layout>
              <c:spPr>
                <a:noFill/>
                <a:ln>
                  <a:noFill/>
                </a:ln>
                <a:effectLst/>
              </c:spPr>
              <c:txPr>
                <a:bodyPr rot="0" spcFirstLastPara="1" vertOverflow="ellipsis" vert="horz" wrap="square" lIns="38100" tIns="19050" rIns="38100" bIns="19050" anchor="ctr" anchorCtr="0">
                  <a:noAutofit/>
                </a:bodyPr>
                <a:lstStyle/>
                <a:p>
                  <a:pPr algn="r">
                    <a:defRPr sz="1400" b="0" i="0" u="none" strike="noStrike" kern="1200" baseline="0">
                      <a:solidFill>
                        <a:schemeClr val="tx1"/>
                      </a:solidFill>
                      <a:latin typeface="Moderat" panose="00000500000000000000" pitchFamily="50"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6809672314568126"/>
                      <c:h val="0.29425494729365276"/>
                    </c:manualLayout>
                  </c15:layout>
                </c:ext>
                <c:ext xmlns:c16="http://schemas.microsoft.com/office/drawing/2014/chart" uri="{C3380CC4-5D6E-409C-BE32-E72D297353CC}">
                  <c16:uniqueId val="{00000003-6550-4F64-BFDE-622E5C2138DC}"/>
                </c:ext>
              </c:extLst>
            </c:dLbl>
            <c:dLbl>
              <c:idx val="3"/>
              <c:layout>
                <c:manualLayout>
                  <c:x val="-2.4256897095276658E-3"/>
                  <c:y val="1.1709243442731474E-2"/>
                </c:manualLayout>
              </c:layout>
              <c:spPr>
                <a:noFill/>
                <a:ln>
                  <a:noFill/>
                </a:ln>
                <a:effectLst/>
              </c:spPr>
              <c:txPr>
                <a:bodyPr rot="0" spcFirstLastPara="1" vertOverflow="ellipsis" vert="horz" wrap="square" lIns="38100" tIns="19050" rIns="38100" bIns="19050" anchor="ctr" anchorCtr="0">
                  <a:noAutofit/>
                </a:bodyPr>
                <a:lstStyle/>
                <a:p>
                  <a:pPr algn="r">
                    <a:defRPr sz="1400" b="0" i="0" u="none" strike="noStrike" kern="1200" baseline="0">
                      <a:solidFill>
                        <a:schemeClr val="tx1"/>
                      </a:solidFill>
                      <a:latin typeface="Moderat" panose="00000500000000000000" pitchFamily="50"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51726669180508245"/>
                      <c:h val="0.15271029340229308"/>
                    </c:manualLayout>
                  </c15:layout>
                </c:ext>
                <c:ext xmlns:c16="http://schemas.microsoft.com/office/drawing/2014/chart" uri="{C3380CC4-5D6E-409C-BE32-E72D297353CC}">
                  <c16:uniqueId val="{00000004-6550-4F64-BFDE-622E5C2138DC}"/>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oderat" panose="00000500000000000000" pitchFamily="50" charset="0"/>
                    <a:ea typeface="+mn-ea"/>
                    <a:cs typeface="+mn-cs"/>
                  </a:defRPr>
                </a:pPr>
                <a:endParaRPr lang="en-US"/>
              </a:p>
            </c:txPr>
            <c:dLblPos val="ctr"/>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Female</c:v>
                </c:pt>
                <c:pt idx="1">
                  <c:v>Male</c:v>
                </c:pt>
                <c:pt idx="2">
                  <c:v>Non- Binary</c:v>
                </c:pt>
                <c:pt idx="3">
                  <c:v>Refused</c:v>
                </c:pt>
              </c:strCache>
            </c:strRef>
          </c:cat>
          <c:val>
            <c:numRef>
              <c:f>Sheet1!$B$2:$B$5</c:f>
              <c:numCache>
                <c:formatCode>0%</c:formatCode>
                <c:ptCount val="4"/>
                <c:pt idx="0">
                  <c:v>0.56000000000000005</c:v>
                </c:pt>
                <c:pt idx="1">
                  <c:v>0.39</c:v>
                </c:pt>
                <c:pt idx="2">
                  <c:v>0.05</c:v>
                </c:pt>
                <c:pt idx="3" formatCode="0.00%">
                  <c:v>6.0000000000000001E-3</c:v>
                </c:pt>
              </c:numCache>
            </c:numRef>
          </c:val>
          <c:extLst>
            <c:ext xmlns:c16="http://schemas.microsoft.com/office/drawing/2014/chart" uri="{C3380CC4-5D6E-409C-BE32-E72D297353CC}">
              <c16:uniqueId val="{00000000-6550-4F64-BFDE-622E5C2138DC}"/>
            </c:ext>
          </c:extLst>
        </c:ser>
        <c:dLbls>
          <c:showLegendKey val="0"/>
          <c:showVal val="0"/>
          <c:showCatName val="0"/>
          <c:showSerName val="0"/>
          <c:showPercent val="0"/>
          <c:showBubbleSize val="0"/>
          <c:showLeaderLines val="0"/>
        </c:dLbls>
        <c:firstSliceAng val="15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E3E9E4"/>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oderat" panose="00000500000000000000" pitchFamily="50" charset="0"/>
                <a:ea typeface="+mn-ea"/>
                <a:cs typeface="+mn-cs"/>
              </a:defRPr>
            </a:pPr>
            <a:r>
              <a:rPr lang="en-US" dirty="0"/>
              <a:t>Substance Use Risk</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oderat" panose="00000500000000000000" pitchFamily="50" charset="0"/>
              <a:ea typeface="+mn-ea"/>
              <a:cs typeface="+mn-cs"/>
            </a:defRPr>
          </a:pPr>
          <a:endParaRPr lang="en-US"/>
        </a:p>
      </c:txPr>
    </c:title>
    <c:autoTitleDeleted val="0"/>
    <c:plotArea>
      <c:layout>
        <c:manualLayout>
          <c:layoutTarget val="inner"/>
          <c:xMode val="edge"/>
          <c:yMode val="edge"/>
          <c:x val="0.15290648289785158"/>
          <c:y val="0.14159740860227729"/>
          <c:w val="0.81516042436040093"/>
          <c:h val="0.62862221314062894"/>
        </c:manualLayout>
      </c:layout>
      <c:barChart>
        <c:barDir val="col"/>
        <c:grouping val="stacked"/>
        <c:varyColors val="0"/>
        <c:ser>
          <c:idx val="0"/>
          <c:order val="0"/>
          <c:tx>
            <c:strRef>
              <c:f>Sheet1!$B$1</c:f>
              <c:strCache>
                <c:ptCount val="1"/>
                <c:pt idx="0">
                  <c:v>No risk</c:v>
                </c:pt>
              </c:strCache>
            </c:strRef>
          </c:tx>
          <c:spPr>
            <a:solidFill>
              <a:srgbClr val="1F5B59"/>
            </a:solidFill>
            <a:ln>
              <a:noFill/>
            </a:ln>
            <a:effectLst/>
          </c:spPr>
          <c:invertIfNegative val="0"/>
          <c:cat>
            <c:strRef>
              <c:f>Sheet1!$A$2:$A$5</c:f>
              <c:strCache>
                <c:ptCount val="4"/>
                <c:pt idx="0">
                  <c:v>Nicotine</c:v>
                </c:pt>
                <c:pt idx="1">
                  <c:v>Alcohol</c:v>
                </c:pt>
                <c:pt idx="2">
                  <c:v>Cannabis</c:v>
                </c:pt>
                <c:pt idx="3">
                  <c:v>Other drugs</c:v>
                </c:pt>
              </c:strCache>
            </c:strRef>
          </c:cat>
          <c:val>
            <c:numRef>
              <c:f>Sheet1!$B$2:$B$5</c:f>
              <c:numCache>
                <c:formatCode>General</c:formatCode>
                <c:ptCount val="4"/>
                <c:pt idx="0">
                  <c:v>0.65300000000000002</c:v>
                </c:pt>
                <c:pt idx="1">
                  <c:v>0.72399999999999998</c:v>
                </c:pt>
                <c:pt idx="2">
                  <c:v>0.85399999999999998</c:v>
                </c:pt>
                <c:pt idx="3">
                  <c:v>0.94799999999999995</c:v>
                </c:pt>
              </c:numCache>
            </c:numRef>
          </c:val>
          <c:extLst>
            <c:ext xmlns:c16="http://schemas.microsoft.com/office/drawing/2014/chart" uri="{C3380CC4-5D6E-409C-BE32-E72D297353CC}">
              <c16:uniqueId val="{00000000-FEB7-4EED-947E-A53DF6643165}"/>
            </c:ext>
          </c:extLst>
        </c:ser>
        <c:ser>
          <c:idx val="1"/>
          <c:order val="1"/>
          <c:tx>
            <c:strRef>
              <c:f>Sheet1!$C$1</c:f>
              <c:strCache>
                <c:ptCount val="1"/>
                <c:pt idx="0">
                  <c:v>Low</c:v>
                </c:pt>
              </c:strCache>
            </c:strRef>
          </c:tx>
          <c:spPr>
            <a:solidFill>
              <a:srgbClr val="BBCB8B"/>
            </a:solidFill>
            <a:ln>
              <a:noFill/>
            </a:ln>
            <a:effectLst/>
          </c:spPr>
          <c:invertIfNegative val="0"/>
          <c:cat>
            <c:strRef>
              <c:f>Sheet1!$A$2:$A$5</c:f>
              <c:strCache>
                <c:ptCount val="4"/>
                <c:pt idx="0">
                  <c:v>Nicotine</c:v>
                </c:pt>
                <c:pt idx="1">
                  <c:v>Alcohol</c:v>
                </c:pt>
                <c:pt idx="2">
                  <c:v>Cannabis</c:v>
                </c:pt>
                <c:pt idx="3">
                  <c:v>Other drugs</c:v>
                </c:pt>
              </c:strCache>
            </c:strRef>
          </c:cat>
          <c:val>
            <c:numRef>
              <c:f>Sheet1!$C$2:$C$5</c:f>
              <c:numCache>
                <c:formatCode>General</c:formatCode>
                <c:ptCount val="4"/>
                <c:pt idx="0">
                  <c:v>0.22800000000000001</c:v>
                </c:pt>
                <c:pt idx="1">
                  <c:v>0.245</c:v>
                </c:pt>
                <c:pt idx="2">
                  <c:v>7.9000000000000001E-2</c:v>
                </c:pt>
                <c:pt idx="3">
                  <c:v>0.02</c:v>
                </c:pt>
              </c:numCache>
            </c:numRef>
          </c:val>
          <c:extLst>
            <c:ext xmlns:c16="http://schemas.microsoft.com/office/drawing/2014/chart" uri="{C3380CC4-5D6E-409C-BE32-E72D297353CC}">
              <c16:uniqueId val="{00000001-FEB7-4EED-947E-A53DF6643165}"/>
            </c:ext>
          </c:extLst>
        </c:ser>
        <c:ser>
          <c:idx val="2"/>
          <c:order val="2"/>
          <c:tx>
            <c:strRef>
              <c:f>Sheet1!$D$1</c:f>
              <c:strCache>
                <c:ptCount val="1"/>
                <c:pt idx="0">
                  <c:v>Moderate</c:v>
                </c:pt>
              </c:strCache>
            </c:strRef>
          </c:tx>
          <c:spPr>
            <a:solidFill>
              <a:srgbClr val="2D5B8A"/>
            </a:solidFill>
            <a:ln>
              <a:noFill/>
            </a:ln>
            <a:effectLst/>
          </c:spPr>
          <c:invertIfNegative val="0"/>
          <c:cat>
            <c:strRef>
              <c:f>Sheet1!$A$2:$A$5</c:f>
              <c:strCache>
                <c:ptCount val="4"/>
                <c:pt idx="0">
                  <c:v>Nicotine</c:v>
                </c:pt>
                <c:pt idx="1">
                  <c:v>Alcohol</c:v>
                </c:pt>
                <c:pt idx="2">
                  <c:v>Cannabis</c:v>
                </c:pt>
                <c:pt idx="3">
                  <c:v>Other drugs</c:v>
                </c:pt>
              </c:strCache>
            </c:strRef>
          </c:cat>
          <c:val>
            <c:numRef>
              <c:f>Sheet1!$D$2:$D$5</c:f>
              <c:numCache>
                <c:formatCode>General</c:formatCode>
                <c:ptCount val="4"/>
                <c:pt idx="0">
                  <c:v>0.05</c:v>
                </c:pt>
                <c:pt idx="1">
                  <c:v>2.7E-2</c:v>
                </c:pt>
                <c:pt idx="2">
                  <c:v>4.5999999999999999E-2</c:v>
                </c:pt>
                <c:pt idx="3">
                  <c:v>1.2E-2</c:v>
                </c:pt>
              </c:numCache>
            </c:numRef>
          </c:val>
          <c:extLst>
            <c:ext xmlns:c16="http://schemas.microsoft.com/office/drawing/2014/chart" uri="{C3380CC4-5D6E-409C-BE32-E72D297353CC}">
              <c16:uniqueId val="{00000002-FEB7-4EED-947E-A53DF6643165}"/>
            </c:ext>
          </c:extLst>
        </c:ser>
        <c:ser>
          <c:idx val="3"/>
          <c:order val="3"/>
          <c:tx>
            <c:strRef>
              <c:f>Sheet1!$E$1</c:f>
              <c:strCache>
                <c:ptCount val="1"/>
                <c:pt idx="0">
                  <c:v>Severe</c:v>
                </c:pt>
              </c:strCache>
            </c:strRef>
          </c:tx>
          <c:spPr>
            <a:solidFill>
              <a:srgbClr val="ADCAED"/>
            </a:solidFill>
            <a:ln>
              <a:noFill/>
            </a:ln>
            <a:effectLst/>
          </c:spPr>
          <c:invertIfNegative val="0"/>
          <c:cat>
            <c:strRef>
              <c:f>Sheet1!$A$2:$A$5</c:f>
              <c:strCache>
                <c:ptCount val="4"/>
                <c:pt idx="0">
                  <c:v>Nicotine</c:v>
                </c:pt>
                <c:pt idx="1">
                  <c:v>Alcohol</c:v>
                </c:pt>
                <c:pt idx="2">
                  <c:v>Cannabis</c:v>
                </c:pt>
                <c:pt idx="3">
                  <c:v>Other drugs</c:v>
                </c:pt>
              </c:strCache>
            </c:strRef>
          </c:cat>
          <c:val>
            <c:numRef>
              <c:f>Sheet1!$E$2:$E$5</c:f>
              <c:numCache>
                <c:formatCode>General</c:formatCode>
                <c:ptCount val="4"/>
                <c:pt idx="0">
                  <c:v>6.9000000000000006E-2</c:v>
                </c:pt>
                <c:pt idx="1">
                  <c:v>4.0000000000000001E-3</c:v>
                </c:pt>
                <c:pt idx="2">
                  <c:v>3.3000000000000002E-2</c:v>
                </c:pt>
                <c:pt idx="3">
                  <c:v>2E-3</c:v>
                </c:pt>
              </c:numCache>
            </c:numRef>
          </c:val>
          <c:extLst>
            <c:ext xmlns:c16="http://schemas.microsoft.com/office/drawing/2014/chart" uri="{C3380CC4-5D6E-409C-BE32-E72D297353CC}">
              <c16:uniqueId val="{00000003-FEB7-4EED-947E-A53DF6643165}"/>
            </c:ext>
          </c:extLst>
        </c:ser>
        <c:dLbls>
          <c:showLegendKey val="0"/>
          <c:showVal val="0"/>
          <c:showCatName val="0"/>
          <c:showSerName val="0"/>
          <c:showPercent val="0"/>
          <c:showBubbleSize val="0"/>
        </c:dLbls>
        <c:gapWidth val="219"/>
        <c:overlap val="100"/>
        <c:axId val="701721208"/>
        <c:axId val="701721536"/>
      </c:barChart>
      <c:catAx>
        <c:axId val="701721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derat" panose="00000500000000000000" pitchFamily="50" charset="0"/>
                <a:ea typeface="+mn-ea"/>
                <a:cs typeface="+mn-cs"/>
              </a:defRPr>
            </a:pPr>
            <a:endParaRPr lang="en-US"/>
          </a:p>
        </c:txPr>
        <c:crossAx val="701721536"/>
        <c:crosses val="autoZero"/>
        <c:auto val="1"/>
        <c:lblAlgn val="ctr"/>
        <c:lblOffset val="100"/>
        <c:noMultiLvlLbl val="0"/>
      </c:catAx>
      <c:valAx>
        <c:axId val="7017215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derat" panose="00000500000000000000" pitchFamily="50" charset="0"/>
                <a:ea typeface="+mn-ea"/>
                <a:cs typeface="+mn-cs"/>
              </a:defRPr>
            </a:pPr>
            <a:endParaRPr lang="en-US"/>
          </a:p>
        </c:txPr>
        <c:crossAx val="701721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derat" panose="00000500000000000000"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Moderat" panose="00000500000000000000" pitchFamily="50"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oderat" panose="00000500000000000000" pitchFamily="50" charset="0"/>
                <a:ea typeface="+mn-ea"/>
                <a:cs typeface="+mn-cs"/>
              </a:defRPr>
            </a:pPr>
            <a:r>
              <a:rPr lang="en-US" dirty="0"/>
              <a:t>Mental Health Risk</a:t>
            </a:r>
          </a:p>
        </c:rich>
      </c:tx>
      <c:overlay val="0"/>
      <c:spPr>
        <a:solidFill>
          <a:schemeClr val="lt1"/>
        </a:solid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oderat" panose="00000500000000000000" pitchFamily="50" charset="0"/>
              <a:ea typeface="+mn-ea"/>
              <a:cs typeface="+mn-cs"/>
            </a:defRPr>
          </a:pPr>
          <a:endParaRPr lang="en-US"/>
        </a:p>
      </c:txPr>
    </c:title>
    <c:autoTitleDeleted val="0"/>
    <c:plotArea>
      <c:layout>
        <c:manualLayout>
          <c:layoutTarget val="inner"/>
          <c:xMode val="edge"/>
          <c:yMode val="edge"/>
          <c:x val="0.17693928531374123"/>
          <c:y val="0.14159740860227729"/>
          <c:w val="0.78610859532218436"/>
          <c:h val="0.6279568117844152"/>
        </c:manualLayout>
      </c:layout>
      <c:barChart>
        <c:barDir val="col"/>
        <c:grouping val="stacked"/>
        <c:varyColors val="0"/>
        <c:ser>
          <c:idx val="0"/>
          <c:order val="0"/>
          <c:tx>
            <c:strRef>
              <c:f>Sheet1!$B$1</c:f>
              <c:strCache>
                <c:ptCount val="1"/>
                <c:pt idx="0">
                  <c:v>No risk</c:v>
                </c:pt>
              </c:strCache>
            </c:strRef>
          </c:tx>
          <c:spPr>
            <a:solidFill>
              <a:srgbClr val="1F5B59"/>
            </a:solidFill>
            <a:ln>
              <a:noFill/>
            </a:ln>
            <a:effectLst/>
          </c:spPr>
          <c:invertIfNegative val="0"/>
          <c:cat>
            <c:strRef>
              <c:f>Sheet1!$A$2:$A$3</c:f>
              <c:strCache>
                <c:ptCount val="2"/>
                <c:pt idx="0">
                  <c:v>Depression</c:v>
                </c:pt>
                <c:pt idx="1">
                  <c:v>Anxiety</c:v>
                </c:pt>
              </c:strCache>
            </c:strRef>
          </c:cat>
          <c:val>
            <c:numRef>
              <c:f>Sheet1!$B$2:$B$3</c:f>
              <c:numCache>
                <c:formatCode>General</c:formatCode>
                <c:ptCount val="2"/>
                <c:pt idx="0">
                  <c:v>0.76900000000000002</c:v>
                </c:pt>
                <c:pt idx="1">
                  <c:v>0.65900000000000003</c:v>
                </c:pt>
              </c:numCache>
            </c:numRef>
          </c:val>
          <c:extLst>
            <c:ext xmlns:c16="http://schemas.microsoft.com/office/drawing/2014/chart" uri="{C3380CC4-5D6E-409C-BE32-E72D297353CC}">
              <c16:uniqueId val="{00000000-2BEE-4A5F-B92D-461ADDCB551F}"/>
            </c:ext>
          </c:extLst>
        </c:ser>
        <c:ser>
          <c:idx val="1"/>
          <c:order val="1"/>
          <c:tx>
            <c:strRef>
              <c:f>Sheet1!$C$1</c:f>
              <c:strCache>
                <c:ptCount val="1"/>
                <c:pt idx="0">
                  <c:v>Low</c:v>
                </c:pt>
              </c:strCache>
            </c:strRef>
          </c:tx>
          <c:spPr>
            <a:solidFill>
              <a:srgbClr val="BBCB8B"/>
            </a:solidFill>
            <a:ln>
              <a:noFill/>
            </a:ln>
            <a:effectLst/>
          </c:spPr>
          <c:invertIfNegative val="0"/>
          <c:cat>
            <c:strRef>
              <c:f>Sheet1!$A$2:$A$3</c:f>
              <c:strCache>
                <c:ptCount val="2"/>
                <c:pt idx="0">
                  <c:v>Depression</c:v>
                </c:pt>
                <c:pt idx="1">
                  <c:v>Anxiety</c:v>
                </c:pt>
              </c:strCache>
            </c:strRef>
          </c:cat>
          <c:val>
            <c:numRef>
              <c:f>Sheet1!$C$2:$C$3</c:f>
              <c:numCache>
                <c:formatCode>General</c:formatCode>
                <c:ptCount val="2"/>
                <c:pt idx="0">
                  <c:v>4.4999999999999998E-2</c:v>
                </c:pt>
                <c:pt idx="1">
                  <c:v>0.105</c:v>
                </c:pt>
              </c:numCache>
            </c:numRef>
          </c:val>
          <c:extLst>
            <c:ext xmlns:c16="http://schemas.microsoft.com/office/drawing/2014/chart" uri="{C3380CC4-5D6E-409C-BE32-E72D297353CC}">
              <c16:uniqueId val="{00000001-2BEE-4A5F-B92D-461ADDCB551F}"/>
            </c:ext>
          </c:extLst>
        </c:ser>
        <c:ser>
          <c:idx val="2"/>
          <c:order val="2"/>
          <c:tx>
            <c:strRef>
              <c:f>Sheet1!$D$1</c:f>
              <c:strCache>
                <c:ptCount val="1"/>
                <c:pt idx="0">
                  <c:v>Moderate</c:v>
                </c:pt>
              </c:strCache>
            </c:strRef>
          </c:tx>
          <c:spPr>
            <a:solidFill>
              <a:srgbClr val="2D5B8A"/>
            </a:solidFill>
            <a:ln>
              <a:noFill/>
            </a:ln>
            <a:effectLst/>
          </c:spPr>
          <c:invertIfNegative val="0"/>
          <c:cat>
            <c:strRef>
              <c:f>Sheet1!$A$2:$A$3</c:f>
              <c:strCache>
                <c:ptCount val="2"/>
                <c:pt idx="0">
                  <c:v>Depression</c:v>
                </c:pt>
                <c:pt idx="1">
                  <c:v>Anxiety</c:v>
                </c:pt>
              </c:strCache>
            </c:strRef>
          </c:cat>
          <c:val>
            <c:numRef>
              <c:f>Sheet1!$D$2:$D$3</c:f>
              <c:numCache>
                <c:formatCode>General</c:formatCode>
                <c:ptCount val="2"/>
                <c:pt idx="0">
                  <c:v>0.08</c:v>
                </c:pt>
                <c:pt idx="1">
                  <c:v>0.13400000000000001</c:v>
                </c:pt>
              </c:numCache>
            </c:numRef>
          </c:val>
          <c:extLst>
            <c:ext xmlns:c16="http://schemas.microsoft.com/office/drawing/2014/chart" uri="{C3380CC4-5D6E-409C-BE32-E72D297353CC}">
              <c16:uniqueId val="{00000002-2BEE-4A5F-B92D-461ADDCB551F}"/>
            </c:ext>
          </c:extLst>
        </c:ser>
        <c:ser>
          <c:idx val="3"/>
          <c:order val="3"/>
          <c:tx>
            <c:strRef>
              <c:f>Sheet1!$E$1</c:f>
              <c:strCache>
                <c:ptCount val="1"/>
                <c:pt idx="0">
                  <c:v>Severe</c:v>
                </c:pt>
              </c:strCache>
            </c:strRef>
          </c:tx>
          <c:spPr>
            <a:solidFill>
              <a:srgbClr val="ADCAED"/>
            </a:solidFill>
            <a:ln>
              <a:noFill/>
            </a:ln>
            <a:effectLst/>
          </c:spPr>
          <c:invertIfNegative val="0"/>
          <c:cat>
            <c:strRef>
              <c:f>Sheet1!$A$2:$A$3</c:f>
              <c:strCache>
                <c:ptCount val="2"/>
                <c:pt idx="0">
                  <c:v>Depression</c:v>
                </c:pt>
                <c:pt idx="1">
                  <c:v>Anxiety</c:v>
                </c:pt>
              </c:strCache>
            </c:strRef>
          </c:cat>
          <c:val>
            <c:numRef>
              <c:f>Sheet1!$E$2:$E$3</c:f>
              <c:numCache>
                <c:formatCode>General</c:formatCode>
                <c:ptCount val="2"/>
                <c:pt idx="0">
                  <c:v>0.106</c:v>
                </c:pt>
                <c:pt idx="1">
                  <c:v>0.10100000000000001</c:v>
                </c:pt>
              </c:numCache>
            </c:numRef>
          </c:val>
          <c:extLst>
            <c:ext xmlns:c16="http://schemas.microsoft.com/office/drawing/2014/chart" uri="{C3380CC4-5D6E-409C-BE32-E72D297353CC}">
              <c16:uniqueId val="{00000003-2BEE-4A5F-B92D-461ADDCB551F}"/>
            </c:ext>
          </c:extLst>
        </c:ser>
        <c:dLbls>
          <c:showLegendKey val="0"/>
          <c:showVal val="0"/>
          <c:showCatName val="0"/>
          <c:showSerName val="0"/>
          <c:showPercent val="0"/>
          <c:showBubbleSize val="0"/>
        </c:dLbls>
        <c:gapWidth val="219"/>
        <c:overlap val="100"/>
        <c:axId val="701721208"/>
        <c:axId val="701721536"/>
      </c:barChart>
      <c:catAx>
        <c:axId val="701721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derat" panose="00000500000000000000" pitchFamily="50" charset="0"/>
                <a:ea typeface="+mn-ea"/>
                <a:cs typeface="+mn-cs"/>
              </a:defRPr>
            </a:pPr>
            <a:endParaRPr lang="en-US"/>
          </a:p>
        </c:txPr>
        <c:crossAx val="701721536"/>
        <c:crosses val="autoZero"/>
        <c:auto val="1"/>
        <c:lblAlgn val="ctr"/>
        <c:lblOffset val="100"/>
        <c:noMultiLvlLbl val="0"/>
      </c:catAx>
      <c:valAx>
        <c:axId val="7017215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derat" panose="00000500000000000000" pitchFamily="50" charset="0"/>
                <a:ea typeface="+mn-ea"/>
                <a:cs typeface="+mn-cs"/>
              </a:defRPr>
            </a:pPr>
            <a:endParaRPr lang="en-US"/>
          </a:p>
        </c:txPr>
        <c:crossAx val="701721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derat" panose="00000500000000000000"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Moderat" panose="00000500000000000000" pitchFamily="50"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oderat" panose="00000500000000000000" pitchFamily="50" charset="0"/>
                <a:ea typeface="+mn-ea"/>
                <a:cs typeface="+mn-cs"/>
              </a:defRPr>
            </a:pPr>
            <a:r>
              <a:rPr lang="en-US" dirty="0"/>
              <a:t>Substance Use Risk</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oderat" panose="00000500000000000000" pitchFamily="50" charset="0"/>
              <a:ea typeface="+mn-ea"/>
              <a:cs typeface="+mn-cs"/>
            </a:defRPr>
          </a:pPr>
          <a:endParaRPr lang="en-US"/>
        </a:p>
      </c:txPr>
    </c:title>
    <c:autoTitleDeleted val="0"/>
    <c:plotArea>
      <c:layout>
        <c:manualLayout>
          <c:layoutTarget val="inner"/>
          <c:xMode val="edge"/>
          <c:yMode val="edge"/>
          <c:x val="0.15290648289785158"/>
          <c:y val="0.14159740860227729"/>
          <c:w val="0.81516042436040093"/>
          <c:h val="0.62862221314062894"/>
        </c:manualLayout>
      </c:layout>
      <c:barChart>
        <c:barDir val="col"/>
        <c:grouping val="stacked"/>
        <c:varyColors val="0"/>
        <c:ser>
          <c:idx val="0"/>
          <c:order val="0"/>
          <c:tx>
            <c:strRef>
              <c:f>Sheet1!$B$1</c:f>
              <c:strCache>
                <c:ptCount val="1"/>
                <c:pt idx="0">
                  <c:v>Low</c:v>
                </c:pt>
              </c:strCache>
            </c:strRef>
          </c:tx>
          <c:spPr>
            <a:solidFill>
              <a:srgbClr val="BBCB8B"/>
            </a:solidFill>
            <a:ln>
              <a:noFill/>
            </a:ln>
            <a:effectLst/>
          </c:spPr>
          <c:invertIfNegative val="0"/>
          <c:cat>
            <c:strRef>
              <c:f>Sheet1!$A$2:$A$4</c:f>
              <c:strCache>
                <c:ptCount val="3"/>
                <c:pt idx="0">
                  <c:v>Alcohol</c:v>
                </c:pt>
                <c:pt idx="1">
                  <c:v>Cannabis</c:v>
                </c:pt>
                <c:pt idx="2">
                  <c:v>Other drugs</c:v>
                </c:pt>
              </c:strCache>
            </c:strRef>
          </c:cat>
          <c:val>
            <c:numRef>
              <c:f>Sheet1!$B$2:$B$4</c:f>
              <c:numCache>
                <c:formatCode>General</c:formatCode>
                <c:ptCount val="3"/>
                <c:pt idx="0">
                  <c:v>0.88900000000000001</c:v>
                </c:pt>
                <c:pt idx="1">
                  <c:v>0.54</c:v>
                </c:pt>
                <c:pt idx="2">
                  <c:v>0.59299999999999997</c:v>
                </c:pt>
              </c:numCache>
            </c:numRef>
          </c:val>
          <c:extLst>
            <c:ext xmlns:c16="http://schemas.microsoft.com/office/drawing/2014/chart" uri="{C3380CC4-5D6E-409C-BE32-E72D297353CC}">
              <c16:uniqueId val="{00000000-FEB7-4EED-947E-A53DF6643165}"/>
            </c:ext>
          </c:extLst>
        </c:ser>
        <c:ser>
          <c:idx val="1"/>
          <c:order val="1"/>
          <c:tx>
            <c:strRef>
              <c:f>Sheet1!$C$1</c:f>
              <c:strCache>
                <c:ptCount val="1"/>
                <c:pt idx="0">
                  <c:v>Moderate</c:v>
                </c:pt>
              </c:strCache>
            </c:strRef>
          </c:tx>
          <c:spPr>
            <a:solidFill>
              <a:srgbClr val="2D5B8A"/>
            </a:solidFill>
            <a:ln>
              <a:noFill/>
            </a:ln>
            <a:effectLst/>
          </c:spPr>
          <c:invertIfNegative val="0"/>
          <c:cat>
            <c:strRef>
              <c:f>Sheet1!$A$2:$A$4</c:f>
              <c:strCache>
                <c:ptCount val="3"/>
                <c:pt idx="0">
                  <c:v>Alcohol</c:v>
                </c:pt>
                <c:pt idx="1">
                  <c:v>Cannabis</c:v>
                </c:pt>
                <c:pt idx="2">
                  <c:v>Other drugs</c:v>
                </c:pt>
              </c:strCache>
            </c:strRef>
          </c:cat>
          <c:val>
            <c:numRef>
              <c:f>Sheet1!$C$2:$C$4</c:f>
              <c:numCache>
                <c:formatCode>General</c:formatCode>
                <c:ptCount val="3"/>
                <c:pt idx="0">
                  <c:v>9.7000000000000003E-2</c:v>
                </c:pt>
                <c:pt idx="1">
                  <c:v>0.22600000000000001</c:v>
                </c:pt>
                <c:pt idx="2">
                  <c:v>0.35099999999999998</c:v>
                </c:pt>
              </c:numCache>
            </c:numRef>
          </c:val>
          <c:extLst>
            <c:ext xmlns:c16="http://schemas.microsoft.com/office/drawing/2014/chart" uri="{C3380CC4-5D6E-409C-BE32-E72D297353CC}">
              <c16:uniqueId val="{00000001-FEB7-4EED-947E-A53DF6643165}"/>
            </c:ext>
          </c:extLst>
        </c:ser>
        <c:ser>
          <c:idx val="2"/>
          <c:order val="2"/>
          <c:tx>
            <c:strRef>
              <c:f>Sheet1!$D$1</c:f>
              <c:strCache>
                <c:ptCount val="1"/>
                <c:pt idx="0">
                  <c:v>Severe</c:v>
                </c:pt>
              </c:strCache>
            </c:strRef>
          </c:tx>
          <c:spPr>
            <a:solidFill>
              <a:srgbClr val="ADCAED"/>
            </a:solidFill>
            <a:ln>
              <a:noFill/>
            </a:ln>
            <a:effectLst/>
          </c:spPr>
          <c:invertIfNegative val="0"/>
          <c:cat>
            <c:strRef>
              <c:f>Sheet1!$A$2:$A$4</c:f>
              <c:strCache>
                <c:ptCount val="3"/>
                <c:pt idx="0">
                  <c:v>Alcohol</c:v>
                </c:pt>
                <c:pt idx="1">
                  <c:v>Cannabis</c:v>
                </c:pt>
                <c:pt idx="2">
                  <c:v>Other drugs</c:v>
                </c:pt>
              </c:strCache>
            </c:strRef>
          </c:cat>
          <c:val>
            <c:numRef>
              <c:f>Sheet1!$D$2:$D$4</c:f>
              <c:numCache>
                <c:formatCode>General</c:formatCode>
                <c:ptCount val="3"/>
                <c:pt idx="0">
                  <c:v>1.4E-2</c:v>
                </c:pt>
                <c:pt idx="1">
                  <c:v>0.23499999999999999</c:v>
                </c:pt>
                <c:pt idx="2">
                  <c:v>5.5599999999999997E-2</c:v>
                </c:pt>
              </c:numCache>
            </c:numRef>
          </c:val>
          <c:extLst>
            <c:ext xmlns:c16="http://schemas.microsoft.com/office/drawing/2014/chart" uri="{C3380CC4-5D6E-409C-BE32-E72D297353CC}">
              <c16:uniqueId val="{00000002-FEB7-4EED-947E-A53DF6643165}"/>
            </c:ext>
          </c:extLst>
        </c:ser>
        <c:dLbls>
          <c:showLegendKey val="0"/>
          <c:showVal val="0"/>
          <c:showCatName val="0"/>
          <c:showSerName val="0"/>
          <c:showPercent val="0"/>
          <c:showBubbleSize val="0"/>
        </c:dLbls>
        <c:gapWidth val="219"/>
        <c:overlap val="100"/>
        <c:axId val="701721208"/>
        <c:axId val="701721536"/>
      </c:barChart>
      <c:catAx>
        <c:axId val="701721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derat" panose="00000500000000000000" pitchFamily="50" charset="0"/>
                <a:ea typeface="+mn-ea"/>
                <a:cs typeface="+mn-cs"/>
              </a:defRPr>
            </a:pPr>
            <a:endParaRPr lang="en-US"/>
          </a:p>
        </c:txPr>
        <c:crossAx val="701721536"/>
        <c:crosses val="autoZero"/>
        <c:auto val="1"/>
        <c:lblAlgn val="ctr"/>
        <c:lblOffset val="100"/>
        <c:noMultiLvlLbl val="0"/>
      </c:catAx>
      <c:valAx>
        <c:axId val="7017215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derat" panose="00000500000000000000" pitchFamily="50" charset="0"/>
                <a:ea typeface="+mn-ea"/>
                <a:cs typeface="+mn-cs"/>
              </a:defRPr>
            </a:pPr>
            <a:endParaRPr lang="en-US"/>
          </a:p>
        </c:txPr>
        <c:crossAx val="701721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derat" panose="00000500000000000000"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Moderat" panose="00000500000000000000" pitchFamily="50"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oderat" panose="00000500000000000000" pitchFamily="50" charset="0"/>
                <a:ea typeface="+mn-ea"/>
                <a:cs typeface="+mn-cs"/>
              </a:defRPr>
            </a:pPr>
            <a:r>
              <a:rPr lang="en-US" dirty="0"/>
              <a:t>Mental Health Risk</a:t>
            </a:r>
          </a:p>
        </c:rich>
      </c:tx>
      <c:overlay val="0"/>
      <c:spPr>
        <a:solidFill>
          <a:schemeClr val="lt1"/>
        </a:solid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oderat" panose="00000500000000000000" pitchFamily="50" charset="0"/>
              <a:ea typeface="+mn-ea"/>
              <a:cs typeface="+mn-cs"/>
            </a:defRPr>
          </a:pPr>
          <a:endParaRPr lang="en-US"/>
        </a:p>
      </c:txPr>
    </c:title>
    <c:autoTitleDeleted val="0"/>
    <c:plotArea>
      <c:layout>
        <c:manualLayout>
          <c:layoutTarget val="inner"/>
          <c:xMode val="edge"/>
          <c:yMode val="edge"/>
          <c:x val="0.17693928531374123"/>
          <c:y val="0.14159740860227729"/>
          <c:w val="0.78610859532218436"/>
          <c:h val="0.6279568117844152"/>
        </c:manualLayout>
      </c:layout>
      <c:barChart>
        <c:barDir val="col"/>
        <c:grouping val="stacked"/>
        <c:varyColors val="0"/>
        <c:ser>
          <c:idx val="0"/>
          <c:order val="0"/>
          <c:tx>
            <c:strRef>
              <c:f>Sheet1!$B$1</c:f>
              <c:strCache>
                <c:ptCount val="1"/>
                <c:pt idx="0">
                  <c:v>Low</c:v>
                </c:pt>
              </c:strCache>
            </c:strRef>
          </c:tx>
          <c:spPr>
            <a:solidFill>
              <a:srgbClr val="BBCB8B"/>
            </a:solidFill>
            <a:ln>
              <a:noFill/>
            </a:ln>
            <a:effectLst/>
          </c:spPr>
          <c:invertIfNegative val="0"/>
          <c:cat>
            <c:strRef>
              <c:f>Sheet1!$A$2:$A$4</c:f>
              <c:strCache>
                <c:ptCount val="3"/>
                <c:pt idx="0">
                  <c:v>Depression</c:v>
                </c:pt>
                <c:pt idx="1">
                  <c:v>Anxiety</c:v>
                </c:pt>
                <c:pt idx="2">
                  <c:v>Both Dep &amp; Anx</c:v>
                </c:pt>
              </c:strCache>
            </c:strRef>
          </c:cat>
          <c:val>
            <c:numRef>
              <c:f>Sheet1!$B$2:$B$4</c:f>
              <c:numCache>
                <c:formatCode>General</c:formatCode>
                <c:ptCount val="3"/>
                <c:pt idx="0">
                  <c:v>0.19400000000000001</c:v>
                </c:pt>
                <c:pt idx="1">
                  <c:v>0.309</c:v>
                </c:pt>
                <c:pt idx="2">
                  <c:v>0.16700000000000001</c:v>
                </c:pt>
              </c:numCache>
            </c:numRef>
          </c:val>
          <c:extLst>
            <c:ext xmlns:c16="http://schemas.microsoft.com/office/drawing/2014/chart" uri="{C3380CC4-5D6E-409C-BE32-E72D297353CC}">
              <c16:uniqueId val="{00000000-2BEE-4A5F-B92D-461ADDCB551F}"/>
            </c:ext>
          </c:extLst>
        </c:ser>
        <c:ser>
          <c:idx val="1"/>
          <c:order val="1"/>
          <c:tx>
            <c:strRef>
              <c:f>Sheet1!$C$1</c:f>
              <c:strCache>
                <c:ptCount val="1"/>
                <c:pt idx="0">
                  <c:v>Moderate</c:v>
                </c:pt>
              </c:strCache>
            </c:strRef>
          </c:tx>
          <c:spPr>
            <a:solidFill>
              <a:srgbClr val="2D5B8A"/>
            </a:solidFill>
            <a:ln>
              <a:noFill/>
            </a:ln>
            <a:effectLst/>
          </c:spPr>
          <c:invertIfNegative val="0"/>
          <c:cat>
            <c:strRef>
              <c:f>Sheet1!$A$2:$A$4</c:f>
              <c:strCache>
                <c:ptCount val="3"/>
                <c:pt idx="0">
                  <c:v>Depression</c:v>
                </c:pt>
                <c:pt idx="1">
                  <c:v>Anxiety</c:v>
                </c:pt>
                <c:pt idx="2">
                  <c:v>Both Dep &amp; Anx</c:v>
                </c:pt>
              </c:strCache>
            </c:strRef>
          </c:cat>
          <c:val>
            <c:numRef>
              <c:f>Sheet1!$C$2:$C$4</c:f>
              <c:numCache>
                <c:formatCode>General</c:formatCode>
                <c:ptCount val="3"/>
                <c:pt idx="0">
                  <c:v>0.34599999999999997</c:v>
                </c:pt>
                <c:pt idx="1">
                  <c:v>0.39400000000000002</c:v>
                </c:pt>
                <c:pt idx="2">
                  <c:v>0.437</c:v>
                </c:pt>
              </c:numCache>
            </c:numRef>
          </c:val>
          <c:extLst>
            <c:ext xmlns:c16="http://schemas.microsoft.com/office/drawing/2014/chart" uri="{C3380CC4-5D6E-409C-BE32-E72D297353CC}">
              <c16:uniqueId val="{00000001-2BEE-4A5F-B92D-461ADDCB551F}"/>
            </c:ext>
          </c:extLst>
        </c:ser>
        <c:ser>
          <c:idx val="2"/>
          <c:order val="2"/>
          <c:tx>
            <c:strRef>
              <c:f>Sheet1!$D$1</c:f>
              <c:strCache>
                <c:ptCount val="1"/>
                <c:pt idx="0">
                  <c:v>Severe</c:v>
                </c:pt>
              </c:strCache>
            </c:strRef>
          </c:tx>
          <c:spPr>
            <a:solidFill>
              <a:srgbClr val="ADCAED"/>
            </a:solidFill>
            <a:ln>
              <a:noFill/>
            </a:ln>
            <a:effectLst/>
          </c:spPr>
          <c:invertIfNegative val="0"/>
          <c:cat>
            <c:strRef>
              <c:f>Sheet1!$A$2:$A$4</c:f>
              <c:strCache>
                <c:ptCount val="3"/>
                <c:pt idx="0">
                  <c:v>Depression</c:v>
                </c:pt>
                <c:pt idx="1">
                  <c:v>Anxiety</c:v>
                </c:pt>
                <c:pt idx="2">
                  <c:v>Both Dep &amp; Anx</c:v>
                </c:pt>
              </c:strCache>
            </c:strRef>
          </c:cat>
          <c:val>
            <c:numRef>
              <c:f>Sheet1!$D$2:$D$4</c:f>
              <c:numCache>
                <c:formatCode>General</c:formatCode>
                <c:ptCount val="3"/>
                <c:pt idx="0">
                  <c:v>0.46</c:v>
                </c:pt>
                <c:pt idx="1">
                  <c:v>0.29699999999999999</c:v>
                </c:pt>
                <c:pt idx="2">
                  <c:v>0.39500000000000002</c:v>
                </c:pt>
              </c:numCache>
            </c:numRef>
          </c:val>
          <c:extLst>
            <c:ext xmlns:c16="http://schemas.microsoft.com/office/drawing/2014/chart" uri="{C3380CC4-5D6E-409C-BE32-E72D297353CC}">
              <c16:uniqueId val="{00000002-2BEE-4A5F-B92D-461ADDCB551F}"/>
            </c:ext>
          </c:extLst>
        </c:ser>
        <c:dLbls>
          <c:showLegendKey val="0"/>
          <c:showVal val="0"/>
          <c:showCatName val="0"/>
          <c:showSerName val="0"/>
          <c:showPercent val="0"/>
          <c:showBubbleSize val="0"/>
        </c:dLbls>
        <c:gapWidth val="219"/>
        <c:overlap val="100"/>
        <c:axId val="701721208"/>
        <c:axId val="701721536"/>
      </c:barChart>
      <c:catAx>
        <c:axId val="701721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derat" panose="00000500000000000000" pitchFamily="50" charset="0"/>
                <a:ea typeface="+mn-ea"/>
                <a:cs typeface="+mn-cs"/>
              </a:defRPr>
            </a:pPr>
            <a:endParaRPr lang="en-US"/>
          </a:p>
        </c:txPr>
        <c:crossAx val="701721536"/>
        <c:crosses val="autoZero"/>
        <c:auto val="1"/>
        <c:lblAlgn val="ctr"/>
        <c:lblOffset val="100"/>
        <c:noMultiLvlLbl val="0"/>
      </c:catAx>
      <c:valAx>
        <c:axId val="7017215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derat" panose="00000500000000000000" pitchFamily="50" charset="0"/>
                <a:ea typeface="+mn-ea"/>
                <a:cs typeface="+mn-cs"/>
              </a:defRPr>
            </a:pPr>
            <a:endParaRPr lang="en-US"/>
          </a:p>
        </c:txPr>
        <c:crossAx val="701721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derat" panose="00000500000000000000"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Moderat" panose="00000500000000000000" pitchFamily="50"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37641962795007"/>
          <c:y val="3.5943136755648891E-2"/>
          <c:w val="0.78610859532218436"/>
          <c:h val="0.6279568117844152"/>
        </c:manualLayout>
      </c:layout>
      <c:barChart>
        <c:barDir val="col"/>
        <c:grouping val="clustered"/>
        <c:varyColors val="0"/>
        <c:ser>
          <c:idx val="0"/>
          <c:order val="0"/>
          <c:tx>
            <c:strRef>
              <c:f>Sheet1!$B$1</c:f>
              <c:strCache>
                <c:ptCount val="1"/>
                <c:pt idx="0">
                  <c:v>Total sample</c:v>
                </c:pt>
              </c:strCache>
            </c:strRef>
          </c:tx>
          <c:spPr>
            <a:solidFill>
              <a:srgbClr val="BBCB8B"/>
            </a:solidFill>
            <a:ln>
              <a:noFill/>
            </a:ln>
            <a:effectLst/>
          </c:spPr>
          <c:invertIfNegative val="0"/>
          <c:cat>
            <c:strRef>
              <c:f>Sheet1!$A$2:$A$6</c:f>
              <c:strCache>
                <c:ptCount val="5"/>
                <c:pt idx="0">
                  <c:v>Alcohol</c:v>
                </c:pt>
                <c:pt idx="1">
                  <c:v>Cannabis</c:v>
                </c:pt>
                <c:pt idx="2">
                  <c:v>Other drugs</c:v>
                </c:pt>
                <c:pt idx="3">
                  <c:v>Depression</c:v>
                </c:pt>
                <c:pt idx="4">
                  <c:v>Anxiety</c:v>
                </c:pt>
              </c:strCache>
            </c:strRef>
          </c:cat>
          <c:val>
            <c:numRef>
              <c:f>Sheet1!$B$2:$B$6</c:f>
              <c:numCache>
                <c:formatCode>General</c:formatCode>
                <c:ptCount val="5"/>
                <c:pt idx="0">
                  <c:v>0.28000000000000003</c:v>
                </c:pt>
                <c:pt idx="1">
                  <c:v>0.15</c:v>
                </c:pt>
                <c:pt idx="2">
                  <c:v>0.05</c:v>
                </c:pt>
                <c:pt idx="3">
                  <c:v>0.23</c:v>
                </c:pt>
                <c:pt idx="4">
                  <c:v>0.34</c:v>
                </c:pt>
              </c:numCache>
            </c:numRef>
          </c:val>
          <c:extLst>
            <c:ext xmlns:c16="http://schemas.microsoft.com/office/drawing/2014/chart" uri="{C3380CC4-5D6E-409C-BE32-E72D297353CC}">
              <c16:uniqueId val="{00000000-2BEE-4A5F-B92D-461ADDCB551F}"/>
            </c:ext>
          </c:extLst>
        </c:ser>
        <c:ser>
          <c:idx val="1"/>
          <c:order val="1"/>
          <c:tx>
            <c:strRef>
              <c:f>Sheet1!$C$1</c:f>
              <c:strCache>
                <c:ptCount val="1"/>
                <c:pt idx="0">
                  <c:v>Co-occurring only</c:v>
                </c:pt>
              </c:strCache>
            </c:strRef>
          </c:tx>
          <c:spPr>
            <a:solidFill>
              <a:srgbClr val="2D5B8A"/>
            </a:solidFill>
            <a:ln>
              <a:noFill/>
            </a:ln>
            <a:effectLst/>
          </c:spPr>
          <c:invertIfNegative val="0"/>
          <c:cat>
            <c:strRef>
              <c:f>Sheet1!$A$2:$A$6</c:f>
              <c:strCache>
                <c:ptCount val="5"/>
                <c:pt idx="0">
                  <c:v>Alcohol</c:v>
                </c:pt>
                <c:pt idx="1">
                  <c:v>Cannabis</c:v>
                </c:pt>
                <c:pt idx="2">
                  <c:v>Other drugs</c:v>
                </c:pt>
                <c:pt idx="3">
                  <c:v>Depression</c:v>
                </c:pt>
                <c:pt idx="4">
                  <c:v>Anxiety</c:v>
                </c:pt>
              </c:strCache>
            </c:strRef>
          </c:cat>
          <c:val>
            <c:numRef>
              <c:f>Sheet1!$C$2:$C$6</c:f>
              <c:numCache>
                <c:formatCode>General</c:formatCode>
                <c:ptCount val="5"/>
                <c:pt idx="0">
                  <c:v>0.75</c:v>
                </c:pt>
                <c:pt idx="1">
                  <c:v>0.55000000000000004</c:v>
                </c:pt>
                <c:pt idx="2">
                  <c:v>0.13</c:v>
                </c:pt>
                <c:pt idx="3">
                  <c:v>0.61</c:v>
                </c:pt>
                <c:pt idx="4">
                  <c:v>0.83</c:v>
                </c:pt>
              </c:numCache>
            </c:numRef>
          </c:val>
          <c:extLst>
            <c:ext xmlns:c16="http://schemas.microsoft.com/office/drawing/2014/chart" uri="{C3380CC4-5D6E-409C-BE32-E72D297353CC}">
              <c16:uniqueId val="{00000001-2BEE-4A5F-B92D-461ADDCB551F}"/>
            </c:ext>
          </c:extLst>
        </c:ser>
        <c:dLbls>
          <c:showLegendKey val="0"/>
          <c:showVal val="0"/>
          <c:showCatName val="0"/>
          <c:showSerName val="0"/>
          <c:showPercent val="0"/>
          <c:showBubbleSize val="0"/>
        </c:dLbls>
        <c:gapWidth val="219"/>
        <c:axId val="701721208"/>
        <c:axId val="701721536"/>
      </c:barChart>
      <c:catAx>
        <c:axId val="701721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derat" panose="00000500000000000000" pitchFamily="50" charset="0"/>
                <a:ea typeface="+mn-ea"/>
                <a:cs typeface="+mn-cs"/>
              </a:defRPr>
            </a:pPr>
            <a:endParaRPr lang="en-US"/>
          </a:p>
        </c:txPr>
        <c:crossAx val="701721536"/>
        <c:crosses val="autoZero"/>
        <c:auto val="1"/>
        <c:lblAlgn val="ctr"/>
        <c:lblOffset val="100"/>
        <c:noMultiLvlLbl val="0"/>
      </c:catAx>
      <c:valAx>
        <c:axId val="7017215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derat" panose="00000500000000000000" pitchFamily="50" charset="0"/>
                <a:ea typeface="+mn-ea"/>
                <a:cs typeface="+mn-cs"/>
              </a:defRPr>
            </a:pPr>
            <a:endParaRPr lang="en-US"/>
          </a:p>
        </c:txPr>
        <c:crossAx val="701721208"/>
        <c:crosses val="autoZero"/>
        <c:crossBetween val="between"/>
      </c:valAx>
      <c:spPr>
        <a:noFill/>
        <a:ln>
          <a:noFill/>
        </a:ln>
        <a:effectLst/>
      </c:spPr>
    </c:plotArea>
    <c:legend>
      <c:legendPos val="b"/>
      <c:layout>
        <c:manualLayout>
          <c:xMode val="edge"/>
          <c:yMode val="edge"/>
          <c:x val="4.3281327038688366E-2"/>
          <c:y val="0.92113716404778767"/>
          <c:w val="0.8355532708125144"/>
          <c:h val="7.24595445595972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derat" panose="00000500000000000000"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Moderat" panose="00000500000000000000" pitchFamily="50"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rgbClr val="2D5B8A"/>
                </a:solidFill>
                <a:latin typeface="Moderat" panose="00000500000000000000" pitchFamily="50" charset="0"/>
                <a:ea typeface="+mn-ea"/>
                <a:cs typeface="+mn-cs"/>
              </a:defRPr>
            </a:pPr>
            <a:r>
              <a:rPr lang="en-US" sz="2000" b="1" dirty="0">
                <a:solidFill>
                  <a:srgbClr val="2D5B8A"/>
                </a:solidFill>
                <a:latin typeface="Moderat" panose="00000500000000000000" pitchFamily="50" charset="0"/>
              </a:rPr>
              <a:t>Presence of co-occurring risk</a:t>
            </a:r>
          </a:p>
        </c:rich>
      </c:tx>
      <c:layout>
        <c:manualLayout>
          <c:xMode val="edge"/>
          <c:yMode val="edge"/>
          <c:x val="4.0818240250369717E-2"/>
          <c:y val="4.4363906294347534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rgbClr val="2D5B8A"/>
              </a:solidFill>
              <a:latin typeface="Moderat" panose="00000500000000000000" pitchFamily="50" charset="0"/>
              <a:ea typeface="+mn-ea"/>
              <a:cs typeface="+mn-cs"/>
            </a:defRPr>
          </a:pPr>
          <a:endParaRPr lang="en-US"/>
        </a:p>
      </c:txPr>
    </c:title>
    <c:autoTitleDeleted val="0"/>
    <c:plotArea>
      <c:layout>
        <c:manualLayout>
          <c:layoutTarget val="inner"/>
          <c:xMode val="edge"/>
          <c:yMode val="edge"/>
          <c:x val="2.8400235338028906E-4"/>
          <c:y val="0.24258847268847578"/>
          <c:w val="0.65089837861258226"/>
          <c:h val="0.63497827653210492"/>
        </c:manualLayout>
      </c:layout>
      <c:pieChart>
        <c:varyColors val="1"/>
        <c:ser>
          <c:idx val="0"/>
          <c:order val="0"/>
          <c:tx>
            <c:strRef>
              <c:f>Sheet1!$B$1</c:f>
              <c:strCache>
                <c:ptCount val="1"/>
                <c:pt idx="0">
                  <c:v>Column1</c:v>
                </c:pt>
              </c:strCache>
            </c:strRef>
          </c:tx>
          <c:dPt>
            <c:idx val="0"/>
            <c:bubble3D val="0"/>
            <c:spPr>
              <a:solidFill>
                <a:srgbClr val="1F5B59"/>
              </a:solidFill>
              <a:ln w="19050">
                <a:solidFill>
                  <a:schemeClr val="lt1"/>
                </a:solidFill>
              </a:ln>
              <a:effectLst/>
            </c:spPr>
            <c:extLst>
              <c:ext xmlns:c16="http://schemas.microsoft.com/office/drawing/2014/chart" uri="{C3380CC4-5D6E-409C-BE32-E72D297353CC}">
                <c16:uniqueId val="{00000001-0B00-411D-B3EB-383E2D9ABFEA}"/>
              </c:ext>
            </c:extLst>
          </c:dPt>
          <c:dPt>
            <c:idx val="1"/>
            <c:bubble3D val="0"/>
            <c:spPr>
              <a:solidFill>
                <a:srgbClr val="BBCB8B"/>
              </a:solidFill>
              <a:ln w="19050">
                <a:solidFill>
                  <a:schemeClr val="lt1"/>
                </a:solidFill>
              </a:ln>
              <a:effectLst/>
            </c:spPr>
            <c:extLst>
              <c:ext xmlns:c16="http://schemas.microsoft.com/office/drawing/2014/chart" uri="{C3380CC4-5D6E-409C-BE32-E72D297353CC}">
                <c16:uniqueId val="{00000002-0B00-411D-B3EB-383E2D9ABFEA}"/>
              </c:ext>
            </c:extLst>
          </c:dPt>
          <c:dPt>
            <c:idx val="2"/>
            <c:bubble3D val="0"/>
            <c:spPr>
              <a:solidFill>
                <a:srgbClr val="2D5B8A"/>
              </a:solidFill>
              <a:ln w="19050">
                <a:solidFill>
                  <a:schemeClr val="lt1"/>
                </a:solidFill>
              </a:ln>
              <a:effectLst/>
            </c:spPr>
            <c:extLst>
              <c:ext xmlns:c16="http://schemas.microsoft.com/office/drawing/2014/chart" uri="{C3380CC4-5D6E-409C-BE32-E72D297353CC}">
                <c16:uniqueId val="{00000003-0B00-411D-B3EB-383E2D9ABFEA}"/>
              </c:ext>
            </c:extLst>
          </c:dPt>
          <c:dPt>
            <c:idx val="3"/>
            <c:bubble3D val="0"/>
            <c:spPr>
              <a:solidFill>
                <a:srgbClr val="ADCAED"/>
              </a:solidFill>
              <a:ln w="19050">
                <a:solidFill>
                  <a:schemeClr val="lt1"/>
                </a:solidFill>
              </a:ln>
              <a:effectLst/>
            </c:spPr>
            <c:extLst>
              <c:ext xmlns:c16="http://schemas.microsoft.com/office/drawing/2014/chart" uri="{C3380CC4-5D6E-409C-BE32-E72D297353CC}">
                <c16:uniqueId val="{00000004-0B00-411D-B3EB-383E2D9ABFEA}"/>
              </c:ext>
            </c:extLst>
          </c:dPt>
          <c:dLbls>
            <c:dLbl>
              <c:idx val="0"/>
              <c:layout>
                <c:manualLayout>
                  <c:x val="-0.20934244826635454"/>
                  <c:y val="8.361068052310984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oderat" panose="00000500000000000000" pitchFamily="50"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00-411D-B3EB-383E2D9ABFEA}"/>
                </c:ext>
              </c:extLst>
            </c:dLbl>
            <c:dLbl>
              <c:idx val="1"/>
              <c:layout>
                <c:manualLayout>
                  <c:x val="-1.9462781137764219E-2"/>
                  <c:y val="-0.1665641988516036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00-411D-B3EB-383E2D9ABFEA}"/>
                </c:ext>
              </c:extLst>
            </c:dLbl>
            <c:dLbl>
              <c:idx val="2"/>
              <c:layout>
                <c:manualLayout>
                  <c:x val="3.8965398704465616E-2"/>
                  <c:y val="-5.196013361570212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oderat" panose="00000500000000000000" pitchFamily="50"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00-411D-B3EB-383E2D9ABFEA}"/>
                </c:ext>
              </c:extLst>
            </c:dLbl>
            <c:dLbl>
              <c:idx val="3"/>
              <c:layout>
                <c:manualLayout>
                  <c:x val="0.13583841807302685"/>
                  <c:y val="0.137644914088596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00-411D-B3EB-383E2D9ABFE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oderat" panose="00000500000000000000" pitchFamily="50" charset="0"/>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None</c:v>
                </c:pt>
                <c:pt idx="1">
                  <c:v>AOD only</c:v>
                </c:pt>
                <c:pt idx="2">
                  <c:v>MH only</c:v>
                </c:pt>
                <c:pt idx="3">
                  <c:v>Co-occurring</c:v>
                </c:pt>
              </c:strCache>
            </c:strRef>
          </c:cat>
          <c:val>
            <c:numRef>
              <c:f>Sheet1!$B$2:$B$5</c:f>
              <c:numCache>
                <c:formatCode>General</c:formatCode>
                <c:ptCount val="4"/>
                <c:pt idx="0">
                  <c:v>0.39500000000000002</c:v>
                </c:pt>
                <c:pt idx="1">
                  <c:v>0.19500000000000001</c:v>
                </c:pt>
                <c:pt idx="2">
                  <c:v>0.26200000000000001</c:v>
                </c:pt>
                <c:pt idx="3">
                  <c:v>0.14699999999999999</c:v>
                </c:pt>
              </c:numCache>
            </c:numRef>
          </c:val>
          <c:extLst>
            <c:ext xmlns:c16="http://schemas.microsoft.com/office/drawing/2014/chart" uri="{C3380CC4-5D6E-409C-BE32-E72D297353CC}">
              <c16:uniqueId val="{00000000-0B00-411D-B3EB-383E2D9ABFEA}"/>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lgn="just">
            <a:defRPr sz="1800" b="0" i="0" u="none" strike="noStrike" kern="1200" baseline="0">
              <a:solidFill>
                <a:schemeClr val="tx1">
                  <a:lumMod val="65000"/>
                  <a:lumOff val="35000"/>
                </a:schemeClr>
              </a:solidFill>
              <a:latin typeface="Moderat" panose="00000500000000000000"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400235338028906E-4"/>
          <c:y val="3.832712154894876E-2"/>
          <c:w val="0.92257961218899931"/>
          <c:h val="0.42674864342579305"/>
        </c:manualLayout>
      </c:layout>
      <c:barChart>
        <c:barDir val="bar"/>
        <c:grouping val="stacked"/>
        <c:varyColors val="0"/>
        <c:ser>
          <c:idx val="0"/>
          <c:order val="0"/>
          <c:tx>
            <c:strRef>
              <c:f>Sheet1!$A$2</c:f>
              <c:strCache>
                <c:ptCount val="1"/>
                <c:pt idx="0">
                  <c:v>Received email or text from school</c:v>
                </c:pt>
              </c:strCache>
            </c:strRef>
          </c:tx>
          <c:spPr>
            <a:solidFill>
              <a:srgbClr val="002D49"/>
            </a:solidFill>
            <a:ln w="19050">
              <a:solidFill>
                <a:schemeClr val="lt1"/>
              </a:solidFill>
            </a:ln>
            <a:effectLst/>
          </c:spPr>
          <c:invertIfNegative val="0"/>
          <c:dPt>
            <c:idx val="0"/>
            <c:invertIfNegative val="0"/>
            <c:bubble3D val="0"/>
            <c:spPr>
              <a:solidFill>
                <a:srgbClr val="002D49"/>
              </a:solidFill>
              <a:ln w="19050">
                <a:solidFill>
                  <a:schemeClr val="lt1"/>
                </a:solidFill>
              </a:ln>
              <a:effectLst/>
            </c:spPr>
            <c:extLst>
              <c:ext xmlns:c16="http://schemas.microsoft.com/office/drawing/2014/chart" uri="{C3380CC4-5D6E-409C-BE32-E72D297353CC}">
                <c16:uniqueId val="{00000001-0B00-411D-B3EB-383E2D9ABFEA}"/>
              </c:ext>
            </c:extLst>
          </c:dPt>
          <c:dPt>
            <c:idx val="1"/>
            <c:invertIfNegative val="0"/>
            <c:bubble3D val="0"/>
            <c:spPr>
              <a:solidFill>
                <a:srgbClr val="002D49"/>
              </a:solidFill>
              <a:ln w="19050">
                <a:solidFill>
                  <a:schemeClr val="lt1"/>
                </a:solidFill>
              </a:ln>
              <a:effectLst/>
            </c:spPr>
            <c:extLst>
              <c:ext xmlns:c16="http://schemas.microsoft.com/office/drawing/2014/chart" uri="{C3380CC4-5D6E-409C-BE32-E72D297353CC}">
                <c16:uniqueId val="{00000002-0B00-411D-B3EB-383E2D9ABFEA}"/>
              </c:ext>
            </c:extLst>
          </c:dPt>
          <c:dPt>
            <c:idx val="2"/>
            <c:invertIfNegative val="0"/>
            <c:bubble3D val="0"/>
            <c:spPr>
              <a:solidFill>
                <a:srgbClr val="002D49"/>
              </a:solidFill>
              <a:ln w="19050">
                <a:solidFill>
                  <a:schemeClr val="lt1"/>
                </a:solidFill>
              </a:ln>
              <a:effectLst/>
            </c:spPr>
            <c:extLst>
              <c:ext xmlns:c16="http://schemas.microsoft.com/office/drawing/2014/chart" uri="{C3380CC4-5D6E-409C-BE32-E72D297353CC}">
                <c16:uniqueId val="{00000003-0B00-411D-B3EB-383E2D9ABFEA}"/>
              </c:ext>
            </c:extLst>
          </c:dPt>
          <c:dPt>
            <c:idx val="3"/>
            <c:invertIfNegative val="0"/>
            <c:bubble3D val="0"/>
            <c:spPr>
              <a:solidFill>
                <a:srgbClr val="002D49"/>
              </a:solidFill>
              <a:ln w="19050">
                <a:solidFill>
                  <a:schemeClr val="lt1"/>
                </a:solidFill>
              </a:ln>
              <a:effectLst/>
            </c:spPr>
            <c:extLst>
              <c:ext xmlns:c16="http://schemas.microsoft.com/office/drawing/2014/chart" uri="{C3380CC4-5D6E-409C-BE32-E72D297353CC}">
                <c16:uniqueId val="{00000004-0B00-411D-B3EB-383E2D9ABFE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oderat" panose="00000500000000000000" pitchFamily="50"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Sheet1!$B$2</c:f>
              <c:numCache>
                <c:formatCode>0%</c:formatCode>
                <c:ptCount val="1"/>
                <c:pt idx="0">
                  <c:v>0.49</c:v>
                </c:pt>
              </c:numCache>
            </c:numRef>
          </c:val>
          <c:extLst>
            <c:ext xmlns:c16="http://schemas.microsoft.com/office/drawing/2014/chart" uri="{C3380CC4-5D6E-409C-BE32-E72D297353CC}">
              <c16:uniqueId val="{00000000-0B00-411D-B3EB-383E2D9ABFEA}"/>
            </c:ext>
          </c:extLst>
        </c:ser>
        <c:ser>
          <c:idx val="1"/>
          <c:order val="1"/>
          <c:tx>
            <c:strRef>
              <c:f>Sheet1!$A$3</c:f>
              <c:strCache>
                <c:ptCount val="1"/>
                <c:pt idx="0">
                  <c:v>Wellness staff came to my class/meeting/dorm</c:v>
                </c:pt>
              </c:strCache>
            </c:strRef>
          </c:tx>
          <c:spPr>
            <a:solidFill>
              <a:srgbClr val="BBCB8B"/>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oderat" panose="00000500000000000000" pitchFamily="50"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Sheet1!$B$3</c:f>
              <c:numCache>
                <c:formatCode>0%</c:formatCode>
                <c:ptCount val="1"/>
                <c:pt idx="0">
                  <c:v>0.17262830482115085</c:v>
                </c:pt>
              </c:numCache>
            </c:numRef>
          </c:val>
          <c:extLst>
            <c:ext xmlns:c16="http://schemas.microsoft.com/office/drawing/2014/chart" uri="{C3380CC4-5D6E-409C-BE32-E72D297353CC}">
              <c16:uniqueId val="{00000000-C143-4356-8977-7BAF0A8203F0}"/>
            </c:ext>
          </c:extLst>
        </c:ser>
        <c:ser>
          <c:idx val="2"/>
          <c:order val="2"/>
          <c:tx>
            <c:strRef>
              <c:f>Sheet1!$A$4</c:f>
              <c:strCache>
                <c:ptCount val="1"/>
                <c:pt idx="0">
                  <c:v>Wellness booth or fair</c:v>
                </c:pt>
              </c:strCache>
            </c:strRef>
          </c:tx>
          <c:spPr>
            <a:solidFill>
              <a:srgbClr val="1F5B59"/>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oderat" panose="00000500000000000000" pitchFamily="50"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Sheet1!$B$4</c:f>
              <c:numCache>
                <c:formatCode>0%</c:formatCode>
                <c:ptCount val="1"/>
                <c:pt idx="0">
                  <c:v>8.7091757387247282E-2</c:v>
                </c:pt>
              </c:numCache>
            </c:numRef>
          </c:val>
          <c:extLst>
            <c:ext xmlns:c16="http://schemas.microsoft.com/office/drawing/2014/chart" uri="{C3380CC4-5D6E-409C-BE32-E72D297353CC}">
              <c16:uniqueId val="{00000001-C143-4356-8977-7BAF0A8203F0}"/>
            </c:ext>
          </c:extLst>
        </c:ser>
        <c:ser>
          <c:idx val="3"/>
          <c:order val="3"/>
          <c:tx>
            <c:strRef>
              <c:f>Sheet1!$A$5</c:f>
              <c:strCache>
                <c:ptCount val="1"/>
                <c:pt idx="0">
                  <c:v>Teacher, coach or resident staff shared the survey or handed out a brochure</c:v>
                </c:pt>
              </c:strCache>
            </c:strRef>
          </c:tx>
          <c:spPr>
            <a:solidFill>
              <a:srgbClr val="ADCAED"/>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oderat" panose="00000500000000000000" pitchFamily="50"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Sheet1!$B$5</c:f>
              <c:numCache>
                <c:formatCode>0%</c:formatCode>
                <c:ptCount val="1"/>
                <c:pt idx="0">
                  <c:v>8.164852255054432E-2</c:v>
                </c:pt>
              </c:numCache>
            </c:numRef>
          </c:val>
          <c:extLst>
            <c:ext xmlns:c16="http://schemas.microsoft.com/office/drawing/2014/chart" uri="{C3380CC4-5D6E-409C-BE32-E72D297353CC}">
              <c16:uniqueId val="{00000002-C143-4356-8977-7BAF0A8203F0}"/>
            </c:ext>
          </c:extLst>
        </c:ser>
        <c:ser>
          <c:idx val="4"/>
          <c:order val="4"/>
          <c:tx>
            <c:strRef>
              <c:f>Sheet1!$A$6</c:f>
              <c:strCache>
                <c:ptCount val="1"/>
                <c:pt idx="0">
                  <c:v>Other</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oderat" panose="00000500000000000000" pitchFamily="50"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Sheet1!$B$6</c:f>
              <c:numCache>
                <c:formatCode>0%</c:formatCode>
                <c:ptCount val="1"/>
                <c:pt idx="0">
                  <c:v>7.3872472783825818E-2</c:v>
                </c:pt>
              </c:numCache>
            </c:numRef>
          </c:val>
          <c:extLst>
            <c:ext xmlns:c16="http://schemas.microsoft.com/office/drawing/2014/chart" uri="{C3380CC4-5D6E-409C-BE32-E72D297353CC}">
              <c16:uniqueId val="{00000003-C143-4356-8977-7BAF0A8203F0}"/>
            </c:ext>
          </c:extLst>
        </c:ser>
        <c:ser>
          <c:idx val="5"/>
          <c:order val="5"/>
          <c:tx>
            <c:strRef>
              <c:f>Sheet1!$A$7</c:f>
              <c:strCache>
                <c:ptCount val="1"/>
                <c:pt idx="0">
                  <c:v>Part of the services at student health/counseling center</c:v>
                </c:pt>
              </c:strCache>
            </c:strRef>
          </c:tx>
          <c:spPr>
            <a:solidFill>
              <a:srgbClr val="E3E9E4"/>
            </a:solidFill>
            <a:ln w="19050">
              <a:solidFill>
                <a:schemeClr val="lt1"/>
              </a:solidFill>
            </a:ln>
            <a:effectLst/>
          </c:spPr>
          <c:invertIfNegative val="0"/>
          <c:dLbls>
            <c:dLbl>
              <c:idx val="0"/>
              <c:layout>
                <c:manualLayout>
                  <c:x val="-1.804019780546409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143-4356-8977-7BAF0A8203F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oderat" panose="00000500000000000000" pitchFamily="50"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Sheet1!$B$7</c:f>
              <c:numCache>
                <c:formatCode>0%</c:formatCode>
                <c:ptCount val="1"/>
                <c:pt idx="0">
                  <c:v>4.7433903576982892E-2</c:v>
                </c:pt>
              </c:numCache>
            </c:numRef>
          </c:val>
          <c:extLst>
            <c:ext xmlns:c16="http://schemas.microsoft.com/office/drawing/2014/chart" uri="{C3380CC4-5D6E-409C-BE32-E72D297353CC}">
              <c16:uniqueId val="{00000004-C143-4356-8977-7BAF0A8203F0}"/>
            </c:ext>
          </c:extLst>
        </c:ser>
        <c:ser>
          <c:idx val="6"/>
          <c:order val="6"/>
          <c:tx>
            <c:strRef>
              <c:f>Sheet1!$A$8</c:f>
              <c:strCache>
                <c:ptCount val="1"/>
                <c:pt idx="0">
                  <c:v>Fellow student told me about it</c:v>
                </c:pt>
              </c:strCache>
            </c:strRef>
          </c:tx>
          <c:spPr>
            <a:solidFill>
              <a:srgbClr val="2D5B8A"/>
            </a:solidFill>
            <a:ln w="19050">
              <a:solidFill>
                <a:schemeClr val="lt1"/>
              </a:solidFill>
            </a:ln>
            <a:effectLst/>
          </c:spPr>
          <c:invertIfNegative val="0"/>
          <c:dLbls>
            <c:dLbl>
              <c:idx val="0"/>
              <c:layout>
                <c:manualLayout>
                  <c:x val="3.6746585922041667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143-4356-8977-7BAF0A8203F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oderat" panose="00000500000000000000" pitchFamily="50"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Sheet1!$B$8</c:f>
              <c:numCache>
                <c:formatCode>0%</c:formatCode>
                <c:ptCount val="1"/>
                <c:pt idx="0">
                  <c:v>2.4883359253499222E-2</c:v>
                </c:pt>
              </c:numCache>
            </c:numRef>
          </c:val>
          <c:extLst>
            <c:ext xmlns:c16="http://schemas.microsoft.com/office/drawing/2014/chart" uri="{C3380CC4-5D6E-409C-BE32-E72D297353CC}">
              <c16:uniqueId val="{00000005-C143-4356-8977-7BAF0A8203F0}"/>
            </c:ext>
          </c:extLst>
        </c:ser>
        <c:ser>
          <c:idx val="7"/>
          <c:order val="7"/>
          <c:tx>
            <c:strRef>
              <c:f>Sheet1!$A$9</c:f>
              <c:strCache>
                <c:ptCount val="1"/>
                <c:pt idx="0">
                  <c:v>Saw on social media or on a brochure around campus (link/QR code)</c:v>
                </c:pt>
              </c:strCache>
            </c:strRef>
          </c:tx>
          <c:spPr>
            <a:solidFill>
              <a:schemeClr val="accent5">
                <a:lumMod val="20000"/>
                <a:lumOff val="80000"/>
              </a:schemeClr>
            </a:solidFill>
            <a:ln w="19050">
              <a:solidFill>
                <a:schemeClr val="lt1"/>
              </a:solidFill>
            </a:ln>
            <a:effectLst/>
          </c:spPr>
          <c:invertIfNegative val="0"/>
          <c:dLbls>
            <c:dLbl>
              <c:idx val="0"/>
              <c:layout>
                <c:manualLayout>
                  <c:x val="9.91998641679224E-3"/>
                  <c:y val="4.5667627297226454E-17"/>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oderat" panose="00000500000000000000" pitchFamily="50"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143-4356-8977-7BAF0A8203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Sheet1!$B$9</c:f>
              <c:numCache>
                <c:formatCode>0%</c:formatCode>
                <c:ptCount val="1"/>
                <c:pt idx="0">
                  <c:v>2.3328149300155521E-2</c:v>
                </c:pt>
              </c:numCache>
            </c:numRef>
          </c:val>
          <c:extLst>
            <c:ext xmlns:c16="http://schemas.microsoft.com/office/drawing/2014/chart" uri="{C3380CC4-5D6E-409C-BE32-E72D297353CC}">
              <c16:uniqueId val="{00000006-C143-4356-8977-7BAF0A8203F0}"/>
            </c:ext>
          </c:extLst>
        </c:ser>
        <c:dLbls>
          <c:dLblPos val="inBase"/>
          <c:showLegendKey val="0"/>
          <c:showVal val="1"/>
          <c:showCatName val="0"/>
          <c:showSerName val="0"/>
          <c:showPercent val="0"/>
          <c:showBubbleSize val="0"/>
        </c:dLbls>
        <c:gapWidth val="150"/>
        <c:overlap val="100"/>
        <c:axId val="570533544"/>
        <c:axId val="570535184"/>
      </c:barChart>
      <c:valAx>
        <c:axId val="57053518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oderat" panose="00000500000000000000" pitchFamily="50" charset="0"/>
                <a:ea typeface="+mn-ea"/>
                <a:cs typeface="+mn-cs"/>
              </a:defRPr>
            </a:pPr>
            <a:endParaRPr lang="en-US"/>
          </a:p>
        </c:txPr>
        <c:crossAx val="570533544"/>
        <c:crosses val="autoZero"/>
        <c:crossBetween val="between"/>
        <c:majorUnit val="0.1"/>
      </c:valAx>
      <c:catAx>
        <c:axId val="570533544"/>
        <c:scaling>
          <c:orientation val="minMax"/>
        </c:scaling>
        <c:delete val="1"/>
        <c:axPos val="l"/>
        <c:numFmt formatCode="General" sourceLinked="1"/>
        <c:majorTickMark val="out"/>
        <c:minorTickMark val="none"/>
        <c:tickLblPos val="nextTo"/>
        <c:crossAx val="570535184"/>
        <c:crosses val="autoZero"/>
        <c:auto val="1"/>
        <c:lblAlgn val="ctr"/>
        <c:lblOffset val="100"/>
        <c:noMultiLvlLbl val="0"/>
      </c:catAx>
      <c:spPr>
        <a:noFill/>
        <a:ln>
          <a:noFill/>
        </a:ln>
        <a:effectLst/>
      </c:spPr>
    </c:plotArea>
    <c:legend>
      <c:legendPos val="b"/>
      <c:layout>
        <c:manualLayout>
          <c:xMode val="edge"/>
          <c:yMode val="edge"/>
          <c:x val="3.0000613130905806E-2"/>
          <c:y val="0.57794474149125352"/>
          <c:w val="0.88908520868853658"/>
          <c:h val="0.390134614851891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oderat" panose="00000500000000000000"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0CE67E-5571-43BB-9825-4BDECA3D0E8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05B9BDF3-9735-4D04-9780-3C410AE50126}">
      <dgm:prSet phldrT="[Text]"/>
      <dgm:spPr>
        <a:solidFill>
          <a:srgbClr val="002D49"/>
        </a:solidFill>
        <a:ln>
          <a:solidFill>
            <a:srgbClr val="002D49"/>
          </a:solidFill>
        </a:ln>
      </dgm:spPr>
      <dgm:t>
        <a:bodyPr/>
        <a:lstStyle/>
        <a:p>
          <a:r>
            <a:rPr lang="en-US" dirty="0">
              <a:latin typeface="Moderat" panose="00000500000000000000" pitchFamily="50" charset="0"/>
            </a:rPr>
            <a:t>539 (35%) positive for </a:t>
          </a:r>
          <a:r>
            <a:rPr lang="en-US" i="1" u="sng" dirty="0">
              <a:latin typeface="Moderat" panose="00000500000000000000" pitchFamily="50" charset="0"/>
            </a:rPr>
            <a:t>substance use</a:t>
          </a:r>
          <a:r>
            <a:rPr lang="en-US" i="1" u="none" dirty="0">
              <a:latin typeface="Moderat" panose="00000500000000000000" pitchFamily="50" charset="0"/>
            </a:rPr>
            <a:t> </a:t>
          </a:r>
          <a:r>
            <a:rPr lang="en-US" dirty="0">
              <a:latin typeface="Moderat" panose="00000500000000000000" pitchFamily="50" charset="0"/>
            </a:rPr>
            <a:t>risk</a:t>
          </a:r>
        </a:p>
      </dgm:t>
    </dgm:pt>
    <dgm:pt modelId="{9DAF6075-96DF-41B6-B499-E8AFBAC5C902}" type="parTrans" cxnId="{F0A54365-78C3-4EE1-BB98-94C24F12F5B2}">
      <dgm:prSet/>
      <dgm:spPr/>
      <dgm:t>
        <a:bodyPr/>
        <a:lstStyle/>
        <a:p>
          <a:endParaRPr lang="en-US">
            <a:latin typeface="Moderat" panose="00000500000000000000" pitchFamily="50" charset="0"/>
          </a:endParaRPr>
        </a:p>
      </dgm:t>
    </dgm:pt>
    <dgm:pt modelId="{65CABED9-2EA9-41E9-BEB8-D64A70970E64}" type="sibTrans" cxnId="{F0A54365-78C3-4EE1-BB98-94C24F12F5B2}">
      <dgm:prSet/>
      <dgm:spPr/>
      <dgm:t>
        <a:bodyPr/>
        <a:lstStyle/>
        <a:p>
          <a:endParaRPr lang="en-US">
            <a:latin typeface="Moderat" panose="00000500000000000000" pitchFamily="50" charset="0"/>
          </a:endParaRPr>
        </a:p>
      </dgm:t>
    </dgm:pt>
    <dgm:pt modelId="{C5C6C165-F133-446B-9E69-9B7303DDB889}">
      <dgm:prSet phldrT="[Text]" custT="1"/>
      <dgm:spPr>
        <a:solidFill>
          <a:srgbClr val="BBCB8B">
            <a:alpha val="90000"/>
          </a:srgbClr>
        </a:solidFill>
        <a:ln>
          <a:solidFill>
            <a:srgbClr val="002D49">
              <a:alpha val="90000"/>
            </a:srgbClr>
          </a:solidFill>
        </a:ln>
      </dgm:spPr>
      <dgm:t>
        <a:bodyPr/>
        <a:lstStyle/>
        <a:p>
          <a:r>
            <a:rPr lang="en-US" sz="2400" dirty="0">
              <a:latin typeface="Moderat" panose="00000500000000000000" pitchFamily="50" charset="0"/>
            </a:rPr>
            <a:t>10 (2%) already in treatment</a:t>
          </a:r>
        </a:p>
      </dgm:t>
    </dgm:pt>
    <dgm:pt modelId="{1A7CA0EF-A8E2-4A66-8F7B-8367413FEE04}" type="parTrans" cxnId="{EDD13EA7-2260-4EF1-AB56-E0F1E0C5FCA7}">
      <dgm:prSet/>
      <dgm:spPr>
        <a:solidFill>
          <a:srgbClr val="1F5B59"/>
        </a:solidFill>
      </dgm:spPr>
      <dgm:t>
        <a:bodyPr/>
        <a:lstStyle/>
        <a:p>
          <a:endParaRPr lang="en-US">
            <a:latin typeface="Moderat" panose="00000500000000000000" pitchFamily="50" charset="0"/>
          </a:endParaRPr>
        </a:p>
      </dgm:t>
    </dgm:pt>
    <dgm:pt modelId="{5D897F0F-DECE-4EF1-82CE-6BFFD4EC8093}" type="sibTrans" cxnId="{EDD13EA7-2260-4EF1-AB56-E0F1E0C5FCA7}">
      <dgm:prSet/>
      <dgm:spPr>
        <a:solidFill>
          <a:srgbClr val="1F5B59"/>
        </a:solidFill>
      </dgm:spPr>
      <dgm:t>
        <a:bodyPr/>
        <a:lstStyle/>
        <a:p>
          <a:endParaRPr lang="en-US">
            <a:latin typeface="Moderat" panose="00000500000000000000" pitchFamily="50" charset="0"/>
          </a:endParaRPr>
        </a:p>
      </dgm:t>
    </dgm:pt>
    <dgm:pt modelId="{7E231B61-29A2-41D8-A550-2CA2673E3705}">
      <dgm:prSet phldrT="[Text]"/>
      <dgm:spPr>
        <a:solidFill>
          <a:srgbClr val="ADCAED">
            <a:alpha val="90000"/>
          </a:srgbClr>
        </a:solidFill>
        <a:ln>
          <a:solidFill>
            <a:srgbClr val="002D49">
              <a:alpha val="90000"/>
            </a:srgbClr>
          </a:solidFill>
        </a:ln>
      </dgm:spPr>
      <dgm:t>
        <a:bodyPr/>
        <a:lstStyle/>
        <a:p>
          <a:r>
            <a:rPr lang="en-US" dirty="0">
              <a:latin typeface="Moderat" panose="00000500000000000000" pitchFamily="50" charset="0"/>
            </a:rPr>
            <a:t>181 (34%) of those at risk &amp; not in treatment received an SBIRT intervention</a:t>
          </a:r>
        </a:p>
      </dgm:t>
    </dgm:pt>
    <dgm:pt modelId="{681458AB-F06B-49EE-A93E-00B916DC413F}" type="parTrans" cxnId="{1276ED29-9FE2-4739-9CD5-83A111A8F392}">
      <dgm:prSet/>
      <dgm:spPr/>
      <dgm:t>
        <a:bodyPr/>
        <a:lstStyle/>
        <a:p>
          <a:endParaRPr lang="en-US">
            <a:latin typeface="Moderat" panose="00000500000000000000" pitchFamily="50" charset="0"/>
          </a:endParaRPr>
        </a:p>
      </dgm:t>
    </dgm:pt>
    <dgm:pt modelId="{47DFA457-CF7B-4776-A227-70188D572B4A}" type="sibTrans" cxnId="{1276ED29-9FE2-4739-9CD5-83A111A8F392}">
      <dgm:prSet/>
      <dgm:spPr/>
      <dgm:t>
        <a:bodyPr/>
        <a:lstStyle/>
        <a:p>
          <a:endParaRPr lang="en-US">
            <a:latin typeface="Moderat" panose="00000500000000000000" pitchFamily="50" charset="0"/>
          </a:endParaRPr>
        </a:p>
      </dgm:t>
    </dgm:pt>
    <dgm:pt modelId="{BBB89883-3C92-48BB-A993-C37B7D9CF001}">
      <dgm:prSet phldrT="[Text]"/>
      <dgm:spPr>
        <a:solidFill>
          <a:srgbClr val="002D49"/>
        </a:solidFill>
        <a:ln>
          <a:solidFill>
            <a:srgbClr val="002D49"/>
          </a:solidFill>
        </a:ln>
      </dgm:spPr>
      <dgm:t>
        <a:bodyPr/>
        <a:lstStyle/>
        <a:p>
          <a:r>
            <a:rPr lang="en-US" dirty="0">
              <a:latin typeface="Moderat" panose="00000500000000000000" pitchFamily="50" charset="0"/>
            </a:rPr>
            <a:t>649 (41%) positive for </a:t>
          </a:r>
          <a:r>
            <a:rPr lang="en-US" i="1" u="sng" dirty="0">
              <a:latin typeface="Moderat" panose="00000500000000000000" pitchFamily="50" charset="0"/>
            </a:rPr>
            <a:t>mental health</a:t>
          </a:r>
          <a:r>
            <a:rPr lang="en-US" i="0" u="none" dirty="0">
              <a:latin typeface="Moderat" panose="00000500000000000000" pitchFamily="50" charset="0"/>
            </a:rPr>
            <a:t> </a:t>
          </a:r>
          <a:r>
            <a:rPr lang="en-US" dirty="0">
              <a:latin typeface="Moderat" panose="00000500000000000000" pitchFamily="50" charset="0"/>
            </a:rPr>
            <a:t>risk</a:t>
          </a:r>
        </a:p>
      </dgm:t>
    </dgm:pt>
    <dgm:pt modelId="{296822B5-6545-45C4-B7E8-97321C64E213}" type="parTrans" cxnId="{63E4ABE5-FEE7-42BC-A4CC-4356F8E04CF5}">
      <dgm:prSet/>
      <dgm:spPr/>
      <dgm:t>
        <a:bodyPr/>
        <a:lstStyle/>
        <a:p>
          <a:endParaRPr lang="en-US">
            <a:latin typeface="Moderat" panose="00000500000000000000" pitchFamily="50" charset="0"/>
          </a:endParaRPr>
        </a:p>
      </dgm:t>
    </dgm:pt>
    <dgm:pt modelId="{587FFED7-E831-445C-BFD9-41492A8B4D6B}" type="sibTrans" cxnId="{63E4ABE5-FEE7-42BC-A4CC-4356F8E04CF5}">
      <dgm:prSet/>
      <dgm:spPr/>
      <dgm:t>
        <a:bodyPr/>
        <a:lstStyle/>
        <a:p>
          <a:endParaRPr lang="en-US">
            <a:latin typeface="Moderat" panose="00000500000000000000" pitchFamily="50" charset="0"/>
          </a:endParaRPr>
        </a:p>
      </dgm:t>
    </dgm:pt>
    <dgm:pt modelId="{5A8B848C-3EF6-4CA6-B7A8-DC92CE828121}">
      <dgm:prSet phldrT="[Text]" custT="1"/>
      <dgm:spPr>
        <a:solidFill>
          <a:srgbClr val="BBCB8B">
            <a:alpha val="90000"/>
          </a:srgbClr>
        </a:solidFill>
        <a:ln>
          <a:solidFill>
            <a:srgbClr val="002D49">
              <a:alpha val="90000"/>
            </a:srgbClr>
          </a:solidFill>
        </a:ln>
      </dgm:spPr>
      <dgm:t>
        <a:bodyPr/>
        <a:lstStyle/>
        <a:p>
          <a:r>
            <a:rPr lang="en-US" sz="2400" dirty="0">
              <a:latin typeface="Moderat" panose="00000500000000000000" pitchFamily="50" charset="0"/>
            </a:rPr>
            <a:t>285 (44%) already in treatment</a:t>
          </a:r>
        </a:p>
      </dgm:t>
    </dgm:pt>
    <dgm:pt modelId="{6234770B-4E80-4FD6-96F7-5B6DE77116A8}" type="parTrans" cxnId="{DCCC61F9-6A7F-4AE5-AB7A-F4634758E9B4}">
      <dgm:prSet/>
      <dgm:spPr>
        <a:solidFill>
          <a:srgbClr val="1F5B59"/>
        </a:solidFill>
      </dgm:spPr>
      <dgm:t>
        <a:bodyPr/>
        <a:lstStyle/>
        <a:p>
          <a:endParaRPr lang="en-US">
            <a:latin typeface="Moderat" panose="00000500000000000000" pitchFamily="50" charset="0"/>
          </a:endParaRPr>
        </a:p>
      </dgm:t>
    </dgm:pt>
    <dgm:pt modelId="{3B332FDA-508D-4DBD-9F95-182292D51F1B}" type="sibTrans" cxnId="{DCCC61F9-6A7F-4AE5-AB7A-F4634758E9B4}">
      <dgm:prSet/>
      <dgm:spPr>
        <a:solidFill>
          <a:srgbClr val="1F5B59"/>
        </a:solidFill>
      </dgm:spPr>
      <dgm:t>
        <a:bodyPr/>
        <a:lstStyle/>
        <a:p>
          <a:endParaRPr lang="en-US">
            <a:latin typeface="Moderat" panose="00000500000000000000" pitchFamily="50" charset="0"/>
          </a:endParaRPr>
        </a:p>
      </dgm:t>
    </dgm:pt>
    <dgm:pt modelId="{4CE8EC9A-4A86-4CE3-8089-CB1520488791}">
      <dgm:prSet phldrT="[Text]"/>
      <dgm:spPr>
        <a:solidFill>
          <a:srgbClr val="ADCAED">
            <a:alpha val="90000"/>
          </a:srgbClr>
        </a:solidFill>
        <a:ln>
          <a:solidFill>
            <a:srgbClr val="002D49">
              <a:alpha val="90000"/>
            </a:srgbClr>
          </a:solidFill>
        </a:ln>
      </dgm:spPr>
      <dgm:t>
        <a:bodyPr/>
        <a:lstStyle/>
        <a:p>
          <a:r>
            <a:rPr lang="en-US" dirty="0">
              <a:latin typeface="Moderat" panose="00000500000000000000" pitchFamily="50" charset="0"/>
            </a:rPr>
            <a:t>134 (37%) of those at risk &amp; not in treatment received an SBIRT intervention</a:t>
          </a:r>
        </a:p>
      </dgm:t>
    </dgm:pt>
    <dgm:pt modelId="{66D78C9B-9C53-4CF6-804A-302037769B13}" type="parTrans" cxnId="{AC690A58-EC14-4601-BDEB-26753EB4F21A}">
      <dgm:prSet/>
      <dgm:spPr/>
      <dgm:t>
        <a:bodyPr/>
        <a:lstStyle/>
        <a:p>
          <a:endParaRPr lang="en-US">
            <a:latin typeface="Moderat" panose="00000500000000000000" pitchFamily="50" charset="0"/>
          </a:endParaRPr>
        </a:p>
      </dgm:t>
    </dgm:pt>
    <dgm:pt modelId="{BB68BF90-0B66-46E5-A914-036114650196}" type="sibTrans" cxnId="{AC690A58-EC14-4601-BDEB-26753EB4F21A}">
      <dgm:prSet/>
      <dgm:spPr/>
      <dgm:t>
        <a:bodyPr/>
        <a:lstStyle/>
        <a:p>
          <a:endParaRPr lang="en-US">
            <a:latin typeface="Moderat" panose="00000500000000000000" pitchFamily="50" charset="0"/>
          </a:endParaRPr>
        </a:p>
      </dgm:t>
    </dgm:pt>
    <dgm:pt modelId="{9DA6A659-6C06-4ED6-9C6D-ABDB48A3699B}" type="pres">
      <dgm:prSet presAssocID="{360CE67E-5571-43BB-9825-4BDECA3D0E82}" presName="Name0" presStyleCnt="0">
        <dgm:presLayoutVars>
          <dgm:dir/>
          <dgm:animLvl val="lvl"/>
          <dgm:resizeHandles val="exact"/>
        </dgm:presLayoutVars>
      </dgm:prSet>
      <dgm:spPr/>
    </dgm:pt>
    <dgm:pt modelId="{4F92E2E8-E424-4BAB-8281-9C2E373BC600}" type="pres">
      <dgm:prSet presAssocID="{05B9BDF3-9735-4D04-9780-3C410AE50126}" presName="vertFlow" presStyleCnt="0"/>
      <dgm:spPr/>
    </dgm:pt>
    <dgm:pt modelId="{7986FD3D-24FB-4B15-8C7E-E46E6A0CBE58}" type="pres">
      <dgm:prSet presAssocID="{05B9BDF3-9735-4D04-9780-3C410AE50126}" presName="header" presStyleLbl="node1" presStyleIdx="0" presStyleCnt="2"/>
      <dgm:spPr/>
    </dgm:pt>
    <dgm:pt modelId="{42BDC14C-FA5D-4E33-BB4D-EEC6933DFF37}" type="pres">
      <dgm:prSet presAssocID="{1A7CA0EF-A8E2-4A66-8F7B-8367413FEE04}" presName="parTrans" presStyleLbl="sibTrans2D1" presStyleIdx="0" presStyleCnt="4"/>
      <dgm:spPr/>
    </dgm:pt>
    <dgm:pt modelId="{48AC15BF-E383-4323-B160-C8FFCBD88E2F}" type="pres">
      <dgm:prSet presAssocID="{C5C6C165-F133-446B-9E69-9B7303DDB889}" presName="child" presStyleLbl="alignAccFollowNode1" presStyleIdx="0" presStyleCnt="4">
        <dgm:presLayoutVars>
          <dgm:chMax val="0"/>
          <dgm:bulletEnabled val="1"/>
        </dgm:presLayoutVars>
      </dgm:prSet>
      <dgm:spPr/>
    </dgm:pt>
    <dgm:pt modelId="{6648F9FA-5098-43A4-BED9-22BE3EF94CC2}" type="pres">
      <dgm:prSet presAssocID="{5D897F0F-DECE-4EF1-82CE-6BFFD4EC8093}" presName="sibTrans" presStyleLbl="sibTrans2D1" presStyleIdx="1" presStyleCnt="4"/>
      <dgm:spPr/>
    </dgm:pt>
    <dgm:pt modelId="{CF7F0130-957F-4063-8C8C-8CC49C419DDD}" type="pres">
      <dgm:prSet presAssocID="{7E231B61-29A2-41D8-A550-2CA2673E3705}" presName="child" presStyleLbl="alignAccFollowNode1" presStyleIdx="1" presStyleCnt="4">
        <dgm:presLayoutVars>
          <dgm:chMax val="0"/>
          <dgm:bulletEnabled val="1"/>
        </dgm:presLayoutVars>
      </dgm:prSet>
      <dgm:spPr/>
    </dgm:pt>
    <dgm:pt modelId="{3533BBF3-90AB-42D3-8891-E8BB17E8EF22}" type="pres">
      <dgm:prSet presAssocID="{05B9BDF3-9735-4D04-9780-3C410AE50126}" presName="hSp" presStyleCnt="0"/>
      <dgm:spPr/>
    </dgm:pt>
    <dgm:pt modelId="{2D05399E-F5E9-4A12-BFEA-81A24D6A546D}" type="pres">
      <dgm:prSet presAssocID="{BBB89883-3C92-48BB-A993-C37B7D9CF001}" presName="vertFlow" presStyleCnt="0"/>
      <dgm:spPr/>
    </dgm:pt>
    <dgm:pt modelId="{00CF9E3F-89FB-4BE9-ABA8-FA142B4D2A00}" type="pres">
      <dgm:prSet presAssocID="{BBB89883-3C92-48BB-A993-C37B7D9CF001}" presName="header" presStyleLbl="node1" presStyleIdx="1" presStyleCnt="2"/>
      <dgm:spPr/>
    </dgm:pt>
    <dgm:pt modelId="{20D0EE94-9031-4378-A311-590283C15E68}" type="pres">
      <dgm:prSet presAssocID="{6234770B-4E80-4FD6-96F7-5B6DE77116A8}" presName="parTrans" presStyleLbl="sibTrans2D1" presStyleIdx="2" presStyleCnt="4"/>
      <dgm:spPr/>
    </dgm:pt>
    <dgm:pt modelId="{C37BE3CB-F54A-41CC-889F-6DD7E006BD1F}" type="pres">
      <dgm:prSet presAssocID="{5A8B848C-3EF6-4CA6-B7A8-DC92CE828121}" presName="child" presStyleLbl="alignAccFollowNode1" presStyleIdx="2" presStyleCnt="4">
        <dgm:presLayoutVars>
          <dgm:chMax val="0"/>
          <dgm:bulletEnabled val="1"/>
        </dgm:presLayoutVars>
      </dgm:prSet>
      <dgm:spPr/>
    </dgm:pt>
    <dgm:pt modelId="{301DF5B2-0384-4DCA-BC46-52B72671228E}" type="pres">
      <dgm:prSet presAssocID="{3B332FDA-508D-4DBD-9F95-182292D51F1B}" presName="sibTrans" presStyleLbl="sibTrans2D1" presStyleIdx="3" presStyleCnt="4"/>
      <dgm:spPr/>
    </dgm:pt>
    <dgm:pt modelId="{1AA9A68D-53C4-4838-806C-E82FC423F6A2}" type="pres">
      <dgm:prSet presAssocID="{4CE8EC9A-4A86-4CE3-8089-CB1520488791}" presName="child" presStyleLbl="alignAccFollowNode1" presStyleIdx="3" presStyleCnt="4">
        <dgm:presLayoutVars>
          <dgm:chMax val="0"/>
          <dgm:bulletEnabled val="1"/>
        </dgm:presLayoutVars>
      </dgm:prSet>
      <dgm:spPr/>
    </dgm:pt>
  </dgm:ptLst>
  <dgm:cxnLst>
    <dgm:cxn modelId="{0FE3430D-CDB8-4C03-8506-D7D8AABE4E9F}" type="presOf" srcId="{5D897F0F-DECE-4EF1-82CE-6BFFD4EC8093}" destId="{6648F9FA-5098-43A4-BED9-22BE3EF94CC2}" srcOrd="0" destOrd="0" presId="urn:microsoft.com/office/officeart/2005/8/layout/lProcess1"/>
    <dgm:cxn modelId="{1276ED29-9FE2-4739-9CD5-83A111A8F392}" srcId="{05B9BDF3-9735-4D04-9780-3C410AE50126}" destId="{7E231B61-29A2-41D8-A550-2CA2673E3705}" srcOrd="1" destOrd="0" parTransId="{681458AB-F06B-49EE-A93E-00B916DC413F}" sibTransId="{47DFA457-CF7B-4776-A227-70188D572B4A}"/>
    <dgm:cxn modelId="{0C7BA239-56C9-453D-9E50-DDBC655396B1}" type="presOf" srcId="{6234770B-4E80-4FD6-96F7-5B6DE77116A8}" destId="{20D0EE94-9031-4378-A311-590283C15E68}" srcOrd="0" destOrd="0" presId="urn:microsoft.com/office/officeart/2005/8/layout/lProcess1"/>
    <dgm:cxn modelId="{6C43A64F-0713-4AF4-B6C7-7EBC3A16580C}" type="presOf" srcId="{5A8B848C-3EF6-4CA6-B7A8-DC92CE828121}" destId="{C37BE3CB-F54A-41CC-889F-6DD7E006BD1F}" srcOrd="0" destOrd="0" presId="urn:microsoft.com/office/officeart/2005/8/layout/lProcess1"/>
    <dgm:cxn modelId="{AC690A58-EC14-4601-BDEB-26753EB4F21A}" srcId="{BBB89883-3C92-48BB-A993-C37B7D9CF001}" destId="{4CE8EC9A-4A86-4CE3-8089-CB1520488791}" srcOrd="1" destOrd="0" parTransId="{66D78C9B-9C53-4CF6-804A-302037769B13}" sibTransId="{BB68BF90-0B66-46E5-A914-036114650196}"/>
    <dgm:cxn modelId="{F0A54365-78C3-4EE1-BB98-94C24F12F5B2}" srcId="{360CE67E-5571-43BB-9825-4BDECA3D0E82}" destId="{05B9BDF3-9735-4D04-9780-3C410AE50126}" srcOrd="0" destOrd="0" parTransId="{9DAF6075-96DF-41B6-B499-E8AFBAC5C902}" sibTransId="{65CABED9-2EA9-41E9-BEB8-D64A70970E64}"/>
    <dgm:cxn modelId="{F587F76B-9EEC-4FE7-97B5-25019E67158D}" type="presOf" srcId="{1A7CA0EF-A8E2-4A66-8F7B-8367413FEE04}" destId="{42BDC14C-FA5D-4E33-BB4D-EEC6933DFF37}" srcOrd="0" destOrd="0" presId="urn:microsoft.com/office/officeart/2005/8/layout/lProcess1"/>
    <dgm:cxn modelId="{DD673970-291C-4818-9E0E-D215D8478AC7}" type="presOf" srcId="{BBB89883-3C92-48BB-A993-C37B7D9CF001}" destId="{00CF9E3F-89FB-4BE9-ABA8-FA142B4D2A00}" srcOrd="0" destOrd="0" presId="urn:microsoft.com/office/officeart/2005/8/layout/lProcess1"/>
    <dgm:cxn modelId="{625ACD75-C933-4A16-866A-2918761F79E3}" type="presOf" srcId="{360CE67E-5571-43BB-9825-4BDECA3D0E82}" destId="{9DA6A659-6C06-4ED6-9C6D-ABDB48A3699B}" srcOrd="0" destOrd="0" presId="urn:microsoft.com/office/officeart/2005/8/layout/lProcess1"/>
    <dgm:cxn modelId="{D242B179-E60D-4518-8D7A-7FDA7FC5D751}" type="presOf" srcId="{C5C6C165-F133-446B-9E69-9B7303DDB889}" destId="{48AC15BF-E383-4323-B160-C8FFCBD88E2F}" srcOrd="0" destOrd="0" presId="urn:microsoft.com/office/officeart/2005/8/layout/lProcess1"/>
    <dgm:cxn modelId="{2F34BA7A-EC9F-4B8B-9ACD-3D8500AF691A}" type="presOf" srcId="{7E231B61-29A2-41D8-A550-2CA2673E3705}" destId="{CF7F0130-957F-4063-8C8C-8CC49C419DDD}" srcOrd="0" destOrd="0" presId="urn:microsoft.com/office/officeart/2005/8/layout/lProcess1"/>
    <dgm:cxn modelId="{EDD13EA7-2260-4EF1-AB56-E0F1E0C5FCA7}" srcId="{05B9BDF3-9735-4D04-9780-3C410AE50126}" destId="{C5C6C165-F133-446B-9E69-9B7303DDB889}" srcOrd="0" destOrd="0" parTransId="{1A7CA0EF-A8E2-4A66-8F7B-8367413FEE04}" sibTransId="{5D897F0F-DECE-4EF1-82CE-6BFFD4EC8093}"/>
    <dgm:cxn modelId="{82FE91BE-FF11-4A1E-965B-84AA1FB77B99}" type="presOf" srcId="{05B9BDF3-9735-4D04-9780-3C410AE50126}" destId="{7986FD3D-24FB-4B15-8C7E-E46E6A0CBE58}" srcOrd="0" destOrd="0" presId="urn:microsoft.com/office/officeart/2005/8/layout/lProcess1"/>
    <dgm:cxn modelId="{5C0DDDD0-768F-4E25-8FBA-B3A8C5938136}" type="presOf" srcId="{3B332FDA-508D-4DBD-9F95-182292D51F1B}" destId="{301DF5B2-0384-4DCA-BC46-52B72671228E}" srcOrd="0" destOrd="0" presId="urn:microsoft.com/office/officeart/2005/8/layout/lProcess1"/>
    <dgm:cxn modelId="{1EA98CD9-71A7-49CF-B2EE-0EDAD3DC77AA}" type="presOf" srcId="{4CE8EC9A-4A86-4CE3-8089-CB1520488791}" destId="{1AA9A68D-53C4-4838-806C-E82FC423F6A2}" srcOrd="0" destOrd="0" presId="urn:microsoft.com/office/officeart/2005/8/layout/lProcess1"/>
    <dgm:cxn modelId="{63E4ABE5-FEE7-42BC-A4CC-4356F8E04CF5}" srcId="{360CE67E-5571-43BB-9825-4BDECA3D0E82}" destId="{BBB89883-3C92-48BB-A993-C37B7D9CF001}" srcOrd="1" destOrd="0" parTransId="{296822B5-6545-45C4-B7E8-97321C64E213}" sibTransId="{587FFED7-E831-445C-BFD9-41492A8B4D6B}"/>
    <dgm:cxn modelId="{DCCC61F9-6A7F-4AE5-AB7A-F4634758E9B4}" srcId="{BBB89883-3C92-48BB-A993-C37B7D9CF001}" destId="{5A8B848C-3EF6-4CA6-B7A8-DC92CE828121}" srcOrd="0" destOrd="0" parTransId="{6234770B-4E80-4FD6-96F7-5B6DE77116A8}" sibTransId="{3B332FDA-508D-4DBD-9F95-182292D51F1B}"/>
    <dgm:cxn modelId="{492FDA30-02BE-433A-A06C-117342FFAE93}" type="presParOf" srcId="{9DA6A659-6C06-4ED6-9C6D-ABDB48A3699B}" destId="{4F92E2E8-E424-4BAB-8281-9C2E373BC600}" srcOrd="0" destOrd="0" presId="urn:microsoft.com/office/officeart/2005/8/layout/lProcess1"/>
    <dgm:cxn modelId="{929AAB78-EC37-4488-9E68-2984A6512D91}" type="presParOf" srcId="{4F92E2E8-E424-4BAB-8281-9C2E373BC600}" destId="{7986FD3D-24FB-4B15-8C7E-E46E6A0CBE58}" srcOrd="0" destOrd="0" presId="urn:microsoft.com/office/officeart/2005/8/layout/lProcess1"/>
    <dgm:cxn modelId="{F261BD93-AEDC-4FA1-ADA3-8A995E9A2EDA}" type="presParOf" srcId="{4F92E2E8-E424-4BAB-8281-9C2E373BC600}" destId="{42BDC14C-FA5D-4E33-BB4D-EEC6933DFF37}" srcOrd="1" destOrd="0" presId="urn:microsoft.com/office/officeart/2005/8/layout/lProcess1"/>
    <dgm:cxn modelId="{9B236240-418D-4F46-BB58-5ED3AF5F8468}" type="presParOf" srcId="{4F92E2E8-E424-4BAB-8281-9C2E373BC600}" destId="{48AC15BF-E383-4323-B160-C8FFCBD88E2F}" srcOrd="2" destOrd="0" presId="urn:microsoft.com/office/officeart/2005/8/layout/lProcess1"/>
    <dgm:cxn modelId="{0E319EB7-FAAF-4D63-9CEA-8AF23CC51617}" type="presParOf" srcId="{4F92E2E8-E424-4BAB-8281-9C2E373BC600}" destId="{6648F9FA-5098-43A4-BED9-22BE3EF94CC2}" srcOrd="3" destOrd="0" presId="urn:microsoft.com/office/officeart/2005/8/layout/lProcess1"/>
    <dgm:cxn modelId="{EF67AD79-D6E7-43D7-AF0D-31C6DB9A50A7}" type="presParOf" srcId="{4F92E2E8-E424-4BAB-8281-9C2E373BC600}" destId="{CF7F0130-957F-4063-8C8C-8CC49C419DDD}" srcOrd="4" destOrd="0" presId="urn:microsoft.com/office/officeart/2005/8/layout/lProcess1"/>
    <dgm:cxn modelId="{57BC643F-A785-4D2F-B58F-3483D7BA51C3}" type="presParOf" srcId="{9DA6A659-6C06-4ED6-9C6D-ABDB48A3699B}" destId="{3533BBF3-90AB-42D3-8891-E8BB17E8EF22}" srcOrd="1" destOrd="0" presId="urn:microsoft.com/office/officeart/2005/8/layout/lProcess1"/>
    <dgm:cxn modelId="{E3D56432-2178-4976-9593-9CAB1BC5F0BA}" type="presParOf" srcId="{9DA6A659-6C06-4ED6-9C6D-ABDB48A3699B}" destId="{2D05399E-F5E9-4A12-BFEA-81A24D6A546D}" srcOrd="2" destOrd="0" presId="urn:microsoft.com/office/officeart/2005/8/layout/lProcess1"/>
    <dgm:cxn modelId="{C8FF7334-CCC9-40C9-9F5C-01C3A3982797}" type="presParOf" srcId="{2D05399E-F5E9-4A12-BFEA-81A24D6A546D}" destId="{00CF9E3F-89FB-4BE9-ABA8-FA142B4D2A00}" srcOrd="0" destOrd="0" presId="urn:microsoft.com/office/officeart/2005/8/layout/lProcess1"/>
    <dgm:cxn modelId="{58B3787A-88D1-4ACC-B4CB-80C1627507B2}" type="presParOf" srcId="{2D05399E-F5E9-4A12-BFEA-81A24D6A546D}" destId="{20D0EE94-9031-4378-A311-590283C15E68}" srcOrd="1" destOrd="0" presId="urn:microsoft.com/office/officeart/2005/8/layout/lProcess1"/>
    <dgm:cxn modelId="{59DDC7B0-04D7-4695-AC31-27843F20FF29}" type="presParOf" srcId="{2D05399E-F5E9-4A12-BFEA-81A24D6A546D}" destId="{C37BE3CB-F54A-41CC-889F-6DD7E006BD1F}" srcOrd="2" destOrd="0" presId="urn:microsoft.com/office/officeart/2005/8/layout/lProcess1"/>
    <dgm:cxn modelId="{A81BBF5F-1A1A-4357-B67F-FF1427389328}" type="presParOf" srcId="{2D05399E-F5E9-4A12-BFEA-81A24D6A546D}" destId="{301DF5B2-0384-4DCA-BC46-52B72671228E}" srcOrd="3" destOrd="0" presId="urn:microsoft.com/office/officeart/2005/8/layout/lProcess1"/>
    <dgm:cxn modelId="{AB1CD1B3-79AA-4A2D-B6C1-3AC94FB46993}" type="presParOf" srcId="{2D05399E-F5E9-4A12-BFEA-81A24D6A546D}" destId="{1AA9A68D-53C4-4838-806C-E82FC423F6A2}" srcOrd="4"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6FD3D-24FB-4B15-8C7E-E46E6A0CBE58}">
      <dsp:nvSpPr>
        <dsp:cNvPr id="0" name=""/>
        <dsp:cNvSpPr/>
      </dsp:nvSpPr>
      <dsp:spPr>
        <a:xfrm>
          <a:off x="3192" y="245481"/>
          <a:ext cx="3548861" cy="887215"/>
        </a:xfrm>
        <a:prstGeom prst="roundRect">
          <a:avLst>
            <a:gd name="adj" fmla="val 10000"/>
          </a:avLst>
        </a:prstGeom>
        <a:solidFill>
          <a:srgbClr val="002D49"/>
        </a:solidFill>
        <a:ln w="25400" cap="flat" cmpd="sng" algn="ctr">
          <a:solidFill>
            <a:srgbClr val="002D4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oderat" panose="00000500000000000000" pitchFamily="50" charset="0"/>
            </a:rPr>
            <a:t>539 (35%) positive for </a:t>
          </a:r>
          <a:r>
            <a:rPr lang="en-US" sz="2700" i="1" u="sng" kern="1200" dirty="0">
              <a:latin typeface="Moderat" panose="00000500000000000000" pitchFamily="50" charset="0"/>
            </a:rPr>
            <a:t>substance use</a:t>
          </a:r>
          <a:r>
            <a:rPr lang="en-US" sz="2700" i="1" u="none" kern="1200" dirty="0">
              <a:latin typeface="Moderat" panose="00000500000000000000" pitchFamily="50" charset="0"/>
            </a:rPr>
            <a:t> </a:t>
          </a:r>
          <a:r>
            <a:rPr lang="en-US" sz="2700" kern="1200" dirty="0">
              <a:latin typeface="Moderat" panose="00000500000000000000" pitchFamily="50" charset="0"/>
            </a:rPr>
            <a:t>risk</a:t>
          </a:r>
        </a:p>
      </dsp:txBody>
      <dsp:txXfrm>
        <a:off x="29178" y="271467"/>
        <a:ext cx="3496889" cy="835243"/>
      </dsp:txXfrm>
    </dsp:sp>
    <dsp:sp modelId="{42BDC14C-FA5D-4E33-BB4D-EEC6933DFF37}">
      <dsp:nvSpPr>
        <dsp:cNvPr id="0" name=""/>
        <dsp:cNvSpPr/>
      </dsp:nvSpPr>
      <dsp:spPr>
        <a:xfrm rot="5400000">
          <a:off x="1699992" y="1210328"/>
          <a:ext cx="155262" cy="155262"/>
        </a:xfrm>
        <a:prstGeom prst="rightArrow">
          <a:avLst>
            <a:gd name="adj1" fmla="val 66700"/>
            <a:gd name="adj2" fmla="val 50000"/>
          </a:avLst>
        </a:prstGeom>
        <a:solidFill>
          <a:srgbClr val="1F5B59"/>
        </a:solidFill>
        <a:ln>
          <a:noFill/>
        </a:ln>
        <a:effectLst/>
      </dsp:spPr>
      <dsp:style>
        <a:lnRef idx="0">
          <a:scrgbClr r="0" g="0" b="0"/>
        </a:lnRef>
        <a:fillRef idx="1">
          <a:scrgbClr r="0" g="0" b="0"/>
        </a:fillRef>
        <a:effectRef idx="0">
          <a:scrgbClr r="0" g="0" b="0"/>
        </a:effectRef>
        <a:fontRef idx="minor">
          <a:schemeClr val="lt1"/>
        </a:fontRef>
      </dsp:style>
    </dsp:sp>
    <dsp:sp modelId="{48AC15BF-E383-4323-B160-C8FFCBD88E2F}">
      <dsp:nvSpPr>
        <dsp:cNvPr id="0" name=""/>
        <dsp:cNvSpPr/>
      </dsp:nvSpPr>
      <dsp:spPr>
        <a:xfrm>
          <a:off x="3192" y="1443222"/>
          <a:ext cx="3548861" cy="887215"/>
        </a:xfrm>
        <a:prstGeom prst="roundRect">
          <a:avLst>
            <a:gd name="adj" fmla="val 10000"/>
          </a:avLst>
        </a:prstGeom>
        <a:solidFill>
          <a:srgbClr val="BBCB8B">
            <a:alpha val="90000"/>
          </a:srgbClr>
        </a:solidFill>
        <a:ln w="25400" cap="flat" cmpd="sng" algn="ctr">
          <a:solidFill>
            <a:srgbClr val="002D4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oderat" panose="00000500000000000000" pitchFamily="50" charset="0"/>
            </a:rPr>
            <a:t>10 (2%) already in treatment</a:t>
          </a:r>
        </a:p>
      </dsp:txBody>
      <dsp:txXfrm>
        <a:off x="29178" y="1469208"/>
        <a:ext cx="3496889" cy="835243"/>
      </dsp:txXfrm>
    </dsp:sp>
    <dsp:sp modelId="{6648F9FA-5098-43A4-BED9-22BE3EF94CC2}">
      <dsp:nvSpPr>
        <dsp:cNvPr id="0" name=""/>
        <dsp:cNvSpPr/>
      </dsp:nvSpPr>
      <dsp:spPr>
        <a:xfrm rot="5400000">
          <a:off x="1699992" y="2408069"/>
          <a:ext cx="155262" cy="155262"/>
        </a:xfrm>
        <a:prstGeom prst="rightArrow">
          <a:avLst>
            <a:gd name="adj1" fmla="val 66700"/>
            <a:gd name="adj2" fmla="val 50000"/>
          </a:avLst>
        </a:prstGeom>
        <a:solidFill>
          <a:srgbClr val="1F5B59"/>
        </a:solidFill>
        <a:ln>
          <a:noFill/>
        </a:ln>
        <a:effectLst/>
      </dsp:spPr>
      <dsp:style>
        <a:lnRef idx="0">
          <a:scrgbClr r="0" g="0" b="0"/>
        </a:lnRef>
        <a:fillRef idx="1">
          <a:scrgbClr r="0" g="0" b="0"/>
        </a:fillRef>
        <a:effectRef idx="0">
          <a:scrgbClr r="0" g="0" b="0"/>
        </a:effectRef>
        <a:fontRef idx="minor">
          <a:schemeClr val="lt1"/>
        </a:fontRef>
      </dsp:style>
    </dsp:sp>
    <dsp:sp modelId="{CF7F0130-957F-4063-8C8C-8CC49C419DDD}">
      <dsp:nvSpPr>
        <dsp:cNvPr id="0" name=""/>
        <dsp:cNvSpPr/>
      </dsp:nvSpPr>
      <dsp:spPr>
        <a:xfrm>
          <a:off x="3192" y="2640963"/>
          <a:ext cx="3548861" cy="887215"/>
        </a:xfrm>
        <a:prstGeom prst="roundRect">
          <a:avLst>
            <a:gd name="adj" fmla="val 10000"/>
          </a:avLst>
        </a:prstGeom>
        <a:solidFill>
          <a:srgbClr val="ADCAED">
            <a:alpha val="90000"/>
          </a:srgbClr>
        </a:solidFill>
        <a:ln w="25400" cap="flat" cmpd="sng" algn="ctr">
          <a:solidFill>
            <a:srgbClr val="002D4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oderat" panose="00000500000000000000" pitchFamily="50" charset="0"/>
            </a:rPr>
            <a:t>181 (34%) of those at risk &amp; not in treatment received an SBIRT intervention</a:t>
          </a:r>
        </a:p>
      </dsp:txBody>
      <dsp:txXfrm>
        <a:off x="29178" y="2666949"/>
        <a:ext cx="3496889" cy="835243"/>
      </dsp:txXfrm>
    </dsp:sp>
    <dsp:sp modelId="{00CF9E3F-89FB-4BE9-ABA8-FA142B4D2A00}">
      <dsp:nvSpPr>
        <dsp:cNvPr id="0" name=""/>
        <dsp:cNvSpPr/>
      </dsp:nvSpPr>
      <dsp:spPr>
        <a:xfrm>
          <a:off x="4048895" y="245481"/>
          <a:ext cx="3548861" cy="887215"/>
        </a:xfrm>
        <a:prstGeom prst="roundRect">
          <a:avLst>
            <a:gd name="adj" fmla="val 10000"/>
          </a:avLst>
        </a:prstGeom>
        <a:solidFill>
          <a:srgbClr val="002D49"/>
        </a:solidFill>
        <a:ln w="25400" cap="flat" cmpd="sng" algn="ctr">
          <a:solidFill>
            <a:srgbClr val="002D4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oderat" panose="00000500000000000000" pitchFamily="50" charset="0"/>
            </a:rPr>
            <a:t>649 (41%) positive for </a:t>
          </a:r>
          <a:r>
            <a:rPr lang="en-US" sz="2700" i="1" u="sng" kern="1200" dirty="0">
              <a:latin typeface="Moderat" panose="00000500000000000000" pitchFamily="50" charset="0"/>
            </a:rPr>
            <a:t>mental health</a:t>
          </a:r>
          <a:r>
            <a:rPr lang="en-US" sz="2700" i="0" u="none" kern="1200" dirty="0">
              <a:latin typeface="Moderat" panose="00000500000000000000" pitchFamily="50" charset="0"/>
            </a:rPr>
            <a:t> </a:t>
          </a:r>
          <a:r>
            <a:rPr lang="en-US" sz="2700" kern="1200" dirty="0">
              <a:latin typeface="Moderat" panose="00000500000000000000" pitchFamily="50" charset="0"/>
            </a:rPr>
            <a:t>risk</a:t>
          </a:r>
        </a:p>
      </dsp:txBody>
      <dsp:txXfrm>
        <a:off x="4074881" y="271467"/>
        <a:ext cx="3496889" cy="835243"/>
      </dsp:txXfrm>
    </dsp:sp>
    <dsp:sp modelId="{20D0EE94-9031-4378-A311-590283C15E68}">
      <dsp:nvSpPr>
        <dsp:cNvPr id="0" name=""/>
        <dsp:cNvSpPr/>
      </dsp:nvSpPr>
      <dsp:spPr>
        <a:xfrm rot="5400000">
          <a:off x="5745694" y="1210328"/>
          <a:ext cx="155262" cy="155262"/>
        </a:xfrm>
        <a:prstGeom prst="rightArrow">
          <a:avLst>
            <a:gd name="adj1" fmla="val 66700"/>
            <a:gd name="adj2" fmla="val 50000"/>
          </a:avLst>
        </a:prstGeom>
        <a:solidFill>
          <a:srgbClr val="1F5B59"/>
        </a:solidFill>
        <a:ln>
          <a:noFill/>
        </a:ln>
        <a:effectLst/>
      </dsp:spPr>
      <dsp:style>
        <a:lnRef idx="0">
          <a:scrgbClr r="0" g="0" b="0"/>
        </a:lnRef>
        <a:fillRef idx="1">
          <a:scrgbClr r="0" g="0" b="0"/>
        </a:fillRef>
        <a:effectRef idx="0">
          <a:scrgbClr r="0" g="0" b="0"/>
        </a:effectRef>
        <a:fontRef idx="minor">
          <a:schemeClr val="lt1"/>
        </a:fontRef>
      </dsp:style>
    </dsp:sp>
    <dsp:sp modelId="{C37BE3CB-F54A-41CC-889F-6DD7E006BD1F}">
      <dsp:nvSpPr>
        <dsp:cNvPr id="0" name=""/>
        <dsp:cNvSpPr/>
      </dsp:nvSpPr>
      <dsp:spPr>
        <a:xfrm>
          <a:off x="4048895" y="1443222"/>
          <a:ext cx="3548861" cy="887215"/>
        </a:xfrm>
        <a:prstGeom prst="roundRect">
          <a:avLst>
            <a:gd name="adj" fmla="val 10000"/>
          </a:avLst>
        </a:prstGeom>
        <a:solidFill>
          <a:srgbClr val="BBCB8B">
            <a:alpha val="90000"/>
          </a:srgbClr>
        </a:solidFill>
        <a:ln w="25400" cap="flat" cmpd="sng" algn="ctr">
          <a:solidFill>
            <a:srgbClr val="002D4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oderat" panose="00000500000000000000" pitchFamily="50" charset="0"/>
            </a:rPr>
            <a:t>285 (44%) already in treatment</a:t>
          </a:r>
        </a:p>
      </dsp:txBody>
      <dsp:txXfrm>
        <a:off x="4074881" y="1469208"/>
        <a:ext cx="3496889" cy="835243"/>
      </dsp:txXfrm>
    </dsp:sp>
    <dsp:sp modelId="{301DF5B2-0384-4DCA-BC46-52B72671228E}">
      <dsp:nvSpPr>
        <dsp:cNvPr id="0" name=""/>
        <dsp:cNvSpPr/>
      </dsp:nvSpPr>
      <dsp:spPr>
        <a:xfrm rot="5400000">
          <a:off x="5745694" y="2408069"/>
          <a:ext cx="155262" cy="155262"/>
        </a:xfrm>
        <a:prstGeom prst="rightArrow">
          <a:avLst>
            <a:gd name="adj1" fmla="val 66700"/>
            <a:gd name="adj2" fmla="val 50000"/>
          </a:avLst>
        </a:prstGeom>
        <a:solidFill>
          <a:srgbClr val="1F5B59"/>
        </a:solidFill>
        <a:ln>
          <a:noFill/>
        </a:ln>
        <a:effectLst/>
      </dsp:spPr>
      <dsp:style>
        <a:lnRef idx="0">
          <a:scrgbClr r="0" g="0" b="0"/>
        </a:lnRef>
        <a:fillRef idx="1">
          <a:scrgbClr r="0" g="0" b="0"/>
        </a:fillRef>
        <a:effectRef idx="0">
          <a:scrgbClr r="0" g="0" b="0"/>
        </a:effectRef>
        <a:fontRef idx="minor">
          <a:schemeClr val="lt1"/>
        </a:fontRef>
      </dsp:style>
    </dsp:sp>
    <dsp:sp modelId="{1AA9A68D-53C4-4838-806C-E82FC423F6A2}">
      <dsp:nvSpPr>
        <dsp:cNvPr id="0" name=""/>
        <dsp:cNvSpPr/>
      </dsp:nvSpPr>
      <dsp:spPr>
        <a:xfrm>
          <a:off x="4048895" y="2640963"/>
          <a:ext cx="3548861" cy="887215"/>
        </a:xfrm>
        <a:prstGeom prst="roundRect">
          <a:avLst>
            <a:gd name="adj" fmla="val 10000"/>
          </a:avLst>
        </a:prstGeom>
        <a:solidFill>
          <a:srgbClr val="ADCAED">
            <a:alpha val="90000"/>
          </a:srgbClr>
        </a:solidFill>
        <a:ln w="25400" cap="flat" cmpd="sng" algn="ctr">
          <a:solidFill>
            <a:srgbClr val="002D4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oderat" panose="00000500000000000000" pitchFamily="50" charset="0"/>
            </a:rPr>
            <a:t>134 (37%) of those at risk &amp; not in treatment received an SBIRT intervention</a:t>
          </a:r>
        </a:p>
      </dsp:txBody>
      <dsp:txXfrm>
        <a:off x="4074881" y="2666949"/>
        <a:ext cx="3496889" cy="83524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0.48471</cdr:x>
      <cdr:y>0.1862</cdr:y>
    </cdr:from>
    <cdr:to>
      <cdr:x>0.48471</cdr:x>
      <cdr:y>0.78861</cdr:y>
    </cdr:to>
    <cdr:cxnSp macro="">
      <cdr:nvCxnSpPr>
        <cdr:cNvPr id="3" name="Straight Connector 2">
          <a:extLst xmlns:a="http://schemas.openxmlformats.org/drawingml/2006/main">
            <a:ext uri="{FF2B5EF4-FFF2-40B4-BE49-F238E27FC236}">
              <a16:creationId xmlns:a16="http://schemas.microsoft.com/office/drawing/2014/main" id="{AD1D9E43-1007-46A5-BDA3-7E8CB058F152}"/>
            </a:ext>
          </a:extLst>
        </cdr:cNvPr>
        <cdr:cNvCxnSpPr/>
      </cdr:nvCxnSpPr>
      <cdr:spPr>
        <a:xfrm xmlns:a="http://schemas.openxmlformats.org/drawingml/2006/main" flipV="1">
          <a:off x="2836758" y="659790"/>
          <a:ext cx="0" cy="2134610"/>
        </a:xfrm>
        <a:prstGeom xmlns:a="http://schemas.openxmlformats.org/drawingml/2006/main" prst="line">
          <a:avLst/>
        </a:prstGeom>
        <a:ln xmlns:a="http://schemas.openxmlformats.org/drawingml/2006/main" w="28575">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0.4973</cdr:x>
      <cdr:y>0.20535</cdr:y>
    </cdr:from>
    <cdr:to>
      <cdr:x>1</cdr:x>
      <cdr:y>0.36495</cdr:y>
    </cdr:to>
    <cdr:sp macro="" textlink="">
      <cdr:nvSpPr>
        <cdr:cNvPr id="4" name="TextBox 4">
          <a:extLst xmlns:a="http://schemas.openxmlformats.org/drawingml/2006/main">
            <a:ext uri="{FF2B5EF4-FFF2-40B4-BE49-F238E27FC236}">
              <a16:creationId xmlns:a16="http://schemas.microsoft.com/office/drawing/2014/main" id="{245EB369-4FED-4CB3-B2A6-2C67965FC9E5}"/>
            </a:ext>
          </a:extLst>
        </cdr:cNvPr>
        <cdr:cNvSpPr txBox="1"/>
      </cdr:nvSpPr>
      <cdr:spPr>
        <a:xfrm xmlns:a="http://schemas.openxmlformats.org/drawingml/2006/main">
          <a:off x="2910472" y="792020"/>
          <a:ext cx="2942060" cy="61555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346075" indent="-346075"/>
          <a:r>
            <a:rPr lang="en-US" b="1" dirty="0">
              <a:latin typeface="Moderat" panose="00000500000000000000" pitchFamily="50" charset="0"/>
            </a:rPr>
            <a:t>&lt;--</a:t>
          </a:r>
          <a:r>
            <a:rPr lang="en-US" sz="1600" dirty="0">
              <a:latin typeface="Moderat" panose="00000500000000000000" pitchFamily="50" charset="0"/>
            </a:rPr>
            <a:t> Indicates when</a:t>
          </a:r>
          <a:r>
            <a:rPr lang="en-US" sz="1600" baseline="0" dirty="0">
              <a:latin typeface="Moderat" panose="00000500000000000000" pitchFamily="50" charset="0"/>
            </a:rPr>
            <a:t> campus closed due to COVID</a:t>
          </a:r>
          <a:endParaRPr lang="en-US" sz="1600" dirty="0">
            <a:latin typeface="Moderat" panose="00000500000000000000" pitchFamily="50"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a5df52ff8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a5df52ff8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df52ff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df52ff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Moderat" panose="00000500000000000000" pitchFamily="50" charset="0"/>
                <a:cs typeface="Arial" panose="020B0604020202020204" pitchFamily="34" charset="0"/>
              </a:rPr>
              <a:t>Young adults are known to be specially focused and fluent in online applications and thus maybe more ready to utilize campus wide electronic health approaches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57697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df52ff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df52ff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Moderat" panose="00000500000000000000" pitchFamily="50" charset="0"/>
                <a:cs typeface="Arial" panose="020B0604020202020204" pitchFamily="34" charset="0"/>
              </a:rPr>
              <a:t>Young adults are known to be specially focused and fluent in online applications and thus maybe more ready to utilize campus wide electronic health approaches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110241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a5df52ff8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a5df52ff8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a5df52ff8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a5df52ff8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Risk level %’s by substance type is intriguing and we will look further into this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16115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a5df52ff8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a5df52ff8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 Nicotine excluded as risk is based on frequency of use only.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15976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a5df52ff8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a5df52ff8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40361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a5df52ff8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a5df52ff8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This table reflects how the wellness staff were attempting to reach students – the next slides illustrate which methods were the most effective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you can see, wellness staff resorted to a number of varied methods to reach students.</a:t>
            </a:r>
            <a:endParaRPr dirty="0"/>
          </a:p>
        </p:txBody>
      </p:sp>
    </p:spTree>
    <p:extLst>
      <p:ext uri="{BB962C8B-B14F-4D97-AF65-F5344CB8AC3E}">
        <p14:creationId xmlns:p14="http://schemas.microsoft.com/office/powerpoint/2010/main" val="3958255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df52ff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df52ff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Series of ANOVA all colleges combined analyses comparing presence or absence of contextual event indicators on percent of surveys completed for events where the SBIRT staff member was </a:t>
            </a:r>
            <a:r>
              <a:rPr lang="en-US" b="1" dirty="0"/>
              <a:t>Present vs. Not Present.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Live events, outreach via specific groups, and the use of incentives engendered significantly greater response rates.  We would consider these methods to be more present, active methods vs. more passive, less present methods.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28293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df52ff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df52ff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97957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a5df52ff8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a5df52ff8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This table reflects why students chose to fill out the survey.  As you can see, the primary three reasons were because they were curious or felt it could be helpful, because a college staff asked them to or because an incentive was offered.</a:t>
            </a:r>
            <a:endParaRPr dirty="0"/>
          </a:p>
        </p:txBody>
      </p:sp>
    </p:spTree>
    <p:extLst>
      <p:ext uri="{BB962C8B-B14F-4D97-AF65-F5344CB8AC3E}">
        <p14:creationId xmlns:p14="http://schemas.microsoft.com/office/powerpoint/2010/main" val="320023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df52ff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df52ff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df52ff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df52ff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77050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a5df52ff86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a5df52ff86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df52ff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df52ff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Moderat" panose="00000500000000000000" pitchFamily="50" charset="0"/>
                <a:cs typeface="Arial" panose="020B0604020202020204" pitchFamily="34" charset="0"/>
              </a:rPr>
              <a:t>Young adults are known to be specially focused and fluent in online applications and thus maybe more ready to utilize campus wide electronic health approaches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79692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df52ff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df52ff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Moderat" panose="00000500000000000000" pitchFamily="50" charset="0"/>
                <a:cs typeface="Arial" panose="020B0604020202020204" pitchFamily="34" charset="0"/>
              </a:rPr>
              <a:t>Young adults are known to be specially focused and fluent in online applications and thus maybe more ready to utilize campus wide electronic health approaches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52506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df52ff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df52ff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Moderat" panose="00000500000000000000" pitchFamily="50" charset="0"/>
                <a:cs typeface="Arial" panose="020B0604020202020204" pitchFamily="34" charset="0"/>
              </a:rPr>
              <a:t>Young adults are known to be specially focused and fluent in online applications and thus maybe more ready to utilize campus wide electronic health approaches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62151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a5df52ff8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a5df52ff8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df52ff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df52ff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4433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df52ff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df52ff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8235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df52ff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df52ff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0190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df52ff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df52ff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6494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df52ff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df52ff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77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df52ff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df52ff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65238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df52ff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df52ff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2583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df52ff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df52ff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4077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3757CB-9938-C64F-B2CA-4ECE57C3DFA2}" type="slidenum">
              <a:rPr lang="en-US" smtClean="0"/>
              <a:t>35</a:t>
            </a:fld>
            <a:endParaRPr lang="en-US"/>
          </a:p>
        </p:txBody>
      </p:sp>
    </p:spTree>
    <p:extLst>
      <p:ext uri="{BB962C8B-B14F-4D97-AF65-F5344CB8AC3E}">
        <p14:creationId xmlns:p14="http://schemas.microsoft.com/office/powerpoint/2010/main" val="1785096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Researchers wondered how to engage and successfully work with young adults who in previous SBIRT projects ay university/college had little interest in substance use treatment.  Of particular concern were behaviors when binge drinking and researchers wanted to try different novel interventions to diminish potential health risks as well as increase awareness and reward for utilizing alternative wellness activities.</a:t>
            </a:r>
          </a:p>
          <a:p>
            <a:endParaRPr lang="en-US" dirty="0"/>
          </a:p>
          <a:p>
            <a:pPr marL="234841" indent="-234841">
              <a:buAutoNum type="alphaUcPeriod"/>
            </a:pPr>
            <a:r>
              <a:rPr lang="en-US" dirty="0"/>
              <a:t>College students experience various life transitions and stressors that increase their risk of mental disorders (e.g., depression, anxiety, eating disorders, substance use disorders, and suicidal behavior; Hunt, Eisenberg, &amp; Kilbourne, 2010)..</a:t>
            </a:r>
          </a:p>
          <a:p>
            <a:pPr marL="234841" indent="-234841">
              <a:buAutoNum type="alphaUcPeriod"/>
            </a:pPr>
            <a:r>
              <a:rPr lang="en-US" dirty="0"/>
              <a:t>The college environment offers easy access to drugs and alcohol, and college cultures often promote the misuse of substances (</a:t>
            </a:r>
            <a:r>
              <a:rPr lang="en-US" dirty="0" err="1"/>
              <a:t>Laudet</a:t>
            </a:r>
            <a:r>
              <a:rPr lang="en-US" dirty="0"/>
              <a:t>, 2008). SBIRT data collected in Vermont from 2015-2021 found 22% of college students entering health center had some risk for substance use. </a:t>
            </a:r>
          </a:p>
          <a:p>
            <a:pPr marL="234841" indent="-234841">
              <a:buAutoNum type="alphaUcPeriod"/>
            </a:pPr>
            <a:r>
              <a:rPr lang="en-US" dirty="0"/>
              <a:t>Substance use disorders are also highly stigmatized, with many in the general public attributing these conditions to a moral deficiency or lack of willpower. This creates challenges for students who want to be open about their recovery efforts, a necessary condition to build a supportive network of peers and access support services.</a:t>
            </a:r>
          </a:p>
          <a:p>
            <a:r>
              <a:rPr lang="en-US" dirty="0"/>
              <a:t>D.  The stress and social isolation of the pandemic also created an increase in MH symptoms and likely an increase in SA as a way of coping?   </a:t>
            </a:r>
          </a:p>
          <a:p>
            <a:pPr marL="234841" indent="-234841">
              <a:buAutoNum type="alphaUcPeriod" startAt="5"/>
            </a:pPr>
            <a:r>
              <a:rPr lang="en-US" dirty="0"/>
              <a:t>Given the high comorbidity between substance use disorders and these other mental illnesses, and the major consequences of substance use problems on college campuses (e.g., increased likelihood of injury and violence, interference with academics), substance use problems cannot be considered separate from mental health issues (Minkoff, 2001).</a:t>
            </a:r>
          </a:p>
          <a:p>
            <a:pPr marL="234841" indent="-234841">
              <a:buAutoNum type="alphaUcPeriod" startAt="5"/>
            </a:pPr>
            <a:endParaRPr lang="en-US" dirty="0"/>
          </a:p>
        </p:txBody>
      </p:sp>
      <p:sp>
        <p:nvSpPr>
          <p:cNvPr id="4" name="Slide Number Placeholder 3"/>
          <p:cNvSpPr>
            <a:spLocks noGrp="1"/>
          </p:cNvSpPr>
          <p:nvPr>
            <p:ph type="sldNum" sz="quarter" idx="5"/>
          </p:nvPr>
        </p:nvSpPr>
        <p:spPr/>
        <p:txBody>
          <a:bodyPr/>
          <a:lstStyle/>
          <a:p>
            <a:fld id="{413757CB-9938-C64F-B2CA-4ECE57C3DFA2}" type="slidenum">
              <a:rPr lang="en-US" smtClean="0"/>
              <a:t>36</a:t>
            </a:fld>
            <a:endParaRPr lang="en-US"/>
          </a:p>
        </p:txBody>
      </p:sp>
    </p:spTree>
    <p:extLst>
      <p:ext uri="{BB962C8B-B14F-4D97-AF65-F5344CB8AC3E}">
        <p14:creationId xmlns:p14="http://schemas.microsoft.com/office/powerpoint/2010/main" val="2069101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9d074bd3c4_0_182:notes"/>
          <p:cNvSpPr txBox="1">
            <a:spLocks noGrp="1"/>
          </p:cNvSpPr>
          <p:nvPr>
            <p:ph type="body" idx="1"/>
          </p:nvPr>
        </p:nvSpPr>
        <p:spPr>
          <a:xfrm>
            <a:off x="707708" y="4505980"/>
            <a:ext cx="5661660" cy="3686864"/>
          </a:xfrm>
          <a:prstGeom prst="rect">
            <a:avLst/>
          </a:prstGeom>
          <a:noFill/>
          <a:ln>
            <a:noFill/>
          </a:ln>
        </p:spPr>
        <p:txBody>
          <a:bodyPr spcFirstLastPara="1" wrap="square" lIns="93921" tIns="46948" rIns="93921" bIns="46948" anchor="t" anchorCtr="0">
            <a:noAutofit/>
          </a:bodyPr>
          <a:lstStyle/>
          <a:p>
            <a:pPr>
              <a:buSzPts val="1400"/>
            </a:pPr>
            <a:r>
              <a:rPr lang="en-US" dirty="0"/>
              <a:t>Package of available intervention options all students received rewards for biometric testing, recovery coaching, and survey completions – others added rewards for activities and CBT modules. </a:t>
            </a:r>
            <a:endParaRPr dirty="0"/>
          </a:p>
        </p:txBody>
      </p:sp>
      <p:sp>
        <p:nvSpPr>
          <p:cNvPr id="362" name="Google Shape;362;g9d074bd3c4_0_182: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Phase 1 included the first cohort of students.  For Phase 1, we wanted to understand if the intervention was acceptable and feasible among college students.</a:t>
            </a:r>
          </a:p>
          <a:p>
            <a:endParaRPr lang="en-US" dirty="0"/>
          </a:p>
          <a:p>
            <a:r>
              <a:rPr lang="en-US" dirty="0"/>
              <a:t>For phase 2, we wanted to see if we could engender stronger reductions in substance use by targeting the substance of greatest severity of risk as the primary focus of the intervention.</a:t>
            </a:r>
          </a:p>
        </p:txBody>
      </p:sp>
      <p:sp>
        <p:nvSpPr>
          <p:cNvPr id="4" name="Slide Number Placeholder 3"/>
          <p:cNvSpPr>
            <a:spLocks noGrp="1"/>
          </p:cNvSpPr>
          <p:nvPr>
            <p:ph type="sldNum" sz="quarter" idx="5"/>
          </p:nvPr>
        </p:nvSpPr>
        <p:spPr/>
        <p:txBody>
          <a:bodyPr/>
          <a:lstStyle/>
          <a:p>
            <a:fld id="{413757CB-9938-C64F-B2CA-4ECE57C3DFA2}" type="slidenum">
              <a:rPr lang="en-US" smtClean="0"/>
              <a:t>38</a:t>
            </a:fld>
            <a:endParaRPr lang="en-US"/>
          </a:p>
        </p:txBody>
      </p:sp>
    </p:spTree>
    <p:extLst>
      <p:ext uri="{BB962C8B-B14F-4D97-AF65-F5344CB8AC3E}">
        <p14:creationId xmlns:p14="http://schemas.microsoft.com/office/powerpoint/2010/main" val="2917071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Dates Phase 1 Cohort = Fall 2019 through June 2020 </a:t>
            </a:r>
          </a:p>
          <a:p>
            <a:r>
              <a:rPr lang="en-US" dirty="0"/>
              <a:t>Dates Phase 2 Cohort = Fall 2020 through June 2021</a:t>
            </a:r>
          </a:p>
        </p:txBody>
      </p:sp>
      <p:sp>
        <p:nvSpPr>
          <p:cNvPr id="4" name="Slide Number Placeholder 3"/>
          <p:cNvSpPr>
            <a:spLocks noGrp="1"/>
          </p:cNvSpPr>
          <p:nvPr>
            <p:ph type="sldNum" sz="quarter" idx="5"/>
          </p:nvPr>
        </p:nvSpPr>
        <p:spPr/>
        <p:txBody>
          <a:bodyPr/>
          <a:lstStyle/>
          <a:p>
            <a:fld id="{413757CB-9938-C64F-B2CA-4ECE57C3DFA2}" type="slidenum">
              <a:rPr lang="en-US" smtClean="0"/>
              <a:t>39</a:t>
            </a:fld>
            <a:endParaRPr lang="en-US"/>
          </a:p>
        </p:txBody>
      </p:sp>
    </p:spTree>
    <p:extLst>
      <p:ext uri="{BB962C8B-B14F-4D97-AF65-F5344CB8AC3E}">
        <p14:creationId xmlns:p14="http://schemas.microsoft.com/office/powerpoint/2010/main" val="414872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Our sample included 27 college students enrolled over 2 consecutive academic years.  For phase 1, we had 15 participants and phase 2, 12.  </a:t>
            </a:r>
          </a:p>
          <a:p>
            <a:endParaRPr lang="en-US" dirty="0"/>
          </a:p>
          <a:p>
            <a:r>
              <a:rPr lang="en-US" dirty="0"/>
              <a:t>You can see the demographics listed here along with the percentage of risk at intake for nicotine, alcohol and cannabis.</a:t>
            </a:r>
          </a:p>
          <a:p>
            <a:endParaRPr lang="en-US" dirty="0"/>
          </a:p>
          <a:p>
            <a:r>
              <a:rPr lang="en-US" dirty="0"/>
              <a:t>Risk for nicotine is the use of any nicotine.  Alcohol is defined by a positive score on the Alcohol Use Disorders Identification Test.  </a:t>
            </a:r>
          </a:p>
          <a:p>
            <a:endParaRPr lang="en-US" dirty="0"/>
          </a:p>
          <a:p>
            <a:r>
              <a:rPr lang="en-US" dirty="0"/>
              <a:t>Cannabis is defined as weekly or greater use and a positive score on the Drug Abuse Screening Test-10 items or Cannabis Intervention Screener.</a:t>
            </a:r>
          </a:p>
        </p:txBody>
      </p:sp>
      <p:sp>
        <p:nvSpPr>
          <p:cNvPr id="4" name="Slide Number Placeholder 3"/>
          <p:cNvSpPr>
            <a:spLocks noGrp="1"/>
          </p:cNvSpPr>
          <p:nvPr>
            <p:ph type="sldNum" sz="quarter" idx="5"/>
          </p:nvPr>
        </p:nvSpPr>
        <p:spPr/>
        <p:txBody>
          <a:bodyPr/>
          <a:lstStyle/>
          <a:p>
            <a:fld id="{413757CB-9938-C64F-B2CA-4ECE57C3DFA2}" type="slidenum">
              <a:rPr lang="en-US" smtClean="0"/>
              <a:t>40</a:t>
            </a:fld>
            <a:endParaRPr lang="en-US"/>
          </a:p>
        </p:txBody>
      </p:sp>
    </p:spTree>
    <p:extLst>
      <p:ext uri="{BB962C8B-B14F-4D97-AF65-F5344CB8AC3E}">
        <p14:creationId xmlns:p14="http://schemas.microsoft.com/office/powerpoint/2010/main" val="2144397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39363">
              <a:defRPr/>
            </a:pPr>
            <a:r>
              <a:rPr lang="en-US" dirty="0"/>
              <a:t>Phase I data indicated that students were engaged in the smartphone program over the course of 6 months, completing an average of 94% of wellness activities, 89% of recovery coaching calls and 74% of surveys each month.  In addition, students completed an average of 3.2 online cognitive behavior therapy modules per month.</a:t>
            </a:r>
          </a:p>
          <a:p>
            <a:pPr defTabSz="939363">
              <a:defRPr/>
            </a:pPr>
            <a:endParaRPr lang="en-US" dirty="0"/>
          </a:p>
          <a:p>
            <a:pPr defTabSz="939363">
              <a:defRPr/>
            </a:pPr>
            <a:r>
              <a:rPr lang="en-US" dirty="0"/>
              <a:t>Students found it easy to enroll in the program, found it helpful in meeting their goals, were satisfied overall and would recommend the program to others.</a:t>
            </a:r>
          </a:p>
          <a:p>
            <a:pPr defTabSz="939363">
              <a:defRPr/>
            </a:pPr>
            <a:endParaRPr lang="en-US" dirty="0"/>
          </a:p>
          <a:p>
            <a:pPr defTabSz="939363">
              <a:defRPr/>
            </a:pPr>
            <a:r>
              <a:rPr lang="en-US" dirty="0"/>
              <a:t>Satisfaction surveys illustrated the majority of students found a) </a:t>
            </a:r>
            <a:r>
              <a:rPr lang="en-US" b="1" dirty="0"/>
              <a:t>monetary incentives most helpful </a:t>
            </a:r>
            <a:r>
              <a:rPr lang="en-US" dirty="0"/>
              <a:t>followed by b) recovery coaching, c) activity scheduling, d) CBT modules, and e) biometric testing.</a:t>
            </a:r>
          </a:p>
          <a:p>
            <a:endParaRPr lang="en-US" dirty="0"/>
          </a:p>
        </p:txBody>
      </p:sp>
      <p:sp>
        <p:nvSpPr>
          <p:cNvPr id="4" name="Slide Number Placeholder 3"/>
          <p:cNvSpPr>
            <a:spLocks noGrp="1"/>
          </p:cNvSpPr>
          <p:nvPr>
            <p:ph type="sldNum" sz="quarter" idx="5"/>
          </p:nvPr>
        </p:nvSpPr>
        <p:spPr/>
        <p:txBody>
          <a:bodyPr/>
          <a:lstStyle/>
          <a:p>
            <a:fld id="{413757CB-9938-C64F-B2CA-4ECE57C3DFA2}" type="slidenum">
              <a:rPr lang="en-US" smtClean="0"/>
              <a:t>41</a:t>
            </a:fld>
            <a:endParaRPr lang="en-US"/>
          </a:p>
        </p:txBody>
      </p:sp>
    </p:spTree>
    <p:extLst>
      <p:ext uri="{BB962C8B-B14F-4D97-AF65-F5344CB8AC3E}">
        <p14:creationId xmlns:p14="http://schemas.microsoft.com/office/powerpoint/2010/main" val="2992768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df52ff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df52ff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Moderat" panose="00000500000000000000" pitchFamily="50" charset="0"/>
                <a:cs typeface="Arial" panose="020B0604020202020204" pitchFamily="34" charset="0"/>
              </a:rPr>
              <a:t>Young adults are known to be specially focused and fluent in online applications and thus maybe more ready to utilize campus wide electronic health approaches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749603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While data indicated that students like using the smartphone app program, we saw mixed if limited changes in substance use.  </a:t>
            </a:r>
          </a:p>
          <a:p>
            <a:endParaRPr lang="en-US" dirty="0"/>
          </a:p>
          <a:p>
            <a:r>
              <a:rPr lang="en-US" dirty="0"/>
              <a:t>Biometric testing demonstrated reductions in use although, as is common in treatment data, initial gains at the beginning of the program waned over time.</a:t>
            </a:r>
          </a:p>
          <a:p>
            <a:endParaRPr lang="en-US" dirty="0"/>
          </a:p>
          <a:p>
            <a:r>
              <a:rPr lang="en-US" dirty="0"/>
              <a:t>Across all other measures of substance use between intake and 3 months, we only saw statistically significant reductions in self reports on the frequency of nicotine use, consistent with biometric testing.</a:t>
            </a:r>
          </a:p>
          <a:p>
            <a:endParaRPr lang="en-US" dirty="0"/>
          </a:p>
          <a:p>
            <a:r>
              <a:rPr lang="en-US" dirty="0"/>
              <a:t>Interestingly, we saw a significant increase in the average days of past month alcohol use from intake to 3 months.</a:t>
            </a:r>
          </a:p>
          <a:p>
            <a:endParaRPr lang="en-US" dirty="0"/>
          </a:p>
          <a:p>
            <a:r>
              <a:rPr lang="en-US" dirty="0"/>
              <a:t>There were no other significant changes.</a:t>
            </a:r>
          </a:p>
        </p:txBody>
      </p:sp>
      <p:sp>
        <p:nvSpPr>
          <p:cNvPr id="4" name="Slide Number Placeholder 3"/>
          <p:cNvSpPr>
            <a:spLocks noGrp="1"/>
          </p:cNvSpPr>
          <p:nvPr>
            <p:ph type="sldNum" sz="quarter" idx="5"/>
          </p:nvPr>
        </p:nvSpPr>
        <p:spPr/>
        <p:txBody>
          <a:bodyPr/>
          <a:lstStyle/>
          <a:p>
            <a:fld id="{413757CB-9938-C64F-B2CA-4ECE57C3DFA2}" type="slidenum">
              <a:rPr lang="en-US" smtClean="0"/>
              <a:t>42</a:t>
            </a:fld>
            <a:endParaRPr lang="en-US"/>
          </a:p>
        </p:txBody>
      </p:sp>
    </p:spTree>
    <p:extLst>
      <p:ext uri="{BB962C8B-B14F-4D97-AF65-F5344CB8AC3E}">
        <p14:creationId xmlns:p14="http://schemas.microsoft.com/office/powerpoint/2010/main" val="35179172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39363">
              <a:defRPr/>
            </a:pPr>
            <a:r>
              <a:rPr lang="en-US" dirty="0"/>
              <a:t>Phase 2 data demonstrated similar levels of engagement and satisfaction.  In addition, students in phase 2 completed more CBT modules on average compared to students in Phase I.  </a:t>
            </a:r>
          </a:p>
          <a:p>
            <a:pPr defTabSz="939363">
              <a:defRPr/>
            </a:pPr>
            <a:endParaRPr lang="en-US" dirty="0"/>
          </a:p>
          <a:p>
            <a:pPr defTabSz="939363">
              <a:defRPr/>
            </a:pPr>
            <a:r>
              <a:rPr lang="en-US" dirty="0"/>
              <a:t>The cost per student per month was greater in Phase 2 as the cost for biometric testing was greater for alcohol and cannabis compared to nicotine.  In addition, students were earning a greater number of incentives.</a:t>
            </a:r>
          </a:p>
          <a:p>
            <a:pPr defTabSz="939363">
              <a:defRPr/>
            </a:pPr>
            <a:endParaRPr lang="en-US" dirty="0"/>
          </a:p>
          <a:p>
            <a:pPr defTabSz="939363">
              <a:defRPr/>
            </a:pPr>
            <a:endParaRPr lang="en-US" dirty="0"/>
          </a:p>
          <a:p>
            <a:endParaRPr lang="en-US" dirty="0"/>
          </a:p>
        </p:txBody>
      </p:sp>
      <p:sp>
        <p:nvSpPr>
          <p:cNvPr id="4" name="Slide Number Placeholder 3"/>
          <p:cNvSpPr>
            <a:spLocks noGrp="1"/>
          </p:cNvSpPr>
          <p:nvPr>
            <p:ph type="sldNum" sz="quarter" idx="5"/>
          </p:nvPr>
        </p:nvSpPr>
        <p:spPr/>
        <p:txBody>
          <a:bodyPr/>
          <a:lstStyle/>
          <a:p>
            <a:fld id="{413757CB-9938-C64F-B2CA-4ECE57C3DFA2}" type="slidenum">
              <a:rPr lang="en-US" smtClean="0"/>
              <a:t>43</a:t>
            </a:fld>
            <a:endParaRPr lang="en-US"/>
          </a:p>
        </p:txBody>
      </p:sp>
    </p:spTree>
    <p:extLst>
      <p:ext uri="{BB962C8B-B14F-4D97-AF65-F5344CB8AC3E}">
        <p14:creationId xmlns:p14="http://schemas.microsoft.com/office/powerpoint/2010/main" val="2097726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dausealcoholdays</a:t>
            </a:r>
            <a:r>
              <a:rPr lang="en-US" sz="1200" kern="1200" dirty="0">
                <a:solidFill>
                  <a:schemeClr val="tx1"/>
                </a:solidFill>
                <a:effectLst/>
                <a:latin typeface="+mn-lt"/>
                <a:ea typeface="+mn-ea"/>
                <a:cs typeface="+mn-cs"/>
              </a:rPr>
              <a:t> |      Coef.   Std. Err.      z    P&gt;|z|     [95% Conf. Interval]</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timepoint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3m FU  |   .7526326   .2745054     2.74   0.006     .2146119    1.290653</a:t>
            </a:r>
          </a:p>
          <a:p>
            <a:r>
              <a:rPr lang="en-US" sz="1200" kern="1200" dirty="0">
                <a:solidFill>
                  <a:schemeClr val="tx1"/>
                </a:solidFill>
                <a:effectLst/>
                <a:latin typeface="+mn-lt"/>
                <a:ea typeface="+mn-ea"/>
                <a:cs typeface="+mn-cs"/>
              </a:rPr>
              <a:t>          6m FU  |   .4902684   .2890658     1.70   0.090    -.0762901    1.056827</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2.wave |   1.266493   .3746734     3.38   0.001     .5321468    2.000839</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wave#timepoint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2#3m FU  |   -1.35047    .336494    -4.01   0.000    -2.009986   -.6909536</a:t>
            </a:r>
          </a:p>
          <a:p>
            <a:r>
              <a:rPr lang="en-US" sz="1200" kern="1200" dirty="0">
                <a:solidFill>
                  <a:schemeClr val="tx1"/>
                </a:solidFill>
                <a:effectLst/>
                <a:latin typeface="+mn-lt"/>
                <a:ea typeface="+mn-ea"/>
                <a:cs typeface="+mn-cs"/>
              </a:rPr>
              <a:t>        2#6m FU  |  -1.298928   .4204887    -3.09   0.002    -2.123071   -.4747857</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_cons |   1.488077   .2906013     5.12   0.000     .9185089    2.057645</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13757CB-9938-C64F-B2CA-4ECE57C3DFA2}" type="slidenum">
              <a:rPr lang="en-US" smtClean="0"/>
              <a:t>44</a:t>
            </a:fld>
            <a:endParaRPr lang="en-US"/>
          </a:p>
        </p:txBody>
      </p:sp>
    </p:spTree>
    <p:extLst>
      <p:ext uri="{BB962C8B-B14F-4D97-AF65-F5344CB8AC3E}">
        <p14:creationId xmlns:p14="http://schemas.microsoft.com/office/powerpoint/2010/main" val="12620955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marijuanahashdays</a:t>
            </a:r>
            <a:r>
              <a:rPr lang="en-US" sz="1200" kern="1200" dirty="0">
                <a:solidFill>
                  <a:schemeClr val="tx1"/>
                </a:solidFill>
                <a:effectLst/>
                <a:latin typeface="+mn-lt"/>
                <a:ea typeface="+mn-ea"/>
                <a:cs typeface="+mn-cs"/>
              </a:rPr>
              <a:t> |      Coef.   Std. Err.      z    P&gt;|z|     [95% Conf. Interval]</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timepoint |</a:t>
            </a:r>
          </a:p>
          <a:p>
            <a:r>
              <a:rPr lang="en-US" sz="1200" kern="1200" dirty="0">
                <a:solidFill>
                  <a:schemeClr val="tx1"/>
                </a:solidFill>
                <a:effectLst/>
                <a:latin typeface="+mn-lt"/>
                <a:ea typeface="+mn-ea"/>
                <a:cs typeface="+mn-cs"/>
              </a:rPr>
              <a:t>           3m FU  |   .1439161    .216838     0.66   0.507    -.2810786    .5689109</a:t>
            </a:r>
          </a:p>
          <a:p>
            <a:r>
              <a:rPr lang="en-US" sz="1200" kern="1200" dirty="0">
                <a:solidFill>
                  <a:schemeClr val="tx1"/>
                </a:solidFill>
                <a:effectLst/>
                <a:latin typeface="+mn-lt"/>
                <a:ea typeface="+mn-ea"/>
                <a:cs typeface="+mn-cs"/>
              </a:rPr>
              <a:t>           6m FU  |   .1480531   .2058144     0.72   0.472    -.2553358     .551442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2.wave |   .2145965   .2696628     0.80   0.426    -.3139328    .7431258</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wave#timepoint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2#3m FU  |  -.6517827   .3126053    -2.09   </a:t>
            </a:r>
            <a:r>
              <a:rPr lang="en-US" sz="1200" kern="1200" dirty="0">
                <a:solidFill>
                  <a:srgbClr val="FF0000"/>
                </a:solidFill>
                <a:effectLst/>
                <a:latin typeface="+mn-lt"/>
                <a:ea typeface="+mn-ea"/>
                <a:cs typeface="+mn-cs"/>
              </a:rPr>
              <a:t>0.037</a:t>
            </a:r>
            <a:r>
              <a:rPr lang="en-US" sz="1200" kern="1200" dirty="0">
                <a:solidFill>
                  <a:schemeClr val="tx1"/>
                </a:solidFill>
                <a:effectLst/>
                <a:latin typeface="+mn-lt"/>
                <a:ea typeface="+mn-ea"/>
                <a:cs typeface="+mn-cs"/>
              </a:rPr>
              <a:t>    -1.264478   -.0390876</a:t>
            </a:r>
          </a:p>
          <a:p>
            <a:r>
              <a:rPr lang="en-US" sz="1200" kern="1200" dirty="0">
                <a:solidFill>
                  <a:schemeClr val="tx1"/>
                </a:solidFill>
                <a:effectLst/>
                <a:latin typeface="+mn-lt"/>
                <a:ea typeface="+mn-ea"/>
                <a:cs typeface="+mn-cs"/>
              </a:rPr>
              <a:t>         2#6m FU  |  -.8369176    .377009    -2.22   </a:t>
            </a:r>
            <a:r>
              <a:rPr lang="en-US" sz="1200" kern="1200" dirty="0">
                <a:solidFill>
                  <a:srgbClr val="FF0000"/>
                </a:solidFill>
                <a:effectLst/>
                <a:latin typeface="+mn-lt"/>
                <a:ea typeface="+mn-ea"/>
                <a:cs typeface="+mn-cs"/>
              </a:rPr>
              <a:t>0.026</a:t>
            </a:r>
            <a:r>
              <a:rPr lang="en-US" sz="1200" kern="1200" dirty="0">
                <a:solidFill>
                  <a:schemeClr val="tx1"/>
                </a:solidFill>
                <a:effectLst/>
                <a:latin typeface="+mn-lt"/>
                <a:ea typeface="+mn-ea"/>
                <a:cs typeface="+mn-cs"/>
              </a:rPr>
              <a:t>    -1.575842   -.0979936</a:t>
            </a:r>
          </a:p>
        </p:txBody>
      </p:sp>
      <p:sp>
        <p:nvSpPr>
          <p:cNvPr id="4" name="Slide Number Placeholder 3"/>
          <p:cNvSpPr>
            <a:spLocks noGrp="1"/>
          </p:cNvSpPr>
          <p:nvPr>
            <p:ph type="sldNum" sz="quarter" idx="5"/>
          </p:nvPr>
        </p:nvSpPr>
        <p:spPr/>
        <p:txBody>
          <a:bodyPr/>
          <a:lstStyle/>
          <a:p>
            <a:fld id="{413757CB-9938-C64F-B2CA-4ECE57C3DFA2}" type="slidenum">
              <a:rPr lang="en-US" smtClean="0"/>
              <a:t>45</a:t>
            </a:fld>
            <a:endParaRPr lang="en-US"/>
          </a:p>
        </p:txBody>
      </p:sp>
    </p:spTree>
    <p:extLst>
      <p:ext uri="{BB962C8B-B14F-4D97-AF65-F5344CB8AC3E}">
        <p14:creationId xmlns:p14="http://schemas.microsoft.com/office/powerpoint/2010/main" val="9339121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tobacco_nicotine</a:t>
            </a:r>
            <a:r>
              <a:rPr lang="en-US" sz="1200" kern="1200" dirty="0">
                <a:solidFill>
                  <a:schemeClr val="tx1"/>
                </a:solidFill>
                <a:effectLst/>
                <a:latin typeface="+mn-lt"/>
                <a:ea typeface="+mn-ea"/>
                <a:cs typeface="+mn-cs"/>
              </a:rPr>
              <a:t> |      Coef.   Std. Err.      z    P&gt;|z|     [95% Conf. Interval]</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timepoint |</a:t>
            </a:r>
          </a:p>
          <a:p>
            <a:r>
              <a:rPr lang="en-US" sz="1200" kern="1200" dirty="0">
                <a:solidFill>
                  <a:schemeClr val="tx1"/>
                </a:solidFill>
                <a:effectLst/>
                <a:latin typeface="+mn-lt"/>
                <a:ea typeface="+mn-ea"/>
                <a:cs typeface="+mn-cs"/>
              </a:rPr>
              <a:t>          3m FU  |   -.027764    .696331    -0.04   0.968    -1.392548     1.33702</a:t>
            </a:r>
          </a:p>
          <a:p>
            <a:r>
              <a:rPr lang="en-US" sz="1200" kern="1200" dirty="0">
                <a:solidFill>
                  <a:schemeClr val="tx1"/>
                </a:solidFill>
                <a:effectLst/>
                <a:latin typeface="+mn-lt"/>
                <a:ea typeface="+mn-ea"/>
                <a:cs typeface="+mn-cs"/>
              </a:rPr>
              <a:t>          6m FU  |   .6911624   .6724474     1.03   0.304    -.6268102    2.009135</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2.wave |  -.7620231   .3976917    -1.92   0.055    -1.541484    .0174383</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wave#timepoint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2#3m FU  |  -.6911373   .8895697    -0.78   0.437    -2.434662    1.052387</a:t>
            </a:r>
          </a:p>
          <a:p>
            <a:r>
              <a:rPr lang="en-US" sz="1200" kern="1200" dirty="0">
                <a:solidFill>
                  <a:schemeClr val="tx1"/>
                </a:solidFill>
                <a:effectLst/>
                <a:latin typeface="+mn-lt"/>
                <a:ea typeface="+mn-ea"/>
                <a:cs typeface="+mn-cs"/>
              </a:rPr>
              <a:t>        2#6m FU  |  -1.961999   .9017957    -2.18   0.030    -3.729486   -.1945122</a:t>
            </a:r>
          </a:p>
          <a:p>
            <a:r>
              <a:rPr lang="en-US" sz="1200" kern="1200" dirty="0">
                <a:solidFill>
                  <a:schemeClr val="tx1"/>
                </a:solidFill>
                <a:effectLst/>
                <a:latin typeface="+mn-lt"/>
                <a:ea typeface="+mn-ea"/>
                <a:cs typeface="+mn-cs"/>
              </a:rPr>
              <a:t>-----------------+----------------------------------------------------------------</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13757CB-9938-C64F-B2CA-4ECE57C3DFA2}" type="slidenum">
              <a:rPr lang="en-US" smtClean="0"/>
              <a:t>46</a:t>
            </a:fld>
            <a:endParaRPr lang="en-US"/>
          </a:p>
        </p:txBody>
      </p:sp>
    </p:spTree>
    <p:extLst>
      <p:ext uri="{BB962C8B-B14F-4D97-AF65-F5344CB8AC3E}">
        <p14:creationId xmlns:p14="http://schemas.microsoft.com/office/powerpoint/2010/main" val="27976965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a5df52ff86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a5df52ff86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97231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a5df52ff86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a5df52ff86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51016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a5df52ff86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a5df52ff86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85405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a5df52ff86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a5df52ff86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77450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a5df52ff86_0_5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a5df52ff86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df52ff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df52ff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fontAlgn="base"/>
            <a:r>
              <a:rPr lang="en-US" sz="1100" b="1" i="0" kern="1200" dirty="0">
                <a:solidFill>
                  <a:schemeClr val="tx1"/>
                </a:solidFill>
                <a:effectLst/>
                <a:latin typeface="+mn-lt"/>
                <a:ea typeface="+mn-ea"/>
                <a:cs typeface="+mn-cs"/>
              </a:rPr>
              <a:t>The Implications of COVID-19 for Mental Health and Substance Use</a:t>
            </a:r>
          </a:p>
          <a:p>
            <a:pPr fontAlgn="base"/>
            <a:r>
              <a:rPr lang="en-US" sz="1100" b="1" u="none" strike="noStrike" kern="1200" dirty="0" err="1">
                <a:solidFill>
                  <a:schemeClr val="tx1"/>
                </a:solidFill>
                <a:effectLst/>
                <a:latin typeface="+mn-lt"/>
                <a:ea typeface="+mn-ea"/>
                <a:cs typeface="+mn-cs"/>
                <a:hlinkClick r:id="rId3"/>
              </a:rPr>
              <a:t>Nirmita</a:t>
            </a:r>
            <a:r>
              <a:rPr lang="en-US" sz="1100" b="1" u="none" strike="noStrike" kern="1200" dirty="0">
                <a:solidFill>
                  <a:schemeClr val="tx1"/>
                </a:solidFill>
                <a:effectLst/>
                <a:latin typeface="+mn-lt"/>
                <a:ea typeface="+mn-ea"/>
                <a:cs typeface="+mn-cs"/>
                <a:hlinkClick r:id="rId3"/>
              </a:rPr>
              <a:t> Panchal</a:t>
            </a:r>
            <a:r>
              <a:rPr lang="en-US" sz="1100" b="1" u="none" strike="noStrike" kern="1200" dirty="0">
                <a:solidFill>
                  <a:schemeClr val="tx1"/>
                </a:solidFill>
                <a:effectLst/>
                <a:latin typeface="+mn-lt"/>
                <a:ea typeface="+mn-ea"/>
                <a:cs typeface="+mn-cs"/>
              </a:rPr>
              <a:t> , </a:t>
            </a:r>
            <a:r>
              <a:rPr lang="en-US" sz="1100" b="1" u="none" strike="noStrike" kern="1200" dirty="0">
                <a:solidFill>
                  <a:schemeClr val="tx1"/>
                </a:solidFill>
                <a:effectLst/>
                <a:latin typeface="+mn-lt"/>
                <a:ea typeface="+mn-ea"/>
                <a:cs typeface="+mn-cs"/>
                <a:hlinkClick r:id="rId3"/>
              </a:rPr>
              <a:t>Rabah Kamal</a:t>
            </a:r>
            <a:r>
              <a:rPr lang="en-US" sz="1100" b="1" u="none" strike="noStrike" kern="1200" dirty="0">
                <a:solidFill>
                  <a:schemeClr val="tx1"/>
                </a:solidFill>
                <a:effectLst/>
                <a:latin typeface="+mn-lt"/>
                <a:ea typeface="+mn-ea"/>
                <a:cs typeface="+mn-cs"/>
              </a:rPr>
              <a:t> , </a:t>
            </a:r>
            <a:r>
              <a:rPr lang="en-US" sz="1100" b="1" u="none" strike="noStrike" kern="1200" dirty="0">
                <a:solidFill>
                  <a:schemeClr val="tx1"/>
                </a:solidFill>
                <a:effectLst/>
                <a:latin typeface="+mn-lt"/>
                <a:ea typeface="+mn-ea"/>
                <a:cs typeface="+mn-cs"/>
                <a:hlinkClick r:id="rId3"/>
              </a:rPr>
              <a:t>Cynthia Cox</a:t>
            </a:r>
            <a:r>
              <a:rPr lang="en-US" sz="1100" b="1" u="none" strike="noStrike" kern="1200" dirty="0">
                <a:solidFill>
                  <a:schemeClr val="tx1"/>
                </a:solidFill>
                <a:effectLst/>
                <a:latin typeface="+mn-lt"/>
                <a:ea typeface="+mn-ea"/>
                <a:cs typeface="+mn-cs"/>
              </a:rPr>
              <a:t> </a:t>
            </a:r>
            <a:r>
              <a:rPr lang="en-US" sz="1100" b="1" u="none" strike="noStrike" kern="1200" dirty="0">
                <a:solidFill>
                  <a:schemeClr val="tx1"/>
                </a:solidFill>
                <a:effectLst/>
                <a:latin typeface="+mn-lt"/>
                <a:ea typeface="+mn-ea"/>
                <a:cs typeface="+mn-cs"/>
                <a:hlinkClick r:id="rId3" tooltip="Follow @cynthiaccox on Twitter"/>
              </a:rPr>
              <a:t>Follow @cynthiaccox on Twitter</a:t>
            </a:r>
            <a:r>
              <a:rPr lang="en-US" sz="1100" b="1" u="none" strike="noStrike" kern="1200" dirty="0">
                <a:solidFill>
                  <a:schemeClr val="tx1"/>
                </a:solidFill>
                <a:effectLst/>
                <a:latin typeface="+mn-lt"/>
                <a:ea typeface="+mn-ea"/>
                <a:cs typeface="+mn-cs"/>
              </a:rPr>
              <a:t> , and </a:t>
            </a:r>
            <a:r>
              <a:rPr lang="en-US" sz="1100" b="1" u="none" strike="noStrike" kern="1200" dirty="0">
                <a:solidFill>
                  <a:schemeClr val="tx1"/>
                </a:solidFill>
                <a:effectLst/>
                <a:latin typeface="+mn-lt"/>
                <a:ea typeface="+mn-ea"/>
                <a:cs typeface="+mn-cs"/>
                <a:hlinkClick r:id="rId3"/>
              </a:rPr>
              <a:t>Rachel Garfield</a:t>
            </a:r>
            <a:br>
              <a:rPr lang="en-US" sz="1100" b="1" u="none" strike="noStrike" kern="1200" dirty="0">
                <a:solidFill>
                  <a:schemeClr val="tx1"/>
                </a:solidFill>
                <a:effectLst/>
                <a:latin typeface="+mn-lt"/>
                <a:ea typeface="+mn-ea"/>
                <a:cs typeface="+mn-cs"/>
              </a:rPr>
            </a:br>
            <a:r>
              <a:rPr lang="en-US" sz="1100" b="1" u="none" strike="noStrike" kern="1200" dirty="0">
                <a:solidFill>
                  <a:schemeClr val="tx1"/>
                </a:solidFill>
                <a:effectLst/>
                <a:latin typeface="+mn-lt"/>
                <a:ea typeface="+mn-ea"/>
                <a:cs typeface="+mn-cs"/>
              </a:rPr>
              <a:t>Published: Feb 10, 2021</a:t>
            </a:r>
          </a:p>
        </p:txBody>
      </p:sp>
    </p:spTree>
    <p:extLst>
      <p:ext uri="{BB962C8B-B14F-4D97-AF65-F5344CB8AC3E}">
        <p14:creationId xmlns:p14="http://schemas.microsoft.com/office/powerpoint/2010/main" val="1862501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df52ff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df52ff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fontAlgn="base"/>
            <a:r>
              <a:rPr lang="en-US" sz="1100" b="1" i="0" kern="1200" dirty="0">
                <a:solidFill>
                  <a:schemeClr val="tx1"/>
                </a:solidFill>
                <a:effectLst/>
                <a:latin typeface="+mn-lt"/>
                <a:ea typeface="+mn-ea"/>
                <a:cs typeface="+mn-cs"/>
              </a:rPr>
              <a:t>The Implications of COVID-19 for Mental Health and Substance Use</a:t>
            </a:r>
          </a:p>
          <a:p>
            <a:pPr fontAlgn="base"/>
            <a:r>
              <a:rPr lang="en-US" sz="1100" b="1" u="none" strike="noStrike" kern="1200" dirty="0" err="1">
                <a:solidFill>
                  <a:schemeClr val="tx1"/>
                </a:solidFill>
                <a:effectLst/>
                <a:latin typeface="+mn-lt"/>
                <a:ea typeface="+mn-ea"/>
                <a:cs typeface="+mn-cs"/>
                <a:hlinkClick r:id="rId3"/>
              </a:rPr>
              <a:t>Nirmita</a:t>
            </a:r>
            <a:r>
              <a:rPr lang="en-US" sz="1100" b="1" u="none" strike="noStrike" kern="1200" dirty="0">
                <a:solidFill>
                  <a:schemeClr val="tx1"/>
                </a:solidFill>
                <a:effectLst/>
                <a:latin typeface="+mn-lt"/>
                <a:ea typeface="+mn-ea"/>
                <a:cs typeface="+mn-cs"/>
                <a:hlinkClick r:id="rId3"/>
              </a:rPr>
              <a:t> Panchal</a:t>
            </a:r>
            <a:r>
              <a:rPr lang="en-US" sz="1100" b="1" u="none" strike="noStrike" kern="1200" dirty="0">
                <a:solidFill>
                  <a:schemeClr val="tx1"/>
                </a:solidFill>
                <a:effectLst/>
                <a:latin typeface="+mn-lt"/>
                <a:ea typeface="+mn-ea"/>
                <a:cs typeface="+mn-cs"/>
              </a:rPr>
              <a:t> , </a:t>
            </a:r>
            <a:r>
              <a:rPr lang="en-US" sz="1100" b="1" u="none" strike="noStrike" kern="1200" dirty="0">
                <a:solidFill>
                  <a:schemeClr val="tx1"/>
                </a:solidFill>
                <a:effectLst/>
                <a:latin typeface="+mn-lt"/>
                <a:ea typeface="+mn-ea"/>
                <a:cs typeface="+mn-cs"/>
                <a:hlinkClick r:id="rId3"/>
              </a:rPr>
              <a:t>Rabah Kamal</a:t>
            </a:r>
            <a:r>
              <a:rPr lang="en-US" sz="1100" b="1" u="none" strike="noStrike" kern="1200" dirty="0">
                <a:solidFill>
                  <a:schemeClr val="tx1"/>
                </a:solidFill>
                <a:effectLst/>
                <a:latin typeface="+mn-lt"/>
                <a:ea typeface="+mn-ea"/>
                <a:cs typeface="+mn-cs"/>
              </a:rPr>
              <a:t> , </a:t>
            </a:r>
            <a:r>
              <a:rPr lang="en-US" sz="1100" b="1" u="none" strike="noStrike" kern="1200" dirty="0">
                <a:solidFill>
                  <a:schemeClr val="tx1"/>
                </a:solidFill>
                <a:effectLst/>
                <a:latin typeface="+mn-lt"/>
                <a:ea typeface="+mn-ea"/>
                <a:cs typeface="+mn-cs"/>
                <a:hlinkClick r:id="rId3"/>
              </a:rPr>
              <a:t>Cynthia Cox</a:t>
            </a:r>
            <a:r>
              <a:rPr lang="en-US" sz="1100" b="1" u="none" strike="noStrike" kern="1200" dirty="0">
                <a:solidFill>
                  <a:schemeClr val="tx1"/>
                </a:solidFill>
                <a:effectLst/>
                <a:latin typeface="+mn-lt"/>
                <a:ea typeface="+mn-ea"/>
                <a:cs typeface="+mn-cs"/>
              </a:rPr>
              <a:t> </a:t>
            </a:r>
            <a:r>
              <a:rPr lang="en-US" sz="1100" b="1" u="none" strike="noStrike" kern="1200" dirty="0">
                <a:solidFill>
                  <a:schemeClr val="tx1"/>
                </a:solidFill>
                <a:effectLst/>
                <a:latin typeface="+mn-lt"/>
                <a:ea typeface="+mn-ea"/>
                <a:cs typeface="+mn-cs"/>
                <a:hlinkClick r:id="rId3" tooltip="Follow @cynthiaccox on Twitter"/>
              </a:rPr>
              <a:t>Follow @cynthiaccox on Twitter</a:t>
            </a:r>
            <a:r>
              <a:rPr lang="en-US" sz="1100" b="1" u="none" strike="noStrike" kern="1200" dirty="0">
                <a:solidFill>
                  <a:schemeClr val="tx1"/>
                </a:solidFill>
                <a:effectLst/>
                <a:latin typeface="+mn-lt"/>
                <a:ea typeface="+mn-ea"/>
                <a:cs typeface="+mn-cs"/>
              </a:rPr>
              <a:t> , and </a:t>
            </a:r>
            <a:r>
              <a:rPr lang="en-US" sz="1100" b="1" u="none" strike="noStrike" kern="1200" dirty="0">
                <a:solidFill>
                  <a:schemeClr val="tx1"/>
                </a:solidFill>
                <a:effectLst/>
                <a:latin typeface="+mn-lt"/>
                <a:ea typeface="+mn-ea"/>
                <a:cs typeface="+mn-cs"/>
                <a:hlinkClick r:id="rId3"/>
              </a:rPr>
              <a:t>Rachel Garfield</a:t>
            </a:r>
            <a:br>
              <a:rPr lang="en-US" sz="1100" b="1" u="none" strike="noStrike" kern="1200" dirty="0">
                <a:solidFill>
                  <a:schemeClr val="tx1"/>
                </a:solidFill>
                <a:effectLst/>
                <a:latin typeface="+mn-lt"/>
                <a:ea typeface="+mn-ea"/>
                <a:cs typeface="+mn-cs"/>
              </a:rPr>
            </a:br>
            <a:r>
              <a:rPr lang="en-US" sz="1100" b="1" u="none" strike="noStrike" kern="1200" dirty="0">
                <a:solidFill>
                  <a:schemeClr val="tx1"/>
                </a:solidFill>
                <a:effectLst/>
                <a:latin typeface="+mn-lt"/>
                <a:ea typeface="+mn-ea"/>
                <a:cs typeface="+mn-cs"/>
              </a:rPr>
              <a:t>Published: Feb 10, 2021</a:t>
            </a:r>
          </a:p>
        </p:txBody>
      </p:sp>
    </p:spTree>
    <p:extLst>
      <p:ext uri="{BB962C8B-B14F-4D97-AF65-F5344CB8AC3E}">
        <p14:creationId xmlns:p14="http://schemas.microsoft.com/office/powerpoint/2010/main" val="3838224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df52ff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df52ff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Package of available intervention options all students received rewards for biometric testing, recovery coaching, and survey completions – others added rewards for activities and CBT modules. </a:t>
            </a:r>
          </a:p>
        </p:txBody>
      </p:sp>
    </p:spTree>
    <p:extLst>
      <p:ext uri="{BB962C8B-B14F-4D97-AF65-F5344CB8AC3E}">
        <p14:creationId xmlns:p14="http://schemas.microsoft.com/office/powerpoint/2010/main" val="1194846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a5df52ff8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a5df52ff8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df52ff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df52ff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Moderat" panose="00000500000000000000" pitchFamily="50" charset="0"/>
                <a:cs typeface="Arial" panose="020B0604020202020204" pitchFamily="34" charset="0"/>
              </a:rPr>
              <a:t>Young adults are known to be specially focused and fluent in online applications and thus maybe more ready to utilize campus wide electronic health approaches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846451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C781-647F-134C-9E31-0680186BA4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042EBF-B93D-234B-ADD6-CC93EF00BD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C5CAA8-62A9-4D4D-B525-A2BFCDE7BF1F}"/>
              </a:ext>
            </a:extLst>
          </p:cNvPr>
          <p:cNvSpPr>
            <a:spLocks noGrp="1"/>
          </p:cNvSpPr>
          <p:nvPr>
            <p:ph type="dt" sz="half" idx="10"/>
          </p:nvPr>
        </p:nvSpPr>
        <p:spPr/>
        <p:txBody>
          <a:bodyPr/>
          <a:lstStyle/>
          <a:p>
            <a:fld id="{1BF7F619-0761-634A-8CC0-B74EA14C4FA9}" type="datetimeFigureOut">
              <a:rPr lang="en-US" smtClean="0"/>
              <a:t>8/13/22</a:t>
            </a:fld>
            <a:endParaRPr lang="en-US"/>
          </a:p>
        </p:txBody>
      </p:sp>
      <p:sp>
        <p:nvSpPr>
          <p:cNvPr id="5" name="Footer Placeholder 4">
            <a:extLst>
              <a:ext uri="{FF2B5EF4-FFF2-40B4-BE49-F238E27FC236}">
                <a16:creationId xmlns:a16="http://schemas.microsoft.com/office/drawing/2014/main" id="{D6F9ABE8-2A17-634B-B180-390F7C9F5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F95EF-2EAF-244B-B0DA-1676DD6F3283}"/>
              </a:ext>
            </a:extLst>
          </p:cNvPr>
          <p:cNvSpPr>
            <a:spLocks noGrp="1"/>
          </p:cNvSpPr>
          <p:nvPr>
            <p:ph type="sldNum" sz="quarter" idx="12"/>
          </p:nvPr>
        </p:nvSpPr>
        <p:spPr/>
        <p:txBody>
          <a:bodyPr/>
          <a:lstStyle/>
          <a:p>
            <a:fld id="{576E1EAA-EB3A-D54C-858D-D1004FE45F61}" type="slidenum">
              <a:rPr lang="en-US" smtClean="0"/>
              <a:t>‹#›</a:t>
            </a:fld>
            <a:endParaRPr lang="en-US"/>
          </a:p>
        </p:txBody>
      </p:sp>
    </p:spTree>
    <p:extLst>
      <p:ext uri="{BB962C8B-B14F-4D97-AF65-F5344CB8AC3E}">
        <p14:creationId xmlns:p14="http://schemas.microsoft.com/office/powerpoint/2010/main" val="893919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4 Icon + 4 Content">
  <p:cSld name="Title + 4 Icon + 4 Content">
    <p:spTree>
      <p:nvGrpSpPr>
        <p:cNvPr id="1" name="Shape 131"/>
        <p:cNvGrpSpPr/>
        <p:nvPr/>
      </p:nvGrpSpPr>
      <p:grpSpPr>
        <a:xfrm>
          <a:off x="0" y="0"/>
          <a:ext cx="0" cy="0"/>
          <a:chOff x="0" y="0"/>
          <a:chExt cx="0" cy="0"/>
        </a:xfrm>
      </p:grpSpPr>
      <p:sp>
        <p:nvSpPr>
          <p:cNvPr id="132" name="Google Shape;132;p28"/>
          <p:cNvSpPr txBox="1">
            <a:spLocks noGrp="1"/>
          </p:cNvSpPr>
          <p:nvPr>
            <p:ph type="title"/>
          </p:nvPr>
        </p:nvSpPr>
        <p:spPr>
          <a:xfrm>
            <a:off x="300912" y="234683"/>
            <a:ext cx="8376600" cy="479100"/>
          </a:xfrm>
          <a:prstGeom prst="rect">
            <a:avLst/>
          </a:prstGeom>
          <a:noFill/>
          <a:ln>
            <a:noFill/>
          </a:ln>
        </p:spPr>
        <p:txBody>
          <a:bodyPr spcFirstLastPara="1" wrap="square" lIns="68575" tIns="34275" rIns="68575" bIns="34275" anchor="ctr" anchorCtr="0">
            <a:noAutofit/>
          </a:bodyPr>
          <a:lstStyle>
            <a:lvl1pPr lvl="0" algn="ctr" rtl="0">
              <a:lnSpc>
                <a:spcPct val="85000"/>
              </a:lnSpc>
              <a:spcBef>
                <a:spcPts val="0"/>
              </a:spcBef>
              <a:spcAft>
                <a:spcPts val="0"/>
              </a:spcAft>
              <a:buClr>
                <a:schemeClr val="lt1"/>
              </a:buClr>
              <a:buSzPts val="3000"/>
              <a:buFont typeface="Questrial"/>
              <a:buNone/>
              <a:defRPr sz="3000" b="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3" name="Google Shape;133;p28"/>
          <p:cNvSpPr txBox="1">
            <a:spLocks noGrp="1"/>
          </p:cNvSpPr>
          <p:nvPr>
            <p:ph type="body" idx="1"/>
          </p:nvPr>
        </p:nvSpPr>
        <p:spPr>
          <a:xfrm>
            <a:off x="373948" y="2820187"/>
            <a:ext cx="1852800" cy="1798500"/>
          </a:xfrm>
          <a:prstGeom prst="rect">
            <a:avLst/>
          </a:prstGeom>
          <a:noFill/>
          <a:ln>
            <a:noFill/>
          </a:ln>
        </p:spPr>
        <p:txBody>
          <a:bodyPr spcFirstLastPara="1" wrap="square" lIns="68575" tIns="34275" rIns="68575" bIns="34275" anchor="t" anchorCtr="0">
            <a:noAutofit/>
          </a:bodyPr>
          <a:lstStyle>
            <a:lvl1pPr marL="457189" lvl="0" indent="-228594" algn="ctr" rtl="0">
              <a:lnSpc>
                <a:spcPct val="100000"/>
              </a:lnSpc>
              <a:spcBef>
                <a:spcPts val="1000"/>
              </a:spcBef>
              <a:spcAft>
                <a:spcPts val="0"/>
              </a:spcAft>
              <a:buClr>
                <a:srgbClr val="0C1624"/>
              </a:buClr>
              <a:buSzPts val="1400"/>
              <a:buNone/>
              <a:defRPr sz="1400">
                <a:solidFill>
                  <a:srgbClr val="0C1624"/>
                </a:solidFill>
              </a:defRPr>
            </a:lvl1pPr>
            <a:lvl2pPr marL="914378" lvl="1" indent="-317492" algn="l" rtl="0">
              <a:lnSpc>
                <a:spcPct val="85000"/>
              </a:lnSpc>
              <a:spcBef>
                <a:spcPts val="500"/>
              </a:spcBef>
              <a:spcAft>
                <a:spcPts val="0"/>
              </a:spcAft>
              <a:buClr>
                <a:srgbClr val="0C1624"/>
              </a:buClr>
              <a:buSzPts val="1400"/>
              <a:buChar char=" "/>
              <a:defRPr/>
            </a:lvl2pPr>
            <a:lvl3pPr marL="1371566" lvl="2" indent="-317492" algn="l" rtl="0">
              <a:lnSpc>
                <a:spcPct val="85000"/>
              </a:lnSpc>
              <a:spcBef>
                <a:spcPts val="500"/>
              </a:spcBef>
              <a:spcAft>
                <a:spcPts val="0"/>
              </a:spcAft>
              <a:buClr>
                <a:srgbClr val="0C1624"/>
              </a:buClr>
              <a:buSzPts val="1400"/>
              <a:buChar char=" "/>
              <a:defRPr/>
            </a:lvl3pPr>
            <a:lvl4pPr marL="1828754" lvl="3" indent="-317492" algn="l" rtl="0">
              <a:lnSpc>
                <a:spcPct val="85000"/>
              </a:lnSpc>
              <a:spcBef>
                <a:spcPts val="500"/>
              </a:spcBef>
              <a:spcAft>
                <a:spcPts val="0"/>
              </a:spcAft>
              <a:buClr>
                <a:srgbClr val="0C1624"/>
              </a:buClr>
              <a:buSzPts val="1400"/>
              <a:buChar char=" "/>
              <a:defRPr/>
            </a:lvl4pPr>
            <a:lvl5pPr marL="2285943" lvl="4" indent="-317492" algn="l" rtl="0">
              <a:lnSpc>
                <a:spcPct val="85000"/>
              </a:lnSpc>
              <a:spcBef>
                <a:spcPts val="500"/>
              </a:spcBef>
              <a:spcAft>
                <a:spcPts val="0"/>
              </a:spcAft>
              <a:buClr>
                <a:srgbClr val="0C1624"/>
              </a:buClr>
              <a:buSzPts val="1400"/>
              <a:buChar char=" "/>
              <a:defRPr/>
            </a:lvl5pPr>
            <a:lvl6pPr marL="2743132" lvl="5" indent="-317492" algn="l" rtl="0">
              <a:lnSpc>
                <a:spcPct val="85000"/>
              </a:lnSpc>
              <a:spcBef>
                <a:spcPts val="500"/>
              </a:spcBef>
              <a:spcAft>
                <a:spcPts val="0"/>
              </a:spcAft>
              <a:buClr>
                <a:srgbClr val="F1F4FA"/>
              </a:buClr>
              <a:buSzPts val="1400"/>
              <a:buChar char=" "/>
              <a:defRPr/>
            </a:lvl6pPr>
            <a:lvl7pPr marL="3200320" lvl="6" indent="-317492" algn="l" rtl="0">
              <a:lnSpc>
                <a:spcPct val="85000"/>
              </a:lnSpc>
              <a:spcBef>
                <a:spcPts val="500"/>
              </a:spcBef>
              <a:spcAft>
                <a:spcPts val="0"/>
              </a:spcAft>
              <a:buClr>
                <a:srgbClr val="F1F4FA"/>
              </a:buClr>
              <a:buSzPts val="1400"/>
              <a:buChar char=" "/>
              <a:defRPr/>
            </a:lvl7pPr>
            <a:lvl8pPr marL="3657509" lvl="7" indent="-317492" algn="l" rtl="0">
              <a:lnSpc>
                <a:spcPct val="85000"/>
              </a:lnSpc>
              <a:spcBef>
                <a:spcPts val="500"/>
              </a:spcBef>
              <a:spcAft>
                <a:spcPts val="0"/>
              </a:spcAft>
              <a:buClr>
                <a:srgbClr val="F1F4FA"/>
              </a:buClr>
              <a:buSzPts val="1400"/>
              <a:buChar char=" "/>
              <a:defRPr/>
            </a:lvl8pPr>
            <a:lvl9pPr marL="4114697" lvl="8" indent="-317492" algn="l" rtl="0">
              <a:lnSpc>
                <a:spcPct val="85000"/>
              </a:lnSpc>
              <a:spcBef>
                <a:spcPts val="500"/>
              </a:spcBef>
              <a:spcAft>
                <a:spcPts val="0"/>
              </a:spcAft>
              <a:buClr>
                <a:srgbClr val="F1F4FA"/>
              </a:buClr>
              <a:buSzPts val="1400"/>
              <a:buChar char=" "/>
              <a:defRPr/>
            </a:lvl9pPr>
          </a:lstStyle>
          <a:p>
            <a:endParaRPr/>
          </a:p>
        </p:txBody>
      </p:sp>
      <p:sp>
        <p:nvSpPr>
          <p:cNvPr id="134" name="Google Shape;134;p28"/>
          <p:cNvSpPr txBox="1">
            <a:spLocks noGrp="1"/>
          </p:cNvSpPr>
          <p:nvPr>
            <p:ph type="body" idx="2"/>
          </p:nvPr>
        </p:nvSpPr>
        <p:spPr>
          <a:xfrm>
            <a:off x="2465705" y="2820186"/>
            <a:ext cx="1852800" cy="1798500"/>
          </a:xfrm>
          <a:prstGeom prst="rect">
            <a:avLst/>
          </a:prstGeom>
          <a:noFill/>
          <a:ln>
            <a:noFill/>
          </a:ln>
        </p:spPr>
        <p:txBody>
          <a:bodyPr spcFirstLastPara="1" wrap="square" lIns="68575" tIns="34275" rIns="68575" bIns="34275" anchor="t" anchorCtr="0">
            <a:noAutofit/>
          </a:bodyPr>
          <a:lstStyle>
            <a:lvl1pPr marL="457189" lvl="0" indent="-228594" algn="ctr" rtl="0">
              <a:lnSpc>
                <a:spcPct val="100000"/>
              </a:lnSpc>
              <a:spcBef>
                <a:spcPts val="1000"/>
              </a:spcBef>
              <a:spcAft>
                <a:spcPts val="0"/>
              </a:spcAft>
              <a:buClr>
                <a:srgbClr val="0C1624"/>
              </a:buClr>
              <a:buSzPts val="1400"/>
              <a:buNone/>
              <a:defRPr sz="1400">
                <a:solidFill>
                  <a:srgbClr val="0C1624"/>
                </a:solidFill>
              </a:defRPr>
            </a:lvl1pPr>
            <a:lvl2pPr marL="914378" lvl="1" indent="-317492" algn="l" rtl="0">
              <a:lnSpc>
                <a:spcPct val="85000"/>
              </a:lnSpc>
              <a:spcBef>
                <a:spcPts val="500"/>
              </a:spcBef>
              <a:spcAft>
                <a:spcPts val="0"/>
              </a:spcAft>
              <a:buClr>
                <a:srgbClr val="0C1624"/>
              </a:buClr>
              <a:buSzPts val="1400"/>
              <a:buChar char=" "/>
              <a:defRPr/>
            </a:lvl2pPr>
            <a:lvl3pPr marL="1371566" lvl="2" indent="-317492" algn="l" rtl="0">
              <a:lnSpc>
                <a:spcPct val="85000"/>
              </a:lnSpc>
              <a:spcBef>
                <a:spcPts val="500"/>
              </a:spcBef>
              <a:spcAft>
                <a:spcPts val="0"/>
              </a:spcAft>
              <a:buClr>
                <a:srgbClr val="0C1624"/>
              </a:buClr>
              <a:buSzPts val="1400"/>
              <a:buChar char=" "/>
              <a:defRPr/>
            </a:lvl3pPr>
            <a:lvl4pPr marL="1828754" lvl="3" indent="-317492" algn="l" rtl="0">
              <a:lnSpc>
                <a:spcPct val="85000"/>
              </a:lnSpc>
              <a:spcBef>
                <a:spcPts val="500"/>
              </a:spcBef>
              <a:spcAft>
                <a:spcPts val="0"/>
              </a:spcAft>
              <a:buClr>
                <a:srgbClr val="0C1624"/>
              </a:buClr>
              <a:buSzPts val="1400"/>
              <a:buChar char=" "/>
              <a:defRPr/>
            </a:lvl4pPr>
            <a:lvl5pPr marL="2285943" lvl="4" indent="-317492" algn="l" rtl="0">
              <a:lnSpc>
                <a:spcPct val="85000"/>
              </a:lnSpc>
              <a:spcBef>
                <a:spcPts val="500"/>
              </a:spcBef>
              <a:spcAft>
                <a:spcPts val="0"/>
              </a:spcAft>
              <a:buClr>
                <a:srgbClr val="0C1624"/>
              </a:buClr>
              <a:buSzPts val="1400"/>
              <a:buChar char=" "/>
              <a:defRPr/>
            </a:lvl5pPr>
            <a:lvl6pPr marL="2743132" lvl="5" indent="-317492" algn="l" rtl="0">
              <a:lnSpc>
                <a:spcPct val="85000"/>
              </a:lnSpc>
              <a:spcBef>
                <a:spcPts val="500"/>
              </a:spcBef>
              <a:spcAft>
                <a:spcPts val="0"/>
              </a:spcAft>
              <a:buClr>
                <a:srgbClr val="F1F4FA"/>
              </a:buClr>
              <a:buSzPts val="1400"/>
              <a:buChar char=" "/>
              <a:defRPr/>
            </a:lvl6pPr>
            <a:lvl7pPr marL="3200320" lvl="6" indent="-317492" algn="l" rtl="0">
              <a:lnSpc>
                <a:spcPct val="85000"/>
              </a:lnSpc>
              <a:spcBef>
                <a:spcPts val="500"/>
              </a:spcBef>
              <a:spcAft>
                <a:spcPts val="0"/>
              </a:spcAft>
              <a:buClr>
                <a:srgbClr val="F1F4FA"/>
              </a:buClr>
              <a:buSzPts val="1400"/>
              <a:buChar char=" "/>
              <a:defRPr/>
            </a:lvl7pPr>
            <a:lvl8pPr marL="3657509" lvl="7" indent="-317492" algn="l" rtl="0">
              <a:lnSpc>
                <a:spcPct val="85000"/>
              </a:lnSpc>
              <a:spcBef>
                <a:spcPts val="500"/>
              </a:spcBef>
              <a:spcAft>
                <a:spcPts val="0"/>
              </a:spcAft>
              <a:buClr>
                <a:srgbClr val="F1F4FA"/>
              </a:buClr>
              <a:buSzPts val="1400"/>
              <a:buChar char=" "/>
              <a:defRPr/>
            </a:lvl8pPr>
            <a:lvl9pPr marL="4114697" lvl="8" indent="-317492" algn="l" rtl="0">
              <a:lnSpc>
                <a:spcPct val="85000"/>
              </a:lnSpc>
              <a:spcBef>
                <a:spcPts val="500"/>
              </a:spcBef>
              <a:spcAft>
                <a:spcPts val="0"/>
              </a:spcAft>
              <a:buClr>
                <a:srgbClr val="F1F4FA"/>
              </a:buClr>
              <a:buSzPts val="1400"/>
              <a:buChar char=" "/>
              <a:defRPr/>
            </a:lvl9pPr>
          </a:lstStyle>
          <a:p>
            <a:endParaRPr/>
          </a:p>
        </p:txBody>
      </p:sp>
      <p:sp>
        <p:nvSpPr>
          <p:cNvPr id="135" name="Google Shape;135;p28"/>
          <p:cNvSpPr txBox="1">
            <a:spLocks noGrp="1"/>
          </p:cNvSpPr>
          <p:nvPr>
            <p:ph type="body" idx="3"/>
          </p:nvPr>
        </p:nvSpPr>
        <p:spPr>
          <a:xfrm>
            <a:off x="4557462" y="2820185"/>
            <a:ext cx="1852800" cy="1798500"/>
          </a:xfrm>
          <a:prstGeom prst="rect">
            <a:avLst/>
          </a:prstGeom>
          <a:noFill/>
          <a:ln>
            <a:noFill/>
          </a:ln>
        </p:spPr>
        <p:txBody>
          <a:bodyPr spcFirstLastPara="1" wrap="square" lIns="68575" tIns="34275" rIns="68575" bIns="34275" anchor="t" anchorCtr="0">
            <a:noAutofit/>
          </a:bodyPr>
          <a:lstStyle>
            <a:lvl1pPr marL="457189" lvl="0" indent="-228594" algn="ctr" rtl="0">
              <a:lnSpc>
                <a:spcPct val="100000"/>
              </a:lnSpc>
              <a:spcBef>
                <a:spcPts val="1000"/>
              </a:spcBef>
              <a:spcAft>
                <a:spcPts val="0"/>
              </a:spcAft>
              <a:buClr>
                <a:srgbClr val="0C1624"/>
              </a:buClr>
              <a:buSzPts val="1400"/>
              <a:buNone/>
              <a:defRPr sz="1400">
                <a:solidFill>
                  <a:srgbClr val="0C1624"/>
                </a:solidFill>
              </a:defRPr>
            </a:lvl1pPr>
            <a:lvl2pPr marL="914378" lvl="1" indent="-317492" algn="l" rtl="0">
              <a:lnSpc>
                <a:spcPct val="85000"/>
              </a:lnSpc>
              <a:spcBef>
                <a:spcPts val="500"/>
              </a:spcBef>
              <a:spcAft>
                <a:spcPts val="0"/>
              </a:spcAft>
              <a:buClr>
                <a:srgbClr val="0C1624"/>
              </a:buClr>
              <a:buSzPts val="1400"/>
              <a:buChar char=" "/>
              <a:defRPr/>
            </a:lvl2pPr>
            <a:lvl3pPr marL="1371566" lvl="2" indent="-317492" algn="l" rtl="0">
              <a:lnSpc>
                <a:spcPct val="85000"/>
              </a:lnSpc>
              <a:spcBef>
                <a:spcPts val="500"/>
              </a:spcBef>
              <a:spcAft>
                <a:spcPts val="0"/>
              </a:spcAft>
              <a:buClr>
                <a:srgbClr val="0C1624"/>
              </a:buClr>
              <a:buSzPts val="1400"/>
              <a:buChar char=" "/>
              <a:defRPr/>
            </a:lvl3pPr>
            <a:lvl4pPr marL="1828754" lvl="3" indent="-317492" algn="l" rtl="0">
              <a:lnSpc>
                <a:spcPct val="85000"/>
              </a:lnSpc>
              <a:spcBef>
                <a:spcPts val="500"/>
              </a:spcBef>
              <a:spcAft>
                <a:spcPts val="0"/>
              </a:spcAft>
              <a:buClr>
                <a:srgbClr val="0C1624"/>
              </a:buClr>
              <a:buSzPts val="1400"/>
              <a:buChar char=" "/>
              <a:defRPr/>
            </a:lvl4pPr>
            <a:lvl5pPr marL="2285943" lvl="4" indent="-317492" algn="l" rtl="0">
              <a:lnSpc>
                <a:spcPct val="85000"/>
              </a:lnSpc>
              <a:spcBef>
                <a:spcPts val="500"/>
              </a:spcBef>
              <a:spcAft>
                <a:spcPts val="0"/>
              </a:spcAft>
              <a:buClr>
                <a:srgbClr val="0C1624"/>
              </a:buClr>
              <a:buSzPts val="1400"/>
              <a:buChar char=" "/>
              <a:defRPr/>
            </a:lvl5pPr>
            <a:lvl6pPr marL="2743132" lvl="5" indent="-317492" algn="l" rtl="0">
              <a:lnSpc>
                <a:spcPct val="85000"/>
              </a:lnSpc>
              <a:spcBef>
                <a:spcPts val="500"/>
              </a:spcBef>
              <a:spcAft>
                <a:spcPts val="0"/>
              </a:spcAft>
              <a:buClr>
                <a:srgbClr val="F1F4FA"/>
              </a:buClr>
              <a:buSzPts val="1400"/>
              <a:buChar char=" "/>
              <a:defRPr/>
            </a:lvl6pPr>
            <a:lvl7pPr marL="3200320" lvl="6" indent="-317492" algn="l" rtl="0">
              <a:lnSpc>
                <a:spcPct val="85000"/>
              </a:lnSpc>
              <a:spcBef>
                <a:spcPts val="500"/>
              </a:spcBef>
              <a:spcAft>
                <a:spcPts val="0"/>
              </a:spcAft>
              <a:buClr>
                <a:srgbClr val="F1F4FA"/>
              </a:buClr>
              <a:buSzPts val="1400"/>
              <a:buChar char=" "/>
              <a:defRPr/>
            </a:lvl7pPr>
            <a:lvl8pPr marL="3657509" lvl="7" indent="-317492" algn="l" rtl="0">
              <a:lnSpc>
                <a:spcPct val="85000"/>
              </a:lnSpc>
              <a:spcBef>
                <a:spcPts val="500"/>
              </a:spcBef>
              <a:spcAft>
                <a:spcPts val="0"/>
              </a:spcAft>
              <a:buClr>
                <a:srgbClr val="F1F4FA"/>
              </a:buClr>
              <a:buSzPts val="1400"/>
              <a:buChar char=" "/>
              <a:defRPr/>
            </a:lvl8pPr>
            <a:lvl9pPr marL="4114697" lvl="8" indent="-317492" algn="l" rtl="0">
              <a:lnSpc>
                <a:spcPct val="85000"/>
              </a:lnSpc>
              <a:spcBef>
                <a:spcPts val="500"/>
              </a:spcBef>
              <a:spcAft>
                <a:spcPts val="0"/>
              </a:spcAft>
              <a:buClr>
                <a:srgbClr val="F1F4FA"/>
              </a:buClr>
              <a:buSzPts val="1400"/>
              <a:buChar char=" "/>
              <a:defRPr/>
            </a:lvl9pPr>
          </a:lstStyle>
          <a:p>
            <a:endParaRPr/>
          </a:p>
        </p:txBody>
      </p:sp>
      <p:sp>
        <p:nvSpPr>
          <p:cNvPr id="136" name="Google Shape;136;p28"/>
          <p:cNvSpPr txBox="1">
            <a:spLocks noGrp="1"/>
          </p:cNvSpPr>
          <p:nvPr>
            <p:ph type="body" idx="4"/>
          </p:nvPr>
        </p:nvSpPr>
        <p:spPr>
          <a:xfrm>
            <a:off x="6649219" y="2820185"/>
            <a:ext cx="1852800" cy="1798500"/>
          </a:xfrm>
          <a:prstGeom prst="rect">
            <a:avLst/>
          </a:prstGeom>
          <a:noFill/>
          <a:ln>
            <a:noFill/>
          </a:ln>
        </p:spPr>
        <p:txBody>
          <a:bodyPr spcFirstLastPara="1" wrap="square" lIns="68575" tIns="34275" rIns="68575" bIns="34275" anchor="t" anchorCtr="0">
            <a:noAutofit/>
          </a:bodyPr>
          <a:lstStyle>
            <a:lvl1pPr marL="457189" lvl="0" indent="-228594" algn="ctr" rtl="0">
              <a:lnSpc>
                <a:spcPct val="100000"/>
              </a:lnSpc>
              <a:spcBef>
                <a:spcPts val="1000"/>
              </a:spcBef>
              <a:spcAft>
                <a:spcPts val="0"/>
              </a:spcAft>
              <a:buClr>
                <a:srgbClr val="0C1624"/>
              </a:buClr>
              <a:buSzPts val="1400"/>
              <a:buNone/>
              <a:defRPr sz="1400">
                <a:solidFill>
                  <a:srgbClr val="0C1624"/>
                </a:solidFill>
              </a:defRPr>
            </a:lvl1pPr>
            <a:lvl2pPr marL="914378" lvl="1" indent="-317492" algn="l" rtl="0">
              <a:lnSpc>
                <a:spcPct val="85000"/>
              </a:lnSpc>
              <a:spcBef>
                <a:spcPts val="500"/>
              </a:spcBef>
              <a:spcAft>
                <a:spcPts val="0"/>
              </a:spcAft>
              <a:buClr>
                <a:srgbClr val="0C1624"/>
              </a:buClr>
              <a:buSzPts val="1400"/>
              <a:buChar char=" "/>
              <a:defRPr/>
            </a:lvl2pPr>
            <a:lvl3pPr marL="1371566" lvl="2" indent="-317492" algn="l" rtl="0">
              <a:lnSpc>
                <a:spcPct val="85000"/>
              </a:lnSpc>
              <a:spcBef>
                <a:spcPts val="500"/>
              </a:spcBef>
              <a:spcAft>
                <a:spcPts val="0"/>
              </a:spcAft>
              <a:buClr>
                <a:srgbClr val="0C1624"/>
              </a:buClr>
              <a:buSzPts val="1400"/>
              <a:buChar char=" "/>
              <a:defRPr/>
            </a:lvl3pPr>
            <a:lvl4pPr marL="1828754" lvl="3" indent="-317492" algn="l" rtl="0">
              <a:lnSpc>
                <a:spcPct val="85000"/>
              </a:lnSpc>
              <a:spcBef>
                <a:spcPts val="500"/>
              </a:spcBef>
              <a:spcAft>
                <a:spcPts val="0"/>
              </a:spcAft>
              <a:buClr>
                <a:srgbClr val="0C1624"/>
              </a:buClr>
              <a:buSzPts val="1400"/>
              <a:buChar char=" "/>
              <a:defRPr/>
            </a:lvl4pPr>
            <a:lvl5pPr marL="2285943" lvl="4" indent="-317492" algn="l" rtl="0">
              <a:lnSpc>
                <a:spcPct val="85000"/>
              </a:lnSpc>
              <a:spcBef>
                <a:spcPts val="500"/>
              </a:spcBef>
              <a:spcAft>
                <a:spcPts val="0"/>
              </a:spcAft>
              <a:buClr>
                <a:srgbClr val="0C1624"/>
              </a:buClr>
              <a:buSzPts val="1400"/>
              <a:buChar char=" "/>
              <a:defRPr/>
            </a:lvl5pPr>
            <a:lvl6pPr marL="2743132" lvl="5" indent="-317492" algn="l" rtl="0">
              <a:lnSpc>
                <a:spcPct val="85000"/>
              </a:lnSpc>
              <a:spcBef>
                <a:spcPts val="500"/>
              </a:spcBef>
              <a:spcAft>
                <a:spcPts val="0"/>
              </a:spcAft>
              <a:buClr>
                <a:srgbClr val="F1F4FA"/>
              </a:buClr>
              <a:buSzPts val="1400"/>
              <a:buChar char=" "/>
              <a:defRPr/>
            </a:lvl6pPr>
            <a:lvl7pPr marL="3200320" lvl="6" indent="-317492" algn="l" rtl="0">
              <a:lnSpc>
                <a:spcPct val="85000"/>
              </a:lnSpc>
              <a:spcBef>
                <a:spcPts val="500"/>
              </a:spcBef>
              <a:spcAft>
                <a:spcPts val="0"/>
              </a:spcAft>
              <a:buClr>
                <a:srgbClr val="F1F4FA"/>
              </a:buClr>
              <a:buSzPts val="1400"/>
              <a:buChar char=" "/>
              <a:defRPr/>
            </a:lvl7pPr>
            <a:lvl8pPr marL="3657509" lvl="7" indent="-317492" algn="l" rtl="0">
              <a:lnSpc>
                <a:spcPct val="85000"/>
              </a:lnSpc>
              <a:spcBef>
                <a:spcPts val="500"/>
              </a:spcBef>
              <a:spcAft>
                <a:spcPts val="0"/>
              </a:spcAft>
              <a:buClr>
                <a:srgbClr val="F1F4FA"/>
              </a:buClr>
              <a:buSzPts val="1400"/>
              <a:buChar char=" "/>
              <a:defRPr/>
            </a:lvl8pPr>
            <a:lvl9pPr marL="4114697" lvl="8" indent="-317492" algn="l" rtl="0">
              <a:lnSpc>
                <a:spcPct val="85000"/>
              </a:lnSpc>
              <a:spcBef>
                <a:spcPts val="500"/>
              </a:spcBef>
              <a:spcAft>
                <a:spcPts val="0"/>
              </a:spcAft>
              <a:buClr>
                <a:srgbClr val="F1F4FA"/>
              </a:buClr>
              <a:buSzPts val="1400"/>
              <a:buChar char=" "/>
              <a:defRPr/>
            </a:lvl9pPr>
          </a:lstStyle>
          <a:p>
            <a:endParaRPr/>
          </a:p>
        </p:txBody>
      </p:sp>
      <p:sp>
        <p:nvSpPr>
          <p:cNvPr id="137" name="Google Shape;137;p28"/>
          <p:cNvSpPr>
            <a:spLocks noGrp="1"/>
          </p:cNvSpPr>
          <p:nvPr>
            <p:ph type="pic" idx="5"/>
          </p:nvPr>
        </p:nvSpPr>
        <p:spPr>
          <a:xfrm>
            <a:off x="841888" y="1399599"/>
            <a:ext cx="916500" cy="874800"/>
          </a:xfrm>
          <a:prstGeom prst="rect">
            <a:avLst/>
          </a:prstGeom>
          <a:noFill/>
          <a:ln>
            <a:noFill/>
          </a:ln>
        </p:spPr>
        <p:txBody>
          <a:bodyPr spcFirstLastPara="1" wrap="square" lIns="68575" tIns="34275" rIns="68575" bIns="34275" anchor="t" anchorCtr="0">
            <a:noAutofit/>
          </a:bodyPr>
          <a:lstStyle>
            <a:lvl1pPr marR="0" lvl="0" algn="l" rtl="0">
              <a:lnSpc>
                <a:spcPct val="85000"/>
              </a:lnSpc>
              <a:spcBef>
                <a:spcPts val="1000"/>
              </a:spcBef>
              <a:spcAft>
                <a:spcPts val="0"/>
              </a:spcAft>
              <a:buClr>
                <a:srgbClr val="84A7D7"/>
              </a:buClr>
              <a:buSzPts val="900"/>
              <a:buFont typeface="Arial"/>
              <a:buNone/>
              <a:defRPr sz="900" b="0" i="0" u="none" strike="noStrike" cap="none">
                <a:solidFill>
                  <a:srgbClr val="84A7D7"/>
                </a:solidFill>
                <a:latin typeface="Questrial"/>
                <a:ea typeface="Questrial"/>
                <a:cs typeface="Questrial"/>
                <a:sym typeface="Questrial"/>
              </a:defRPr>
            </a:lvl1pPr>
            <a:lvl2pPr marR="0" lvl="1" algn="l" rtl="0">
              <a:lnSpc>
                <a:spcPct val="85000"/>
              </a:lnSpc>
              <a:spcBef>
                <a:spcPts val="500"/>
              </a:spcBef>
              <a:spcAft>
                <a:spcPts val="0"/>
              </a:spcAft>
              <a:buClr>
                <a:srgbClr val="0C1624"/>
              </a:buClr>
              <a:buSzPts val="1800"/>
              <a:buFont typeface="Arial"/>
              <a:buChar char=" "/>
              <a:defRPr sz="1800" b="0" i="0" u="none" strike="noStrike" cap="none">
                <a:solidFill>
                  <a:srgbClr val="0C1624"/>
                </a:solidFill>
                <a:latin typeface="Questrial"/>
                <a:ea typeface="Questrial"/>
                <a:cs typeface="Questrial"/>
                <a:sym typeface="Questrial"/>
              </a:defRPr>
            </a:lvl2pPr>
            <a:lvl3pPr marR="0" lvl="2" algn="l" rtl="0">
              <a:lnSpc>
                <a:spcPct val="85000"/>
              </a:lnSpc>
              <a:spcBef>
                <a:spcPts val="500"/>
              </a:spcBef>
              <a:spcAft>
                <a:spcPts val="0"/>
              </a:spcAft>
              <a:buClr>
                <a:srgbClr val="0C1624"/>
              </a:buClr>
              <a:buSzPts val="1500"/>
              <a:buFont typeface="Arial"/>
              <a:buChar char=" "/>
              <a:defRPr sz="1500" b="0" i="1" u="none" strike="noStrike" cap="none">
                <a:solidFill>
                  <a:srgbClr val="0C1624"/>
                </a:solidFill>
                <a:latin typeface="Questrial"/>
                <a:ea typeface="Questrial"/>
                <a:cs typeface="Questrial"/>
                <a:sym typeface="Questrial"/>
              </a:defRPr>
            </a:lvl3pPr>
            <a:lvl4pPr marR="0" lvl="3" algn="l" rtl="0">
              <a:lnSpc>
                <a:spcPct val="85000"/>
              </a:lnSpc>
              <a:spcBef>
                <a:spcPts val="500"/>
              </a:spcBef>
              <a:spcAft>
                <a:spcPts val="0"/>
              </a:spcAft>
              <a:buClr>
                <a:srgbClr val="0C1624"/>
              </a:buClr>
              <a:buSzPts val="1400"/>
              <a:buFont typeface="Arial"/>
              <a:buChar char=" "/>
              <a:defRPr sz="1400" b="0" i="0" u="none" strike="noStrike" cap="none">
                <a:solidFill>
                  <a:srgbClr val="0C1624"/>
                </a:solidFill>
                <a:latin typeface="Questrial"/>
                <a:ea typeface="Questrial"/>
                <a:cs typeface="Questrial"/>
                <a:sym typeface="Questrial"/>
              </a:defRPr>
            </a:lvl4pPr>
            <a:lvl5pPr marR="0" lvl="4" algn="l" rtl="0">
              <a:lnSpc>
                <a:spcPct val="85000"/>
              </a:lnSpc>
              <a:spcBef>
                <a:spcPts val="500"/>
              </a:spcBef>
              <a:spcAft>
                <a:spcPts val="0"/>
              </a:spcAft>
              <a:buClr>
                <a:srgbClr val="0C1624"/>
              </a:buClr>
              <a:buSzPts val="1400"/>
              <a:buFont typeface="Arial"/>
              <a:buChar char=" "/>
              <a:defRPr sz="1400" b="0" i="0" u="none" strike="noStrike" cap="none">
                <a:solidFill>
                  <a:srgbClr val="0C1624"/>
                </a:solidFill>
                <a:latin typeface="Questrial"/>
                <a:ea typeface="Questrial"/>
                <a:cs typeface="Questrial"/>
                <a:sym typeface="Questrial"/>
              </a:defRPr>
            </a:lvl5pPr>
            <a:lvl6pPr marR="0" lvl="5" algn="l" rtl="0">
              <a:lnSpc>
                <a:spcPct val="85000"/>
              </a:lnSpc>
              <a:spcBef>
                <a:spcPts val="500"/>
              </a:spcBef>
              <a:spcAft>
                <a:spcPts val="0"/>
              </a:spcAft>
              <a:buClr>
                <a:srgbClr val="F1F4FA"/>
              </a:buClr>
              <a:buSzPts val="1400"/>
              <a:buFont typeface="Arial"/>
              <a:buChar char=" "/>
              <a:defRPr sz="1400" b="0" i="0" u="none" strike="noStrike" cap="none">
                <a:solidFill>
                  <a:srgbClr val="F1F4FA"/>
                </a:solidFill>
                <a:latin typeface="Questrial"/>
                <a:ea typeface="Questrial"/>
                <a:cs typeface="Questrial"/>
                <a:sym typeface="Questrial"/>
              </a:defRPr>
            </a:lvl6pPr>
            <a:lvl7pPr marR="0" lvl="6" algn="l" rtl="0">
              <a:lnSpc>
                <a:spcPct val="85000"/>
              </a:lnSpc>
              <a:spcBef>
                <a:spcPts val="500"/>
              </a:spcBef>
              <a:spcAft>
                <a:spcPts val="0"/>
              </a:spcAft>
              <a:buClr>
                <a:srgbClr val="F1F4FA"/>
              </a:buClr>
              <a:buSzPts val="1400"/>
              <a:buFont typeface="Arial"/>
              <a:buChar char=" "/>
              <a:defRPr sz="1400" b="0" i="0" u="none" strike="noStrike" cap="none">
                <a:solidFill>
                  <a:srgbClr val="F1F4FA"/>
                </a:solidFill>
                <a:latin typeface="Questrial"/>
                <a:ea typeface="Questrial"/>
                <a:cs typeface="Questrial"/>
                <a:sym typeface="Questrial"/>
              </a:defRPr>
            </a:lvl7pPr>
            <a:lvl8pPr marR="0" lvl="7" algn="l" rtl="0">
              <a:lnSpc>
                <a:spcPct val="85000"/>
              </a:lnSpc>
              <a:spcBef>
                <a:spcPts val="500"/>
              </a:spcBef>
              <a:spcAft>
                <a:spcPts val="0"/>
              </a:spcAft>
              <a:buClr>
                <a:srgbClr val="F1F4FA"/>
              </a:buClr>
              <a:buSzPts val="1400"/>
              <a:buFont typeface="Arial"/>
              <a:buChar char=" "/>
              <a:defRPr sz="1400" b="0" i="0" u="none" strike="noStrike" cap="none">
                <a:solidFill>
                  <a:srgbClr val="F1F4FA"/>
                </a:solidFill>
                <a:latin typeface="Questrial"/>
                <a:ea typeface="Questrial"/>
                <a:cs typeface="Questrial"/>
                <a:sym typeface="Questrial"/>
              </a:defRPr>
            </a:lvl8pPr>
            <a:lvl9pPr marR="0" lvl="8" algn="l" rtl="0">
              <a:lnSpc>
                <a:spcPct val="85000"/>
              </a:lnSpc>
              <a:spcBef>
                <a:spcPts val="500"/>
              </a:spcBef>
              <a:spcAft>
                <a:spcPts val="0"/>
              </a:spcAft>
              <a:buClr>
                <a:srgbClr val="F1F4FA"/>
              </a:buClr>
              <a:buSzPts val="1400"/>
              <a:buFont typeface="Arial"/>
              <a:buChar char=" "/>
              <a:defRPr sz="1400" b="0" i="0" u="none" strike="noStrike" cap="none">
                <a:solidFill>
                  <a:srgbClr val="F1F4FA"/>
                </a:solidFill>
                <a:latin typeface="Questrial"/>
                <a:ea typeface="Questrial"/>
                <a:cs typeface="Questrial"/>
                <a:sym typeface="Questrial"/>
              </a:defRPr>
            </a:lvl9pPr>
          </a:lstStyle>
          <a:p>
            <a:endParaRPr/>
          </a:p>
        </p:txBody>
      </p:sp>
      <p:sp>
        <p:nvSpPr>
          <p:cNvPr id="138" name="Google Shape;138;p28"/>
          <p:cNvSpPr>
            <a:spLocks noGrp="1"/>
          </p:cNvSpPr>
          <p:nvPr>
            <p:ph type="pic" idx="6"/>
          </p:nvPr>
        </p:nvSpPr>
        <p:spPr>
          <a:xfrm>
            <a:off x="2933645" y="1399598"/>
            <a:ext cx="916500" cy="874800"/>
          </a:xfrm>
          <a:prstGeom prst="rect">
            <a:avLst/>
          </a:prstGeom>
          <a:noFill/>
          <a:ln>
            <a:noFill/>
          </a:ln>
        </p:spPr>
        <p:txBody>
          <a:bodyPr spcFirstLastPara="1" wrap="square" lIns="68575" tIns="34275" rIns="68575" bIns="34275" anchor="t" anchorCtr="0">
            <a:noAutofit/>
          </a:bodyPr>
          <a:lstStyle>
            <a:lvl1pPr marR="0" lvl="0" algn="l" rtl="0">
              <a:lnSpc>
                <a:spcPct val="85000"/>
              </a:lnSpc>
              <a:spcBef>
                <a:spcPts val="1000"/>
              </a:spcBef>
              <a:spcAft>
                <a:spcPts val="0"/>
              </a:spcAft>
              <a:buClr>
                <a:srgbClr val="84A7D7"/>
              </a:buClr>
              <a:buSzPts val="900"/>
              <a:buFont typeface="Arial"/>
              <a:buNone/>
              <a:defRPr sz="900" b="0" i="0" u="none" strike="noStrike" cap="none">
                <a:solidFill>
                  <a:srgbClr val="84A7D7"/>
                </a:solidFill>
                <a:latin typeface="Questrial"/>
                <a:ea typeface="Questrial"/>
                <a:cs typeface="Questrial"/>
                <a:sym typeface="Questrial"/>
              </a:defRPr>
            </a:lvl1pPr>
            <a:lvl2pPr marR="0" lvl="1" algn="l" rtl="0">
              <a:lnSpc>
                <a:spcPct val="85000"/>
              </a:lnSpc>
              <a:spcBef>
                <a:spcPts val="500"/>
              </a:spcBef>
              <a:spcAft>
                <a:spcPts val="0"/>
              </a:spcAft>
              <a:buClr>
                <a:srgbClr val="0C1624"/>
              </a:buClr>
              <a:buSzPts val="1800"/>
              <a:buFont typeface="Arial"/>
              <a:buChar char=" "/>
              <a:defRPr sz="1800" b="0" i="0" u="none" strike="noStrike" cap="none">
                <a:solidFill>
                  <a:srgbClr val="0C1624"/>
                </a:solidFill>
                <a:latin typeface="Questrial"/>
                <a:ea typeface="Questrial"/>
                <a:cs typeface="Questrial"/>
                <a:sym typeface="Questrial"/>
              </a:defRPr>
            </a:lvl2pPr>
            <a:lvl3pPr marR="0" lvl="2" algn="l" rtl="0">
              <a:lnSpc>
                <a:spcPct val="85000"/>
              </a:lnSpc>
              <a:spcBef>
                <a:spcPts val="500"/>
              </a:spcBef>
              <a:spcAft>
                <a:spcPts val="0"/>
              </a:spcAft>
              <a:buClr>
                <a:srgbClr val="0C1624"/>
              </a:buClr>
              <a:buSzPts val="1500"/>
              <a:buFont typeface="Arial"/>
              <a:buChar char=" "/>
              <a:defRPr sz="1500" b="0" i="1" u="none" strike="noStrike" cap="none">
                <a:solidFill>
                  <a:srgbClr val="0C1624"/>
                </a:solidFill>
                <a:latin typeface="Questrial"/>
                <a:ea typeface="Questrial"/>
                <a:cs typeface="Questrial"/>
                <a:sym typeface="Questrial"/>
              </a:defRPr>
            </a:lvl3pPr>
            <a:lvl4pPr marR="0" lvl="3" algn="l" rtl="0">
              <a:lnSpc>
                <a:spcPct val="85000"/>
              </a:lnSpc>
              <a:spcBef>
                <a:spcPts val="500"/>
              </a:spcBef>
              <a:spcAft>
                <a:spcPts val="0"/>
              </a:spcAft>
              <a:buClr>
                <a:srgbClr val="0C1624"/>
              </a:buClr>
              <a:buSzPts val="1400"/>
              <a:buFont typeface="Arial"/>
              <a:buChar char=" "/>
              <a:defRPr sz="1400" b="0" i="0" u="none" strike="noStrike" cap="none">
                <a:solidFill>
                  <a:srgbClr val="0C1624"/>
                </a:solidFill>
                <a:latin typeface="Questrial"/>
                <a:ea typeface="Questrial"/>
                <a:cs typeface="Questrial"/>
                <a:sym typeface="Questrial"/>
              </a:defRPr>
            </a:lvl4pPr>
            <a:lvl5pPr marR="0" lvl="4" algn="l" rtl="0">
              <a:lnSpc>
                <a:spcPct val="85000"/>
              </a:lnSpc>
              <a:spcBef>
                <a:spcPts val="500"/>
              </a:spcBef>
              <a:spcAft>
                <a:spcPts val="0"/>
              </a:spcAft>
              <a:buClr>
                <a:srgbClr val="0C1624"/>
              </a:buClr>
              <a:buSzPts val="1400"/>
              <a:buFont typeface="Arial"/>
              <a:buChar char=" "/>
              <a:defRPr sz="1400" b="0" i="0" u="none" strike="noStrike" cap="none">
                <a:solidFill>
                  <a:srgbClr val="0C1624"/>
                </a:solidFill>
                <a:latin typeface="Questrial"/>
                <a:ea typeface="Questrial"/>
                <a:cs typeface="Questrial"/>
                <a:sym typeface="Questrial"/>
              </a:defRPr>
            </a:lvl5pPr>
            <a:lvl6pPr marR="0" lvl="5" algn="l" rtl="0">
              <a:lnSpc>
                <a:spcPct val="85000"/>
              </a:lnSpc>
              <a:spcBef>
                <a:spcPts val="500"/>
              </a:spcBef>
              <a:spcAft>
                <a:spcPts val="0"/>
              </a:spcAft>
              <a:buClr>
                <a:srgbClr val="F1F4FA"/>
              </a:buClr>
              <a:buSzPts val="1400"/>
              <a:buFont typeface="Arial"/>
              <a:buChar char=" "/>
              <a:defRPr sz="1400" b="0" i="0" u="none" strike="noStrike" cap="none">
                <a:solidFill>
                  <a:srgbClr val="F1F4FA"/>
                </a:solidFill>
                <a:latin typeface="Questrial"/>
                <a:ea typeface="Questrial"/>
                <a:cs typeface="Questrial"/>
                <a:sym typeface="Questrial"/>
              </a:defRPr>
            </a:lvl6pPr>
            <a:lvl7pPr marR="0" lvl="6" algn="l" rtl="0">
              <a:lnSpc>
                <a:spcPct val="85000"/>
              </a:lnSpc>
              <a:spcBef>
                <a:spcPts val="500"/>
              </a:spcBef>
              <a:spcAft>
                <a:spcPts val="0"/>
              </a:spcAft>
              <a:buClr>
                <a:srgbClr val="F1F4FA"/>
              </a:buClr>
              <a:buSzPts val="1400"/>
              <a:buFont typeface="Arial"/>
              <a:buChar char=" "/>
              <a:defRPr sz="1400" b="0" i="0" u="none" strike="noStrike" cap="none">
                <a:solidFill>
                  <a:srgbClr val="F1F4FA"/>
                </a:solidFill>
                <a:latin typeface="Questrial"/>
                <a:ea typeface="Questrial"/>
                <a:cs typeface="Questrial"/>
                <a:sym typeface="Questrial"/>
              </a:defRPr>
            </a:lvl7pPr>
            <a:lvl8pPr marR="0" lvl="7" algn="l" rtl="0">
              <a:lnSpc>
                <a:spcPct val="85000"/>
              </a:lnSpc>
              <a:spcBef>
                <a:spcPts val="500"/>
              </a:spcBef>
              <a:spcAft>
                <a:spcPts val="0"/>
              </a:spcAft>
              <a:buClr>
                <a:srgbClr val="F1F4FA"/>
              </a:buClr>
              <a:buSzPts val="1400"/>
              <a:buFont typeface="Arial"/>
              <a:buChar char=" "/>
              <a:defRPr sz="1400" b="0" i="0" u="none" strike="noStrike" cap="none">
                <a:solidFill>
                  <a:srgbClr val="F1F4FA"/>
                </a:solidFill>
                <a:latin typeface="Questrial"/>
                <a:ea typeface="Questrial"/>
                <a:cs typeface="Questrial"/>
                <a:sym typeface="Questrial"/>
              </a:defRPr>
            </a:lvl8pPr>
            <a:lvl9pPr marR="0" lvl="8" algn="l" rtl="0">
              <a:lnSpc>
                <a:spcPct val="85000"/>
              </a:lnSpc>
              <a:spcBef>
                <a:spcPts val="500"/>
              </a:spcBef>
              <a:spcAft>
                <a:spcPts val="0"/>
              </a:spcAft>
              <a:buClr>
                <a:srgbClr val="F1F4FA"/>
              </a:buClr>
              <a:buSzPts val="1400"/>
              <a:buFont typeface="Arial"/>
              <a:buChar char=" "/>
              <a:defRPr sz="1400" b="0" i="0" u="none" strike="noStrike" cap="none">
                <a:solidFill>
                  <a:srgbClr val="F1F4FA"/>
                </a:solidFill>
                <a:latin typeface="Questrial"/>
                <a:ea typeface="Questrial"/>
                <a:cs typeface="Questrial"/>
                <a:sym typeface="Questrial"/>
              </a:defRPr>
            </a:lvl9pPr>
          </a:lstStyle>
          <a:p>
            <a:endParaRPr/>
          </a:p>
        </p:txBody>
      </p:sp>
      <p:sp>
        <p:nvSpPr>
          <p:cNvPr id="139" name="Google Shape;139;p28"/>
          <p:cNvSpPr>
            <a:spLocks noGrp="1"/>
          </p:cNvSpPr>
          <p:nvPr>
            <p:ph type="pic" idx="7"/>
          </p:nvPr>
        </p:nvSpPr>
        <p:spPr>
          <a:xfrm>
            <a:off x="5025401" y="1399598"/>
            <a:ext cx="916500" cy="874800"/>
          </a:xfrm>
          <a:prstGeom prst="rect">
            <a:avLst/>
          </a:prstGeom>
          <a:noFill/>
          <a:ln>
            <a:noFill/>
          </a:ln>
        </p:spPr>
        <p:txBody>
          <a:bodyPr spcFirstLastPara="1" wrap="square" lIns="68575" tIns="34275" rIns="68575" bIns="34275" anchor="t" anchorCtr="0">
            <a:noAutofit/>
          </a:bodyPr>
          <a:lstStyle>
            <a:lvl1pPr marR="0" lvl="0" algn="l" rtl="0">
              <a:lnSpc>
                <a:spcPct val="85000"/>
              </a:lnSpc>
              <a:spcBef>
                <a:spcPts val="1000"/>
              </a:spcBef>
              <a:spcAft>
                <a:spcPts val="0"/>
              </a:spcAft>
              <a:buClr>
                <a:srgbClr val="84A7D7"/>
              </a:buClr>
              <a:buSzPts val="900"/>
              <a:buFont typeface="Arial"/>
              <a:buNone/>
              <a:defRPr sz="900" b="0" i="0" u="none" strike="noStrike" cap="none">
                <a:solidFill>
                  <a:srgbClr val="84A7D7"/>
                </a:solidFill>
                <a:latin typeface="Questrial"/>
                <a:ea typeface="Questrial"/>
                <a:cs typeface="Questrial"/>
                <a:sym typeface="Questrial"/>
              </a:defRPr>
            </a:lvl1pPr>
            <a:lvl2pPr marR="0" lvl="1" algn="l" rtl="0">
              <a:lnSpc>
                <a:spcPct val="85000"/>
              </a:lnSpc>
              <a:spcBef>
                <a:spcPts val="500"/>
              </a:spcBef>
              <a:spcAft>
                <a:spcPts val="0"/>
              </a:spcAft>
              <a:buClr>
                <a:srgbClr val="0C1624"/>
              </a:buClr>
              <a:buSzPts val="1800"/>
              <a:buFont typeface="Arial"/>
              <a:buChar char=" "/>
              <a:defRPr sz="1800" b="0" i="0" u="none" strike="noStrike" cap="none">
                <a:solidFill>
                  <a:srgbClr val="0C1624"/>
                </a:solidFill>
                <a:latin typeface="Questrial"/>
                <a:ea typeface="Questrial"/>
                <a:cs typeface="Questrial"/>
                <a:sym typeface="Questrial"/>
              </a:defRPr>
            </a:lvl2pPr>
            <a:lvl3pPr marR="0" lvl="2" algn="l" rtl="0">
              <a:lnSpc>
                <a:spcPct val="85000"/>
              </a:lnSpc>
              <a:spcBef>
                <a:spcPts val="500"/>
              </a:spcBef>
              <a:spcAft>
                <a:spcPts val="0"/>
              </a:spcAft>
              <a:buClr>
                <a:srgbClr val="0C1624"/>
              </a:buClr>
              <a:buSzPts val="1500"/>
              <a:buFont typeface="Arial"/>
              <a:buChar char=" "/>
              <a:defRPr sz="1500" b="0" i="1" u="none" strike="noStrike" cap="none">
                <a:solidFill>
                  <a:srgbClr val="0C1624"/>
                </a:solidFill>
                <a:latin typeface="Questrial"/>
                <a:ea typeface="Questrial"/>
                <a:cs typeface="Questrial"/>
                <a:sym typeface="Questrial"/>
              </a:defRPr>
            </a:lvl3pPr>
            <a:lvl4pPr marR="0" lvl="3" algn="l" rtl="0">
              <a:lnSpc>
                <a:spcPct val="85000"/>
              </a:lnSpc>
              <a:spcBef>
                <a:spcPts val="500"/>
              </a:spcBef>
              <a:spcAft>
                <a:spcPts val="0"/>
              </a:spcAft>
              <a:buClr>
                <a:srgbClr val="0C1624"/>
              </a:buClr>
              <a:buSzPts val="1400"/>
              <a:buFont typeface="Arial"/>
              <a:buChar char=" "/>
              <a:defRPr sz="1400" b="0" i="0" u="none" strike="noStrike" cap="none">
                <a:solidFill>
                  <a:srgbClr val="0C1624"/>
                </a:solidFill>
                <a:latin typeface="Questrial"/>
                <a:ea typeface="Questrial"/>
                <a:cs typeface="Questrial"/>
                <a:sym typeface="Questrial"/>
              </a:defRPr>
            </a:lvl4pPr>
            <a:lvl5pPr marR="0" lvl="4" algn="l" rtl="0">
              <a:lnSpc>
                <a:spcPct val="85000"/>
              </a:lnSpc>
              <a:spcBef>
                <a:spcPts val="500"/>
              </a:spcBef>
              <a:spcAft>
                <a:spcPts val="0"/>
              </a:spcAft>
              <a:buClr>
                <a:srgbClr val="0C1624"/>
              </a:buClr>
              <a:buSzPts val="1400"/>
              <a:buFont typeface="Arial"/>
              <a:buChar char=" "/>
              <a:defRPr sz="1400" b="0" i="0" u="none" strike="noStrike" cap="none">
                <a:solidFill>
                  <a:srgbClr val="0C1624"/>
                </a:solidFill>
                <a:latin typeface="Questrial"/>
                <a:ea typeface="Questrial"/>
                <a:cs typeface="Questrial"/>
                <a:sym typeface="Questrial"/>
              </a:defRPr>
            </a:lvl5pPr>
            <a:lvl6pPr marR="0" lvl="5" algn="l" rtl="0">
              <a:lnSpc>
                <a:spcPct val="85000"/>
              </a:lnSpc>
              <a:spcBef>
                <a:spcPts val="500"/>
              </a:spcBef>
              <a:spcAft>
                <a:spcPts val="0"/>
              </a:spcAft>
              <a:buClr>
                <a:srgbClr val="F1F4FA"/>
              </a:buClr>
              <a:buSzPts val="1400"/>
              <a:buFont typeface="Arial"/>
              <a:buChar char=" "/>
              <a:defRPr sz="1400" b="0" i="0" u="none" strike="noStrike" cap="none">
                <a:solidFill>
                  <a:srgbClr val="F1F4FA"/>
                </a:solidFill>
                <a:latin typeface="Questrial"/>
                <a:ea typeface="Questrial"/>
                <a:cs typeface="Questrial"/>
                <a:sym typeface="Questrial"/>
              </a:defRPr>
            </a:lvl6pPr>
            <a:lvl7pPr marR="0" lvl="6" algn="l" rtl="0">
              <a:lnSpc>
                <a:spcPct val="85000"/>
              </a:lnSpc>
              <a:spcBef>
                <a:spcPts val="500"/>
              </a:spcBef>
              <a:spcAft>
                <a:spcPts val="0"/>
              </a:spcAft>
              <a:buClr>
                <a:srgbClr val="F1F4FA"/>
              </a:buClr>
              <a:buSzPts val="1400"/>
              <a:buFont typeface="Arial"/>
              <a:buChar char=" "/>
              <a:defRPr sz="1400" b="0" i="0" u="none" strike="noStrike" cap="none">
                <a:solidFill>
                  <a:srgbClr val="F1F4FA"/>
                </a:solidFill>
                <a:latin typeface="Questrial"/>
                <a:ea typeface="Questrial"/>
                <a:cs typeface="Questrial"/>
                <a:sym typeface="Questrial"/>
              </a:defRPr>
            </a:lvl7pPr>
            <a:lvl8pPr marR="0" lvl="7" algn="l" rtl="0">
              <a:lnSpc>
                <a:spcPct val="85000"/>
              </a:lnSpc>
              <a:spcBef>
                <a:spcPts val="500"/>
              </a:spcBef>
              <a:spcAft>
                <a:spcPts val="0"/>
              </a:spcAft>
              <a:buClr>
                <a:srgbClr val="F1F4FA"/>
              </a:buClr>
              <a:buSzPts val="1400"/>
              <a:buFont typeface="Arial"/>
              <a:buChar char=" "/>
              <a:defRPr sz="1400" b="0" i="0" u="none" strike="noStrike" cap="none">
                <a:solidFill>
                  <a:srgbClr val="F1F4FA"/>
                </a:solidFill>
                <a:latin typeface="Questrial"/>
                <a:ea typeface="Questrial"/>
                <a:cs typeface="Questrial"/>
                <a:sym typeface="Questrial"/>
              </a:defRPr>
            </a:lvl8pPr>
            <a:lvl9pPr marR="0" lvl="8" algn="l" rtl="0">
              <a:lnSpc>
                <a:spcPct val="85000"/>
              </a:lnSpc>
              <a:spcBef>
                <a:spcPts val="500"/>
              </a:spcBef>
              <a:spcAft>
                <a:spcPts val="0"/>
              </a:spcAft>
              <a:buClr>
                <a:srgbClr val="F1F4FA"/>
              </a:buClr>
              <a:buSzPts val="1400"/>
              <a:buFont typeface="Arial"/>
              <a:buChar char=" "/>
              <a:defRPr sz="1400" b="0" i="0" u="none" strike="noStrike" cap="none">
                <a:solidFill>
                  <a:srgbClr val="F1F4FA"/>
                </a:solidFill>
                <a:latin typeface="Questrial"/>
                <a:ea typeface="Questrial"/>
                <a:cs typeface="Questrial"/>
                <a:sym typeface="Questrial"/>
              </a:defRPr>
            </a:lvl9pPr>
          </a:lstStyle>
          <a:p>
            <a:endParaRPr/>
          </a:p>
        </p:txBody>
      </p:sp>
      <p:sp>
        <p:nvSpPr>
          <p:cNvPr id="140" name="Google Shape;140;p28"/>
          <p:cNvSpPr>
            <a:spLocks noGrp="1"/>
          </p:cNvSpPr>
          <p:nvPr>
            <p:ph type="pic" idx="8"/>
          </p:nvPr>
        </p:nvSpPr>
        <p:spPr>
          <a:xfrm>
            <a:off x="7117158" y="1399597"/>
            <a:ext cx="916500" cy="874800"/>
          </a:xfrm>
          <a:prstGeom prst="rect">
            <a:avLst/>
          </a:prstGeom>
          <a:noFill/>
          <a:ln>
            <a:noFill/>
          </a:ln>
        </p:spPr>
        <p:txBody>
          <a:bodyPr spcFirstLastPara="1" wrap="square" lIns="68575" tIns="34275" rIns="68575" bIns="34275" anchor="t" anchorCtr="0">
            <a:noAutofit/>
          </a:bodyPr>
          <a:lstStyle>
            <a:lvl1pPr marR="0" lvl="0" algn="l" rtl="0">
              <a:lnSpc>
                <a:spcPct val="85000"/>
              </a:lnSpc>
              <a:spcBef>
                <a:spcPts val="1000"/>
              </a:spcBef>
              <a:spcAft>
                <a:spcPts val="0"/>
              </a:spcAft>
              <a:buClr>
                <a:srgbClr val="84A7D7"/>
              </a:buClr>
              <a:buSzPts val="900"/>
              <a:buFont typeface="Arial"/>
              <a:buNone/>
              <a:defRPr sz="900" b="0" i="0" u="none" strike="noStrike" cap="none">
                <a:solidFill>
                  <a:srgbClr val="84A7D7"/>
                </a:solidFill>
                <a:latin typeface="Questrial"/>
                <a:ea typeface="Questrial"/>
                <a:cs typeface="Questrial"/>
                <a:sym typeface="Questrial"/>
              </a:defRPr>
            </a:lvl1pPr>
            <a:lvl2pPr marR="0" lvl="1" algn="l" rtl="0">
              <a:lnSpc>
                <a:spcPct val="85000"/>
              </a:lnSpc>
              <a:spcBef>
                <a:spcPts val="500"/>
              </a:spcBef>
              <a:spcAft>
                <a:spcPts val="0"/>
              </a:spcAft>
              <a:buClr>
                <a:srgbClr val="0C1624"/>
              </a:buClr>
              <a:buSzPts val="1800"/>
              <a:buFont typeface="Arial"/>
              <a:buChar char=" "/>
              <a:defRPr sz="1800" b="0" i="0" u="none" strike="noStrike" cap="none">
                <a:solidFill>
                  <a:srgbClr val="0C1624"/>
                </a:solidFill>
                <a:latin typeface="Questrial"/>
                <a:ea typeface="Questrial"/>
                <a:cs typeface="Questrial"/>
                <a:sym typeface="Questrial"/>
              </a:defRPr>
            </a:lvl2pPr>
            <a:lvl3pPr marR="0" lvl="2" algn="l" rtl="0">
              <a:lnSpc>
                <a:spcPct val="85000"/>
              </a:lnSpc>
              <a:spcBef>
                <a:spcPts val="500"/>
              </a:spcBef>
              <a:spcAft>
                <a:spcPts val="0"/>
              </a:spcAft>
              <a:buClr>
                <a:srgbClr val="0C1624"/>
              </a:buClr>
              <a:buSzPts val="1500"/>
              <a:buFont typeface="Arial"/>
              <a:buChar char=" "/>
              <a:defRPr sz="1500" b="0" i="1" u="none" strike="noStrike" cap="none">
                <a:solidFill>
                  <a:srgbClr val="0C1624"/>
                </a:solidFill>
                <a:latin typeface="Questrial"/>
                <a:ea typeface="Questrial"/>
                <a:cs typeface="Questrial"/>
                <a:sym typeface="Questrial"/>
              </a:defRPr>
            </a:lvl3pPr>
            <a:lvl4pPr marR="0" lvl="3" algn="l" rtl="0">
              <a:lnSpc>
                <a:spcPct val="85000"/>
              </a:lnSpc>
              <a:spcBef>
                <a:spcPts val="500"/>
              </a:spcBef>
              <a:spcAft>
                <a:spcPts val="0"/>
              </a:spcAft>
              <a:buClr>
                <a:srgbClr val="0C1624"/>
              </a:buClr>
              <a:buSzPts val="1400"/>
              <a:buFont typeface="Arial"/>
              <a:buChar char=" "/>
              <a:defRPr sz="1400" b="0" i="0" u="none" strike="noStrike" cap="none">
                <a:solidFill>
                  <a:srgbClr val="0C1624"/>
                </a:solidFill>
                <a:latin typeface="Questrial"/>
                <a:ea typeface="Questrial"/>
                <a:cs typeface="Questrial"/>
                <a:sym typeface="Questrial"/>
              </a:defRPr>
            </a:lvl4pPr>
            <a:lvl5pPr marR="0" lvl="4" algn="l" rtl="0">
              <a:lnSpc>
                <a:spcPct val="85000"/>
              </a:lnSpc>
              <a:spcBef>
                <a:spcPts val="500"/>
              </a:spcBef>
              <a:spcAft>
                <a:spcPts val="0"/>
              </a:spcAft>
              <a:buClr>
                <a:srgbClr val="0C1624"/>
              </a:buClr>
              <a:buSzPts val="1400"/>
              <a:buFont typeface="Arial"/>
              <a:buChar char=" "/>
              <a:defRPr sz="1400" b="0" i="0" u="none" strike="noStrike" cap="none">
                <a:solidFill>
                  <a:srgbClr val="0C1624"/>
                </a:solidFill>
                <a:latin typeface="Questrial"/>
                <a:ea typeface="Questrial"/>
                <a:cs typeface="Questrial"/>
                <a:sym typeface="Questrial"/>
              </a:defRPr>
            </a:lvl5pPr>
            <a:lvl6pPr marR="0" lvl="5" algn="l" rtl="0">
              <a:lnSpc>
                <a:spcPct val="85000"/>
              </a:lnSpc>
              <a:spcBef>
                <a:spcPts val="500"/>
              </a:spcBef>
              <a:spcAft>
                <a:spcPts val="0"/>
              </a:spcAft>
              <a:buClr>
                <a:srgbClr val="F1F4FA"/>
              </a:buClr>
              <a:buSzPts val="1400"/>
              <a:buFont typeface="Arial"/>
              <a:buChar char=" "/>
              <a:defRPr sz="1400" b="0" i="0" u="none" strike="noStrike" cap="none">
                <a:solidFill>
                  <a:srgbClr val="F1F4FA"/>
                </a:solidFill>
                <a:latin typeface="Questrial"/>
                <a:ea typeface="Questrial"/>
                <a:cs typeface="Questrial"/>
                <a:sym typeface="Questrial"/>
              </a:defRPr>
            </a:lvl6pPr>
            <a:lvl7pPr marR="0" lvl="6" algn="l" rtl="0">
              <a:lnSpc>
                <a:spcPct val="85000"/>
              </a:lnSpc>
              <a:spcBef>
                <a:spcPts val="500"/>
              </a:spcBef>
              <a:spcAft>
                <a:spcPts val="0"/>
              </a:spcAft>
              <a:buClr>
                <a:srgbClr val="F1F4FA"/>
              </a:buClr>
              <a:buSzPts val="1400"/>
              <a:buFont typeface="Arial"/>
              <a:buChar char=" "/>
              <a:defRPr sz="1400" b="0" i="0" u="none" strike="noStrike" cap="none">
                <a:solidFill>
                  <a:srgbClr val="F1F4FA"/>
                </a:solidFill>
                <a:latin typeface="Questrial"/>
                <a:ea typeface="Questrial"/>
                <a:cs typeface="Questrial"/>
                <a:sym typeface="Questrial"/>
              </a:defRPr>
            </a:lvl7pPr>
            <a:lvl8pPr marR="0" lvl="7" algn="l" rtl="0">
              <a:lnSpc>
                <a:spcPct val="85000"/>
              </a:lnSpc>
              <a:spcBef>
                <a:spcPts val="500"/>
              </a:spcBef>
              <a:spcAft>
                <a:spcPts val="0"/>
              </a:spcAft>
              <a:buClr>
                <a:srgbClr val="F1F4FA"/>
              </a:buClr>
              <a:buSzPts val="1400"/>
              <a:buFont typeface="Arial"/>
              <a:buChar char=" "/>
              <a:defRPr sz="1400" b="0" i="0" u="none" strike="noStrike" cap="none">
                <a:solidFill>
                  <a:srgbClr val="F1F4FA"/>
                </a:solidFill>
                <a:latin typeface="Questrial"/>
                <a:ea typeface="Questrial"/>
                <a:cs typeface="Questrial"/>
                <a:sym typeface="Questrial"/>
              </a:defRPr>
            </a:lvl8pPr>
            <a:lvl9pPr marR="0" lvl="8" algn="l" rtl="0">
              <a:lnSpc>
                <a:spcPct val="85000"/>
              </a:lnSpc>
              <a:spcBef>
                <a:spcPts val="500"/>
              </a:spcBef>
              <a:spcAft>
                <a:spcPts val="0"/>
              </a:spcAft>
              <a:buClr>
                <a:srgbClr val="F1F4FA"/>
              </a:buClr>
              <a:buSzPts val="1400"/>
              <a:buFont typeface="Arial"/>
              <a:buChar char=" "/>
              <a:defRPr sz="1400" b="0" i="0" u="none" strike="noStrike" cap="none">
                <a:solidFill>
                  <a:srgbClr val="F1F4FA"/>
                </a:solidFill>
                <a:latin typeface="Questrial"/>
                <a:ea typeface="Questrial"/>
                <a:cs typeface="Questrial"/>
                <a:sym typeface="Questrial"/>
              </a:defRPr>
            </a:lvl9pPr>
          </a:lstStyle>
          <a:p>
            <a:endParaRPr/>
          </a:p>
        </p:txBody>
      </p:sp>
      <p:sp>
        <p:nvSpPr>
          <p:cNvPr id="141" name="Google Shape;141;p28"/>
          <p:cNvSpPr txBox="1">
            <a:spLocks noGrp="1"/>
          </p:cNvSpPr>
          <p:nvPr>
            <p:ph type="sldNum" idx="12"/>
          </p:nvPr>
        </p:nvSpPr>
        <p:spPr>
          <a:xfrm>
            <a:off x="8334567" y="4743525"/>
            <a:ext cx="669300" cy="343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Questrial"/>
                <a:ea typeface="Questrial"/>
                <a:cs typeface="Questrial"/>
                <a:sym typeface="Quest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Questrial"/>
                <a:ea typeface="Questrial"/>
                <a:cs typeface="Questrial"/>
                <a:sym typeface="Quest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Questrial"/>
                <a:ea typeface="Questrial"/>
                <a:cs typeface="Questrial"/>
                <a:sym typeface="Quest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Questrial"/>
                <a:ea typeface="Questrial"/>
                <a:cs typeface="Questrial"/>
                <a:sym typeface="Quest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Questrial"/>
                <a:ea typeface="Questrial"/>
                <a:cs typeface="Questrial"/>
                <a:sym typeface="Quest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Questrial"/>
                <a:ea typeface="Questrial"/>
                <a:cs typeface="Questrial"/>
                <a:sym typeface="Quest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Questrial"/>
                <a:ea typeface="Questrial"/>
                <a:cs typeface="Questrial"/>
                <a:sym typeface="Quest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Questrial"/>
                <a:ea typeface="Questrial"/>
                <a:cs typeface="Questrial"/>
                <a:sym typeface="Quest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Questrial"/>
                <a:ea typeface="Questrial"/>
                <a:cs typeface="Questrial"/>
                <a:sym typeface="Quest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358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rgbClr val="2D5B8A"/>
                </a:solidFill>
              </a:defRPr>
            </a:lvl1pPr>
            <a:lvl2pPr lvl="1">
              <a:buNone/>
              <a:defRPr>
                <a:solidFill>
                  <a:srgbClr val="2D5B8A"/>
                </a:solidFill>
              </a:defRPr>
            </a:lvl2pPr>
            <a:lvl3pPr lvl="2">
              <a:buNone/>
              <a:defRPr>
                <a:solidFill>
                  <a:srgbClr val="2D5B8A"/>
                </a:solidFill>
              </a:defRPr>
            </a:lvl3pPr>
            <a:lvl4pPr lvl="3">
              <a:buNone/>
              <a:defRPr>
                <a:solidFill>
                  <a:srgbClr val="2D5B8A"/>
                </a:solidFill>
              </a:defRPr>
            </a:lvl4pPr>
            <a:lvl5pPr lvl="4">
              <a:buNone/>
              <a:defRPr>
                <a:solidFill>
                  <a:srgbClr val="2D5B8A"/>
                </a:solidFill>
              </a:defRPr>
            </a:lvl5pPr>
            <a:lvl6pPr lvl="5">
              <a:buNone/>
              <a:defRPr>
                <a:solidFill>
                  <a:srgbClr val="2D5B8A"/>
                </a:solidFill>
              </a:defRPr>
            </a:lvl6pPr>
            <a:lvl7pPr lvl="6">
              <a:buNone/>
              <a:defRPr>
                <a:solidFill>
                  <a:srgbClr val="2D5B8A"/>
                </a:solidFill>
              </a:defRPr>
            </a:lvl7pPr>
            <a:lvl8pPr lvl="7">
              <a:buNone/>
              <a:defRPr>
                <a:solidFill>
                  <a:srgbClr val="2D5B8A"/>
                </a:solidFill>
              </a:defRPr>
            </a:lvl8pPr>
            <a:lvl9pPr lvl="8">
              <a:buNone/>
              <a:defRPr>
                <a:solidFill>
                  <a:srgbClr val="2D5B8A"/>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800">
                <a:solidFill>
                  <a:srgbClr val="E3E9E4"/>
                </a:solidFill>
                <a:latin typeface="Montserrat"/>
                <a:ea typeface="Montserrat"/>
                <a:cs typeface="Montserrat"/>
                <a:sym typeface="Montserrat"/>
              </a:defRPr>
            </a:lvl1pPr>
            <a:lvl2pPr lvl="1" algn="r">
              <a:buNone/>
              <a:defRPr sz="800">
                <a:solidFill>
                  <a:srgbClr val="E3E9E4"/>
                </a:solidFill>
                <a:latin typeface="Montserrat"/>
                <a:ea typeface="Montserrat"/>
                <a:cs typeface="Montserrat"/>
                <a:sym typeface="Montserrat"/>
              </a:defRPr>
            </a:lvl2pPr>
            <a:lvl3pPr lvl="2" algn="r">
              <a:buNone/>
              <a:defRPr sz="800">
                <a:solidFill>
                  <a:srgbClr val="E3E9E4"/>
                </a:solidFill>
                <a:latin typeface="Montserrat"/>
                <a:ea typeface="Montserrat"/>
                <a:cs typeface="Montserrat"/>
                <a:sym typeface="Montserrat"/>
              </a:defRPr>
            </a:lvl3pPr>
            <a:lvl4pPr lvl="3" algn="r">
              <a:buNone/>
              <a:defRPr sz="800">
                <a:solidFill>
                  <a:srgbClr val="E3E9E4"/>
                </a:solidFill>
                <a:latin typeface="Montserrat"/>
                <a:ea typeface="Montserrat"/>
                <a:cs typeface="Montserrat"/>
                <a:sym typeface="Montserrat"/>
              </a:defRPr>
            </a:lvl4pPr>
            <a:lvl5pPr lvl="4" algn="r">
              <a:buNone/>
              <a:defRPr sz="800">
                <a:solidFill>
                  <a:srgbClr val="E3E9E4"/>
                </a:solidFill>
                <a:latin typeface="Montserrat"/>
                <a:ea typeface="Montserrat"/>
                <a:cs typeface="Montserrat"/>
                <a:sym typeface="Montserrat"/>
              </a:defRPr>
            </a:lvl5pPr>
            <a:lvl6pPr lvl="5" algn="r">
              <a:buNone/>
              <a:defRPr sz="800">
                <a:solidFill>
                  <a:srgbClr val="E3E9E4"/>
                </a:solidFill>
                <a:latin typeface="Montserrat"/>
                <a:ea typeface="Montserrat"/>
                <a:cs typeface="Montserrat"/>
                <a:sym typeface="Montserrat"/>
              </a:defRPr>
            </a:lvl6pPr>
            <a:lvl7pPr lvl="6" algn="r">
              <a:buNone/>
              <a:defRPr sz="800">
                <a:solidFill>
                  <a:srgbClr val="E3E9E4"/>
                </a:solidFill>
                <a:latin typeface="Montserrat"/>
                <a:ea typeface="Montserrat"/>
                <a:cs typeface="Montserrat"/>
                <a:sym typeface="Montserrat"/>
              </a:defRPr>
            </a:lvl7pPr>
            <a:lvl8pPr lvl="7" algn="r">
              <a:buNone/>
              <a:defRPr sz="800">
                <a:solidFill>
                  <a:srgbClr val="E3E9E4"/>
                </a:solidFill>
                <a:latin typeface="Montserrat"/>
                <a:ea typeface="Montserrat"/>
                <a:cs typeface="Montserrat"/>
                <a:sym typeface="Montserrat"/>
              </a:defRPr>
            </a:lvl8pPr>
            <a:lvl9pPr lvl="8" algn="r">
              <a:buNone/>
              <a:defRPr sz="800">
                <a:solidFill>
                  <a:srgbClr val="E3E9E4"/>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6.png"/><Relationship Id="rId5" Type="http://schemas.openxmlformats.org/officeDocument/2006/relationships/image" Target="../media/image15.pn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9.xml"/><Relationship Id="rId1" Type="http://schemas.openxmlformats.org/officeDocument/2006/relationships/slideLayout" Target="../slideLayouts/slideLayout11.xml"/><Relationship Id="rId5" Type="http://schemas.openxmlformats.org/officeDocument/2006/relationships/chart" Target="../charts/chart13.xml"/><Relationship Id="rId4" Type="http://schemas.openxmlformats.org/officeDocument/2006/relationships/chart" Target="../charts/char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chart" Target="../charts/chart16.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D49"/>
        </a:solidFill>
        <a:effectLst/>
      </p:bgPr>
    </p:bg>
    <p:spTree>
      <p:nvGrpSpPr>
        <p:cNvPr id="1" name="Shape 59"/>
        <p:cNvGrpSpPr/>
        <p:nvPr/>
      </p:nvGrpSpPr>
      <p:grpSpPr>
        <a:xfrm>
          <a:off x="0" y="0"/>
          <a:ext cx="0" cy="0"/>
          <a:chOff x="0" y="0"/>
          <a:chExt cx="0" cy="0"/>
        </a:xfrm>
      </p:grpSpPr>
      <p:sp>
        <p:nvSpPr>
          <p:cNvPr id="60" name="Google Shape;60;p14"/>
          <p:cNvSpPr txBox="1"/>
          <p:nvPr/>
        </p:nvSpPr>
        <p:spPr>
          <a:xfrm>
            <a:off x="814192" y="977030"/>
            <a:ext cx="7803715" cy="3620022"/>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3600" i="1" dirty="0">
                <a:solidFill>
                  <a:schemeClr val="bg1"/>
                </a:solidFill>
                <a:latin typeface="Moderat" panose="00000500000000000000" pitchFamily="50" charset="0"/>
              </a:rPr>
              <a:t>Engaging Young Adults into Wellness Screening &amp; Interventions:  </a:t>
            </a:r>
            <a:r>
              <a:rPr lang="en-US" sz="3600" b="1" i="1" dirty="0">
                <a:solidFill>
                  <a:schemeClr val="bg1"/>
                </a:solidFill>
                <a:latin typeface="Moderat" panose="00000500000000000000" pitchFamily="50" charset="0"/>
                <a:cs typeface="Calibri Light" panose="020F0302020204030204" pitchFamily="34" charset="0"/>
              </a:rPr>
              <a:t>A New Era for SBIRT </a:t>
            </a:r>
          </a:p>
          <a:p>
            <a:pPr algn="r"/>
            <a:endParaRPr lang="en-US" sz="2000" dirty="0">
              <a:solidFill>
                <a:schemeClr val="bg1"/>
              </a:solidFill>
              <a:effectLst/>
              <a:latin typeface="Moderat" panose="00000500000000000000" pitchFamily="50" charset="0"/>
              <a:cs typeface="Calibri Light" panose="020F0302020204030204" pitchFamily="34" charset="0"/>
            </a:endParaRPr>
          </a:p>
          <a:p>
            <a:pPr algn="r"/>
            <a:endParaRPr lang="en-US" sz="2000" dirty="0">
              <a:solidFill>
                <a:schemeClr val="bg1"/>
              </a:solidFill>
              <a:effectLst/>
              <a:latin typeface="Moderat" panose="00000500000000000000" pitchFamily="50" charset="0"/>
              <a:cs typeface="Calibri Light" panose="020F0302020204030204" pitchFamily="34" charset="0"/>
            </a:endParaRPr>
          </a:p>
          <a:p>
            <a:pPr algn="r"/>
            <a:r>
              <a:rPr lang="en-US" sz="2000" dirty="0">
                <a:solidFill>
                  <a:schemeClr val="bg1"/>
                </a:solidFill>
                <a:effectLst/>
                <a:latin typeface="Moderat" panose="00000500000000000000" pitchFamily="50" charset="0"/>
                <a:cs typeface="Calibri Light" panose="020F0302020204030204" pitchFamily="34" charset="0"/>
              </a:rPr>
              <a:t> Win Turner, PhD, </a:t>
            </a:r>
            <a:r>
              <a:rPr lang="en-US" sz="2000" dirty="0">
                <a:solidFill>
                  <a:schemeClr val="bg1"/>
                </a:solidFill>
                <a:latin typeface="Moderat" panose="00000500000000000000" pitchFamily="50" charset="0"/>
                <a:cs typeface="Calibri Light" panose="020F0302020204030204" pitchFamily="34" charset="0"/>
              </a:rPr>
              <a:t>LADC </a:t>
            </a:r>
          </a:p>
          <a:p>
            <a:pPr algn="r"/>
            <a:r>
              <a:rPr lang="en-US" sz="2000" dirty="0">
                <a:solidFill>
                  <a:schemeClr val="bg1"/>
                </a:solidFill>
                <a:latin typeface="Moderat" panose="00000500000000000000" pitchFamily="50" charset="0"/>
                <a:cs typeface="Calibri Light" panose="020F0302020204030204" pitchFamily="34" charset="0"/>
              </a:rPr>
              <a:t>Cathleen Scully, DNP </a:t>
            </a:r>
          </a:p>
          <a:p>
            <a:pPr algn="r"/>
            <a:r>
              <a:rPr lang="en-US" sz="2000" dirty="0">
                <a:solidFill>
                  <a:schemeClr val="bg1"/>
                </a:solidFill>
                <a:latin typeface="Moderat" panose="00000500000000000000" pitchFamily="50" charset="0"/>
                <a:cs typeface="Calibri Light" panose="020F0302020204030204" pitchFamily="34" charset="0"/>
              </a:rPr>
              <a:t>Bridgette Akins, MA </a:t>
            </a:r>
          </a:p>
          <a:p>
            <a:pPr algn="r"/>
            <a:r>
              <a:rPr lang="en-US" sz="2000" dirty="0">
                <a:solidFill>
                  <a:schemeClr val="bg1"/>
                </a:solidFill>
                <a:latin typeface="Moderat" panose="00000500000000000000" pitchFamily="50" charset="0"/>
                <a:cs typeface="Calibri Light" panose="020F0302020204030204" pitchFamily="34" charset="0"/>
              </a:rPr>
              <a:t>Jody Kamon, PhD</a:t>
            </a:r>
            <a:endParaRPr lang="en-US" sz="2000" dirty="0">
              <a:solidFill>
                <a:schemeClr val="bg1"/>
              </a:solidFill>
              <a:effectLst/>
              <a:latin typeface="Moderat" panose="00000500000000000000" pitchFamily="50" charset="0"/>
              <a:cs typeface="Calibri Light" panose="020F0302020204030204" pitchFamily="34" charset="0"/>
            </a:endParaRPr>
          </a:p>
        </p:txBody>
      </p:sp>
      <p:pic>
        <p:nvPicPr>
          <p:cNvPr id="61" name="Google Shape;61;p14"/>
          <p:cNvPicPr preferRelativeResize="0"/>
          <p:nvPr/>
        </p:nvPicPr>
        <p:blipFill rotWithShape="1">
          <a:blip r:embed="rId3">
            <a:alphaModFix/>
          </a:blip>
          <a:srcRect t="4759" b="4759"/>
          <a:stretch/>
        </p:blipFill>
        <p:spPr>
          <a:xfrm>
            <a:off x="162475" y="3746064"/>
            <a:ext cx="4336500" cy="13006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Colleges 2021 dashboard">
            <a:extLst>
              <a:ext uri="{FF2B5EF4-FFF2-40B4-BE49-F238E27FC236}">
                <a16:creationId xmlns:a16="http://schemas.microsoft.com/office/drawing/2014/main" id="{8E5C6ED3-17E7-481A-8C5D-3E2252111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81C6207E-7B3A-8EA7-291B-684F3A39386D}"/>
              </a:ext>
            </a:extLst>
          </p:cNvPr>
          <p:cNvSpPr txBox="1"/>
          <p:nvPr/>
        </p:nvSpPr>
        <p:spPr>
          <a:xfrm>
            <a:off x="78059" y="457200"/>
            <a:ext cx="2029521" cy="307777"/>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942155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436799" y="182799"/>
            <a:ext cx="8256263"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2D5B8A"/>
                </a:solidFill>
                <a:latin typeface="Montserrat"/>
                <a:ea typeface="Montserrat"/>
                <a:cs typeface="Montserrat"/>
                <a:sym typeface="Montserrat"/>
              </a:rPr>
              <a:t>Exporatory questions</a:t>
            </a:r>
            <a:endParaRPr sz="3600" b="1" dirty="0">
              <a:solidFill>
                <a:srgbClr val="2D5B8A"/>
              </a:solidFill>
              <a:latin typeface="Montserrat"/>
              <a:ea typeface="Montserrat"/>
              <a:cs typeface="Montserrat"/>
              <a:sym typeface="Montserrat"/>
            </a:endParaRPr>
          </a:p>
        </p:txBody>
      </p:sp>
      <p:cxnSp>
        <p:nvCxnSpPr>
          <p:cNvPr id="86" name="Google Shape;86;p18"/>
          <p:cNvCxnSpPr/>
          <p:nvPr/>
        </p:nvCxnSpPr>
        <p:spPr>
          <a:xfrm>
            <a:off x="561900" y="830090"/>
            <a:ext cx="4602300" cy="0"/>
          </a:xfrm>
          <a:prstGeom prst="straightConnector1">
            <a:avLst/>
          </a:prstGeom>
          <a:noFill/>
          <a:ln w="19050" cap="flat" cmpd="sng">
            <a:solidFill>
              <a:srgbClr val="2D5B8A"/>
            </a:solidFill>
            <a:prstDash val="solid"/>
            <a:round/>
            <a:headEnd type="none" w="med" len="med"/>
            <a:tailEnd type="none" w="med" len="med"/>
          </a:ln>
        </p:spPr>
      </p:cxnSp>
      <p:sp>
        <p:nvSpPr>
          <p:cNvPr id="87" name="Google Shape;87;p18"/>
          <p:cNvSpPr txBox="1">
            <a:spLocks noGrp="1"/>
          </p:cNvSpPr>
          <p:nvPr>
            <p:ph type="body" idx="1"/>
          </p:nvPr>
        </p:nvSpPr>
        <p:spPr>
          <a:xfrm>
            <a:off x="356234" y="989555"/>
            <a:ext cx="8562298" cy="3548399"/>
          </a:xfrm>
          <a:prstGeom prst="rect">
            <a:avLst/>
          </a:prstGeom>
        </p:spPr>
        <p:txBody>
          <a:bodyPr spcFirstLastPara="1" wrap="square" lIns="91425" tIns="91425" rIns="91425" bIns="91425" anchor="t" anchorCtr="0">
            <a:noAutofit/>
          </a:bodyPr>
          <a:lstStyle/>
          <a:p>
            <a:pPr>
              <a:lnSpc>
                <a:spcPct val="100000"/>
              </a:lnSpc>
              <a:spcAft>
                <a:spcPts val="600"/>
              </a:spcAft>
            </a:pPr>
            <a:r>
              <a:rPr lang="en-US" sz="2000" dirty="0">
                <a:latin typeface="Moderat" panose="00000500000000000000" pitchFamily="50" charset="0"/>
              </a:rPr>
              <a:t>Is decoupling SBIRT from medical setting feasible for young adults?</a:t>
            </a:r>
          </a:p>
          <a:p>
            <a:pPr>
              <a:lnSpc>
                <a:spcPct val="100000"/>
              </a:lnSpc>
              <a:spcAft>
                <a:spcPts val="600"/>
              </a:spcAft>
            </a:pPr>
            <a:r>
              <a:rPr lang="en-US" sz="2000" dirty="0">
                <a:latin typeface="Moderat" panose="00000500000000000000" pitchFamily="50" charset="0"/>
              </a:rPr>
              <a:t>What are young adult prevalence rates for MH &amp; SA considering COVID impact? </a:t>
            </a:r>
          </a:p>
          <a:p>
            <a:pPr>
              <a:lnSpc>
                <a:spcPct val="100000"/>
              </a:lnSpc>
              <a:spcAft>
                <a:spcPts val="600"/>
              </a:spcAft>
            </a:pPr>
            <a:r>
              <a:rPr lang="en-US" sz="2000" dirty="0">
                <a:latin typeface="Moderat" panose="00000500000000000000" pitchFamily="50" charset="0"/>
              </a:rPr>
              <a:t>Will only certain types of students accept screening invitation?</a:t>
            </a:r>
          </a:p>
          <a:p>
            <a:pPr>
              <a:lnSpc>
                <a:spcPct val="100000"/>
              </a:lnSpc>
              <a:spcAft>
                <a:spcPts val="600"/>
              </a:spcAft>
            </a:pPr>
            <a:r>
              <a:rPr lang="en-US" sz="2000" dirty="0">
                <a:latin typeface="Moderat" panose="00000500000000000000" pitchFamily="50" charset="0"/>
              </a:rPr>
              <a:t>Will certain “college screening events” be more impactful than others?</a:t>
            </a:r>
          </a:p>
          <a:p>
            <a:pPr>
              <a:lnSpc>
                <a:spcPct val="100000"/>
              </a:lnSpc>
              <a:spcAft>
                <a:spcPts val="600"/>
              </a:spcAft>
            </a:pPr>
            <a:r>
              <a:rPr lang="en-US" sz="2000" dirty="0">
                <a:latin typeface="Moderat" panose="00000500000000000000" pitchFamily="50" charset="0"/>
              </a:rPr>
              <a:t>Do incentives matter from the students’ perspective?</a:t>
            </a:r>
          </a:p>
          <a:p>
            <a:pPr>
              <a:lnSpc>
                <a:spcPct val="100000"/>
              </a:lnSpc>
              <a:spcAft>
                <a:spcPts val="600"/>
              </a:spcAft>
            </a:pPr>
            <a:r>
              <a:rPr lang="en-US" sz="2000" dirty="0">
                <a:latin typeface="Moderat" panose="00000500000000000000" pitchFamily="50" charset="0"/>
              </a:rPr>
              <a:t>Which types of students ( by risk level, by demographic factors ) will engage in interventions not linked to health appointments? </a:t>
            </a:r>
          </a:p>
        </p:txBody>
      </p:sp>
      <p:pic>
        <p:nvPicPr>
          <p:cNvPr id="88" name="Google Shape;88;p18"/>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89" name="Google Shape;89;p18"/>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4175289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436799" y="182799"/>
            <a:ext cx="8256263"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2D5B8A"/>
                </a:solidFill>
                <a:latin typeface="Montserrat"/>
                <a:ea typeface="Montserrat"/>
                <a:cs typeface="Montserrat"/>
                <a:sym typeface="Montserrat"/>
              </a:rPr>
              <a:t>Methods</a:t>
            </a:r>
            <a:endParaRPr sz="3600" b="1" dirty="0">
              <a:solidFill>
                <a:srgbClr val="2D5B8A"/>
              </a:solidFill>
              <a:latin typeface="Montserrat"/>
              <a:ea typeface="Montserrat"/>
              <a:cs typeface="Montserrat"/>
              <a:sym typeface="Montserrat"/>
            </a:endParaRPr>
          </a:p>
        </p:txBody>
      </p:sp>
      <p:cxnSp>
        <p:nvCxnSpPr>
          <p:cNvPr id="86" name="Google Shape;86;p18"/>
          <p:cNvCxnSpPr/>
          <p:nvPr/>
        </p:nvCxnSpPr>
        <p:spPr>
          <a:xfrm>
            <a:off x="561900" y="830090"/>
            <a:ext cx="4602300" cy="0"/>
          </a:xfrm>
          <a:prstGeom prst="straightConnector1">
            <a:avLst/>
          </a:prstGeom>
          <a:noFill/>
          <a:ln w="19050" cap="flat" cmpd="sng">
            <a:solidFill>
              <a:srgbClr val="2D5B8A"/>
            </a:solidFill>
            <a:prstDash val="solid"/>
            <a:round/>
            <a:headEnd type="none" w="med" len="med"/>
            <a:tailEnd type="none" w="med" len="med"/>
          </a:ln>
        </p:spPr>
      </p:cxnSp>
      <p:sp>
        <p:nvSpPr>
          <p:cNvPr id="87" name="Google Shape;87;p18"/>
          <p:cNvSpPr txBox="1">
            <a:spLocks noGrp="1"/>
          </p:cNvSpPr>
          <p:nvPr>
            <p:ph type="body" idx="1"/>
          </p:nvPr>
        </p:nvSpPr>
        <p:spPr>
          <a:xfrm>
            <a:off x="356234" y="989555"/>
            <a:ext cx="8562298" cy="3548399"/>
          </a:xfrm>
          <a:prstGeom prst="rect">
            <a:avLst/>
          </a:prstGeom>
        </p:spPr>
        <p:txBody>
          <a:bodyPr spcFirstLastPara="1" wrap="square" lIns="91425" tIns="91425" rIns="91425" bIns="91425" anchor="t" anchorCtr="0">
            <a:noAutofit/>
          </a:bodyPr>
          <a:lstStyle/>
          <a:p>
            <a:pPr marL="571500" indent="-571500">
              <a:lnSpc>
                <a:spcPct val="110000"/>
              </a:lnSpc>
              <a:spcBef>
                <a:spcPts val="0"/>
              </a:spcBef>
              <a:spcAft>
                <a:spcPts val="1200"/>
              </a:spcAft>
            </a:pPr>
            <a:r>
              <a:rPr lang="en-US" sz="2000" dirty="0">
                <a:latin typeface="Moderat" panose="00000500000000000000" pitchFamily="50" charset="0"/>
              </a:rPr>
              <a:t>As part of an YSBIRT grant agreement, students offered screening links by email, text, in class, in resident halls, at group events, on sports teams, or at the college wellness/counseling centers on campus.</a:t>
            </a:r>
          </a:p>
          <a:p>
            <a:pPr marL="571500" indent="-571500">
              <a:lnSpc>
                <a:spcPct val="110000"/>
              </a:lnSpc>
              <a:spcBef>
                <a:spcPts val="0"/>
              </a:spcBef>
              <a:spcAft>
                <a:spcPts val="1200"/>
              </a:spcAft>
            </a:pPr>
            <a:r>
              <a:rPr lang="en-US" sz="2000" dirty="0">
                <a:latin typeface="Moderat" panose="00000500000000000000" pitchFamily="50" charset="0"/>
              </a:rPr>
              <a:t>SBIRT electronic suite of evidence based screening tools used for substance use, mental health and other risk factors.</a:t>
            </a:r>
          </a:p>
          <a:p>
            <a:pPr marL="571500" indent="-571500">
              <a:lnSpc>
                <a:spcPct val="110000"/>
              </a:lnSpc>
              <a:spcBef>
                <a:spcPts val="0"/>
              </a:spcBef>
              <a:spcAft>
                <a:spcPts val="1200"/>
              </a:spcAft>
            </a:pPr>
            <a:r>
              <a:rPr lang="en-US" sz="2000" dirty="0">
                <a:latin typeface="Moderat" panose="00000500000000000000" pitchFamily="50" charset="0"/>
              </a:rPr>
              <a:t>Post-screen youth received resources from wellness staff and those positive for risk were offered to connect by phone, and/or in person with wellness staff.</a:t>
            </a:r>
          </a:p>
        </p:txBody>
      </p:sp>
      <p:pic>
        <p:nvPicPr>
          <p:cNvPr id="88" name="Google Shape;88;p18"/>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89" name="Google Shape;89;p18"/>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339716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436799" y="182799"/>
            <a:ext cx="8256263"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2D5B8A"/>
                </a:solidFill>
                <a:latin typeface="Montserrat"/>
                <a:ea typeface="Montserrat"/>
                <a:cs typeface="Montserrat"/>
                <a:sym typeface="Montserrat"/>
              </a:rPr>
              <a:t>Methods</a:t>
            </a:r>
            <a:endParaRPr sz="3600" b="1" dirty="0">
              <a:solidFill>
                <a:srgbClr val="2D5B8A"/>
              </a:solidFill>
              <a:latin typeface="Montserrat"/>
              <a:ea typeface="Montserrat"/>
              <a:cs typeface="Montserrat"/>
              <a:sym typeface="Montserrat"/>
            </a:endParaRPr>
          </a:p>
        </p:txBody>
      </p:sp>
      <p:cxnSp>
        <p:nvCxnSpPr>
          <p:cNvPr id="86" name="Google Shape;86;p18"/>
          <p:cNvCxnSpPr/>
          <p:nvPr/>
        </p:nvCxnSpPr>
        <p:spPr>
          <a:xfrm>
            <a:off x="561900" y="830090"/>
            <a:ext cx="4602300" cy="0"/>
          </a:xfrm>
          <a:prstGeom prst="straightConnector1">
            <a:avLst/>
          </a:prstGeom>
          <a:noFill/>
          <a:ln w="19050" cap="flat" cmpd="sng">
            <a:solidFill>
              <a:srgbClr val="2D5B8A"/>
            </a:solidFill>
            <a:prstDash val="solid"/>
            <a:round/>
            <a:headEnd type="none" w="med" len="med"/>
            <a:tailEnd type="none" w="med" len="med"/>
          </a:ln>
        </p:spPr>
      </p:cxnSp>
      <p:sp>
        <p:nvSpPr>
          <p:cNvPr id="87" name="Google Shape;87;p18"/>
          <p:cNvSpPr txBox="1">
            <a:spLocks noGrp="1"/>
          </p:cNvSpPr>
          <p:nvPr>
            <p:ph type="body" idx="1"/>
          </p:nvPr>
        </p:nvSpPr>
        <p:spPr>
          <a:xfrm>
            <a:off x="356234" y="989555"/>
            <a:ext cx="8562298" cy="3548399"/>
          </a:xfrm>
          <a:prstGeom prst="rect">
            <a:avLst/>
          </a:prstGeom>
        </p:spPr>
        <p:txBody>
          <a:bodyPr spcFirstLastPara="1" wrap="square" lIns="91425" tIns="91425" rIns="91425" bIns="91425" anchor="t" anchorCtr="0">
            <a:noAutofit/>
          </a:bodyPr>
          <a:lstStyle/>
          <a:p>
            <a:pPr marL="571500" indent="-571500">
              <a:lnSpc>
                <a:spcPct val="110000"/>
              </a:lnSpc>
              <a:spcBef>
                <a:spcPts val="0"/>
              </a:spcBef>
              <a:spcAft>
                <a:spcPts val="1200"/>
              </a:spcAft>
            </a:pPr>
            <a:r>
              <a:rPr lang="en-US" sz="2000" dirty="0" err="1">
                <a:latin typeface="Moderat" panose="00000500000000000000" pitchFamily="50" charset="0"/>
              </a:rPr>
              <a:t>REDCap</a:t>
            </a:r>
            <a:r>
              <a:rPr lang="en-US" sz="2000" dirty="0">
                <a:latin typeface="Moderat" panose="00000500000000000000" pitchFamily="50" charset="0"/>
              </a:rPr>
              <a:t> platform required wellness staff to track all student’s identified with risk as either non responders or responders to an intervention.</a:t>
            </a:r>
          </a:p>
          <a:p>
            <a:pPr marL="571500" indent="-571500">
              <a:lnSpc>
                <a:spcPct val="110000"/>
              </a:lnSpc>
              <a:spcBef>
                <a:spcPts val="0"/>
              </a:spcBef>
              <a:spcAft>
                <a:spcPts val="1200"/>
              </a:spcAft>
            </a:pPr>
            <a:r>
              <a:rPr lang="en-US" sz="2000" dirty="0">
                <a:latin typeface="Moderat" panose="00000500000000000000" pitchFamily="50" charset="0"/>
              </a:rPr>
              <a:t>Surveys sent monthly (via </a:t>
            </a:r>
            <a:r>
              <a:rPr lang="en-US" sz="2000" dirty="0" err="1">
                <a:latin typeface="Moderat" panose="00000500000000000000" pitchFamily="50" charset="0"/>
              </a:rPr>
              <a:t>Alchemer</a:t>
            </a:r>
            <a:r>
              <a:rPr lang="en-US" sz="2000" dirty="0">
                <a:latin typeface="Moderat" panose="00000500000000000000" pitchFamily="50" charset="0"/>
              </a:rPr>
              <a:t> platform) to staff to track event type and incentives offered to associate efforts to screening number.</a:t>
            </a:r>
          </a:p>
          <a:p>
            <a:pPr marL="571500" indent="-571500">
              <a:lnSpc>
                <a:spcPct val="110000"/>
              </a:lnSpc>
              <a:spcBef>
                <a:spcPts val="0"/>
              </a:spcBef>
              <a:spcAft>
                <a:spcPts val="1200"/>
              </a:spcAft>
            </a:pPr>
            <a:r>
              <a:rPr lang="en-US" sz="2000" dirty="0">
                <a:latin typeface="Moderat" panose="00000500000000000000" pitchFamily="50" charset="0"/>
              </a:rPr>
              <a:t>All activity occurred during the 2021-2022 academic year.</a:t>
            </a:r>
          </a:p>
        </p:txBody>
      </p:sp>
      <p:pic>
        <p:nvPicPr>
          <p:cNvPr id="88" name="Google Shape;88;p18"/>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89" name="Google Shape;89;p18"/>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2395141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25B10D69-B7ED-E278-06DB-62C12892A4D1}"/>
              </a:ext>
            </a:extLst>
          </p:cNvPr>
          <p:cNvGraphicFramePr/>
          <p:nvPr>
            <p:extLst>
              <p:ext uri="{D42A27DB-BD31-4B8C-83A1-F6EECF244321}">
                <p14:modId xmlns:p14="http://schemas.microsoft.com/office/powerpoint/2010/main" val="1777196198"/>
              </p:ext>
            </p:extLst>
          </p:nvPr>
        </p:nvGraphicFramePr>
        <p:xfrm>
          <a:off x="2856002" y="1095533"/>
          <a:ext cx="3347725" cy="32742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8B11547D-F8FD-E3CF-6CEA-04A2E4F16C63}"/>
              </a:ext>
            </a:extLst>
          </p:cNvPr>
          <p:cNvGraphicFramePr/>
          <p:nvPr>
            <p:extLst>
              <p:ext uri="{D42A27DB-BD31-4B8C-83A1-F6EECF244321}">
                <p14:modId xmlns:p14="http://schemas.microsoft.com/office/powerpoint/2010/main" val="446485511"/>
              </p:ext>
            </p:extLst>
          </p:nvPr>
        </p:nvGraphicFramePr>
        <p:xfrm>
          <a:off x="144461" y="1095533"/>
          <a:ext cx="2588336" cy="2711533"/>
        </p:xfrm>
        <a:graphic>
          <a:graphicData uri="http://schemas.openxmlformats.org/drawingml/2006/chart">
            <c:chart xmlns:c="http://schemas.openxmlformats.org/drawingml/2006/chart" xmlns:r="http://schemas.openxmlformats.org/officeDocument/2006/relationships" r:id="rId4"/>
          </a:graphicData>
        </a:graphic>
      </p:graphicFrame>
      <p:sp>
        <p:nvSpPr>
          <p:cNvPr id="105" name="Google Shape;105;p20"/>
          <p:cNvSpPr txBox="1"/>
          <p:nvPr/>
        </p:nvSpPr>
        <p:spPr>
          <a:xfrm>
            <a:off x="300575" y="241964"/>
            <a:ext cx="48525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BBCB8B"/>
                </a:solidFill>
                <a:latin typeface="Montserrat"/>
                <a:ea typeface="Montserrat"/>
                <a:cs typeface="Montserrat"/>
                <a:sym typeface="Montserrat"/>
              </a:rPr>
              <a:t>Demographics</a:t>
            </a:r>
            <a:endParaRPr sz="3600" b="1" dirty="0">
              <a:solidFill>
                <a:srgbClr val="BBCB8B"/>
              </a:solidFill>
              <a:latin typeface="Montserrat"/>
              <a:ea typeface="Montserrat"/>
              <a:cs typeface="Montserrat"/>
              <a:sym typeface="Montserrat"/>
            </a:endParaRPr>
          </a:p>
        </p:txBody>
      </p:sp>
      <p:cxnSp>
        <p:nvCxnSpPr>
          <p:cNvPr id="106" name="Google Shape;106;p20"/>
          <p:cNvCxnSpPr/>
          <p:nvPr/>
        </p:nvCxnSpPr>
        <p:spPr>
          <a:xfrm>
            <a:off x="425675" y="991889"/>
            <a:ext cx="4602300" cy="0"/>
          </a:xfrm>
          <a:prstGeom prst="straightConnector1">
            <a:avLst/>
          </a:prstGeom>
          <a:noFill/>
          <a:ln w="19050" cap="flat" cmpd="sng">
            <a:solidFill>
              <a:srgbClr val="BBCB8B"/>
            </a:solidFill>
            <a:prstDash val="solid"/>
            <a:round/>
            <a:headEnd type="none" w="med" len="med"/>
            <a:tailEnd type="none" w="med" len="med"/>
          </a:ln>
        </p:spPr>
      </p:cxnSp>
      <p:pic>
        <p:nvPicPr>
          <p:cNvPr id="108" name="Google Shape;108;p20"/>
          <p:cNvPicPr preferRelativeResize="0"/>
          <p:nvPr/>
        </p:nvPicPr>
        <p:blipFill rotWithShape="1">
          <a:blip r:embed="rId5">
            <a:alphaModFix/>
          </a:blip>
          <a:srcRect/>
          <a:stretch/>
        </p:blipFill>
        <p:spPr>
          <a:xfrm>
            <a:off x="162476" y="4653122"/>
            <a:ext cx="1312300" cy="393599"/>
          </a:xfrm>
          <a:prstGeom prst="rect">
            <a:avLst/>
          </a:prstGeom>
          <a:noFill/>
          <a:ln>
            <a:noFill/>
          </a:ln>
        </p:spPr>
      </p:pic>
      <p:cxnSp>
        <p:nvCxnSpPr>
          <p:cNvPr id="109" name="Google Shape;109;p20"/>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110" name="Google Shape;11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4" name="TextBox 3">
            <a:extLst>
              <a:ext uri="{FF2B5EF4-FFF2-40B4-BE49-F238E27FC236}">
                <a16:creationId xmlns:a16="http://schemas.microsoft.com/office/drawing/2014/main" id="{3C0C67F1-87E6-626D-B221-32DE597A819A}"/>
              </a:ext>
            </a:extLst>
          </p:cNvPr>
          <p:cNvSpPr txBox="1"/>
          <p:nvPr/>
        </p:nvSpPr>
        <p:spPr>
          <a:xfrm>
            <a:off x="211367" y="3846550"/>
            <a:ext cx="2533898" cy="523220"/>
          </a:xfrm>
          <a:prstGeom prst="rect">
            <a:avLst/>
          </a:prstGeom>
          <a:noFill/>
        </p:spPr>
        <p:txBody>
          <a:bodyPr wrap="square" rtlCol="0">
            <a:spAutoFit/>
          </a:bodyPr>
          <a:lstStyle/>
          <a:p>
            <a:r>
              <a:rPr lang="en-US" sz="1400" dirty="0">
                <a:latin typeface="Arial" panose="020B0604020202020204" pitchFamily="34" charset="0"/>
              </a:rPr>
              <a:t>* 3 out of the 4 colleges had a majority of female students</a:t>
            </a:r>
          </a:p>
        </p:txBody>
      </p:sp>
      <p:sp>
        <p:nvSpPr>
          <p:cNvPr id="5" name="TextBox 4">
            <a:extLst>
              <a:ext uri="{FF2B5EF4-FFF2-40B4-BE49-F238E27FC236}">
                <a16:creationId xmlns:a16="http://schemas.microsoft.com/office/drawing/2014/main" id="{0C58CCE2-A27E-CE02-76FB-33972E868FEA}"/>
              </a:ext>
            </a:extLst>
          </p:cNvPr>
          <p:cNvSpPr txBox="1"/>
          <p:nvPr/>
        </p:nvSpPr>
        <p:spPr>
          <a:xfrm>
            <a:off x="6370333" y="3486631"/>
            <a:ext cx="1983135" cy="867370"/>
          </a:xfrm>
          <a:prstGeom prst="rect">
            <a:avLst/>
          </a:prstGeom>
          <a:noFill/>
        </p:spPr>
        <p:txBody>
          <a:bodyPr wrap="square" rtlCol="0">
            <a:spAutoFit/>
          </a:bodyPr>
          <a:lstStyle/>
          <a:p>
            <a:r>
              <a:rPr lang="en-US" sz="1400" dirty="0">
                <a:latin typeface="Arial" panose="020B0604020202020204" pitchFamily="34" charset="0"/>
              </a:rPr>
              <a:t>**16% of the students were BIPOC- black, indigenous and other people of color</a:t>
            </a:r>
          </a:p>
        </p:txBody>
      </p:sp>
      <p:graphicFrame>
        <p:nvGraphicFramePr>
          <p:cNvPr id="6" name="Table 5">
            <a:extLst>
              <a:ext uri="{FF2B5EF4-FFF2-40B4-BE49-F238E27FC236}">
                <a16:creationId xmlns:a16="http://schemas.microsoft.com/office/drawing/2014/main" id="{7F0D7F9A-9407-1CE1-BDB7-23E6727026F0}"/>
              </a:ext>
            </a:extLst>
          </p:cNvPr>
          <p:cNvGraphicFramePr>
            <a:graphicFrameLocks noGrp="1"/>
          </p:cNvGraphicFramePr>
          <p:nvPr>
            <p:extLst>
              <p:ext uri="{D42A27DB-BD31-4B8C-83A1-F6EECF244321}">
                <p14:modId xmlns:p14="http://schemas.microsoft.com/office/powerpoint/2010/main" val="3381205181"/>
              </p:ext>
            </p:extLst>
          </p:nvPr>
        </p:nvGraphicFramePr>
        <p:xfrm>
          <a:off x="6290656" y="1106551"/>
          <a:ext cx="2730884" cy="2290673"/>
        </p:xfrm>
        <a:graphic>
          <a:graphicData uri="http://schemas.openxmlformats.org/drawingml/2006/table">
            <a:tbl>
              <a:tblPr>
                <a:tableStyleId>{5C22544A-7EE6-4342-B048-85BDC9FD1C3A}</a:tableStyleId>
              </a:tblPr>
              <a:tblGrid>
                <a:gridCol w="1277865">
                  <a:extLst>
                    <a:ext uri="{9D8B030D-6E8A-4147-A177-3AD203B41FA5}">
                      <a16:colId xmlns:a16="http://schemas.microsoft.com/office/drawing/2014/main" val="3587062940"/>
                    </a:ext>
                  </a:extLst>
                </a:gridCol>
                <a:gridCol w="776613">
                  <a:extLst>
                    <a:ext uri="{9D8B030D-6E8A-4147-A177-3AD203B41FA5}">
                      <a16:colId xmlns:a16="http://schemas.microsoft.com/office/drawing/2014/main" val="552125256"/>
                    </a:ext>
                  </a:extLst>
                </a:gridCol>
                <a:gridCol w="676406">
                  <a:extLst>
                    <a:ext uri="{9D8B030D-6E8A-4147-A177-3AD203B41FA5}">
                      <a16:colId xmlns:a16="http://schemas.microsoft.com/office/drawing/2014/main" val="480191144"/>
                    </a:ext>
                  </a:extLst>
                </a:gridCol>
              </a:tblGrid>
              <a:tr h="48216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Moderat" panose="00000500000000000000" pitchFamily="50" charset="0"/>
                        </a:rPr>
                        <a:t>College</a:t>
                      </a:r>
                    </a:p>
                  </a:txBody>
                  <a:tcPr marL="9525" marR="9525" marT="9525" marB="0" anchor="ctr">
                    <a:solidFill>
                      <a:srgbClr val="BBCB8B"/>
                    </a:solidFill>
                  </a:tcPr>
                </a:tc>
                <a:tc>
                  <a:txBody>
                    <a:bodyPr/>
                    <a:lstStyle/>
                    <a:p>
                      <a:pPr algn="ctr" fontAlgn="ctr"/>
                      <a:r>
                        <a:rPr lang="en-US" sz="1800" b="0" i="0" u="none" strike="noStrike" dirty="0">
                          <a:solidFill>
                            <a:srgbClr val="000000"/>
                          </a:solidFill>
                          <a:effectLst/>
                          <a:latin typeface="Moderat" panose="00000500000000000000" pitchFamily="50" charset="0"/>
                        </a:rPr>
                        <a:t>N</a:t>
                      </a:r>
                    </a:p>
                  </a:txBody>
                  <a:tcPr marL="9525" marR="9525" marT="9525" marB="0" anchor="ctr">
                    <a:solidFill>
                      <a:srgbClr val="BBCB8B"/>
                    </a:solidFill>
                  </a:tcPr>
                </a:tc>
                <a:tc>
                  <a:txBody>
                    <a:bodyPr/>
                    <a:lstStyle/>
                    <a:p>
                      <a:pPr algn="ctr" fontAlgn="ctr"/>
                      <a:r>
                        <a:rPr lang="en-US" sz="1800" u="none" strike="noStrike" dirty="0">
                          <a:effectLst/>
                          <a:latin typeface="Moderat" panose="00000500000000000000" pitchFamily="50" charset="0"/>
                        </a:rPr>
                        <a:t>%</a:t>
                      </a:r>
                      <a:endParaRPr lang="en-US" sz="1800" b="0" i="0" u="none" strike="noStrike" dirty="0">
                        <a:solidFill>
                          <a:srgbClr val="000000"/>
                        </a:solidFill>
                        <a:effectLst/>
                        <a:latin typeface="Moderat" panose="00000500000000000000" pitchFamily="50" charset="0"/>
                      </a:endParaRPr>
                    </a:p>
                  </a:txBody>
                  <a:tcPr marL="9525" marR="9525" marT="9525" marB="0" anchor="ctr">
                    <a:solidFill>
                      <a:srgbClr val="BBCB8B"/>
                    </a:solidFill>
                  </a:tcPr>
                </a:tc>
                <a:extLst>
                  <a:ext uri="{0D108BD9-81ED-4DB2-BD59-A6C34878D82A}">
                    <a16:rowId xmlns:a16="http://schemas.microsoft.com/office/drawing/2014/main" val="3416887413"/>
                  </a:ext>
                </a:extLst>
              </a:tr>
              <a:tr h="361701">
                <a:tc>
                  <a:txBody>
                    <a:bodyPr/>
                    <a:lstStyle/>
                    <a:p>
                      <a:pPr algn="l" fontAlgn="b"/>
                      <a:r>
                        <a:rPr lang="en-US" sz="1800" b="0" i="0" u="none" strike="noStrike" dirty="0">
                          <a:solidFill>
                            <a:srgbClr val="000000"/>
                          </a:solidFill>
                          <a:effectLst/>
                          <a:latin typeface="Moderat" panose="00000500000000000000" pitchFamily="50" charset="0"/>
                        </a:rPr>
                        <a:t>College 1</a:t>
                      </a:r>
                    </a:p>
                  </a:txBody>
                  <a:tcPr marL="9525" marR="9525" marT="9525" marB="0" anchor="ctr">
                    <a:solidFill>
                      <a:srgbClr val="ADCAED"/>
                    </a:solidFill>
                  </a:tcPr>
                </a:tc>
                <a:tc>
                  <a:txBody>
                    <a:bodyPr/>
                    <a:lstStyle/>
                    <a:p>
                      <a:pPr algn="ctr" fontAlgn="ctr"/>
                      <a:r>
                        <a:rPr lang="en-US" sz="1800" b="0" i="0" u="none" strike="noStrike" dirty="0">
                          <a:solidFill>
                            <a:srgbClr val="000000"/>
                          </a:solidFill>
                          <a:effectLst/>
                          <a:latin typeface="Moderat" panose="00000500000000000000" pitchFamily="50" charset="0"/>
                        </a:rPr>
                        <a:t>285</a:t>
                      </a:r>
                    </a:p>
                  </a:txBody>
                  <a:tcPr marL="9525" marR="9525" marT="9525" marB="0" anchor="ctr">
                    <a:solidFill>
                      <a:srgbClr val="ADCAED"/>
                    </a:solidFill>
                  </a:tcPr>
                </a:tc>
                <a:tc>
                  <a:txBody>
                    <a:bodyPr/>
                    <a:lstStyle/>
                    <a:p>
                      <a:pPr algn="ctr" fontAlgn="ctr"/>
                      <a:r>
                        <a:rPr lang="en-US" sz="1800" b="0" i="0" u="none" strike="noStrike" dirty="0">
                          <a:solidFill>
                            <a:srgbClr val="000000"/>
                          </a:solidFill>
                          <a:effectLst/>
                          <a:latin typeface="Moderat" panose="00000500000000000000" pitchFamily="50" charset="0"/>
                        </a:rPr>
                        <a:t>18%</a:t>
                      </a:r>
                    </a:p>
                  </a:txBody>
                  <a:tcPr marL="9525" marR="9525" marT="9525" marB="0" anchor="ctr">
                    <a:solidFill>
                      <a:srgbClr val="ADCAED"/>
                    </a:solidFill>
                  </a:tcPr>
                </a:tc>
                <a:extLst>
                  <a:ext uri="{0D108BD9-81ED-4DB2-BD59-A6C34878D82A}">
                    <a16:rowId xmlns:a16="http://schemas.microsoft.com/office/drawing/2014/main" val="2709572793"/>
                  </a:ext>
                </a:extLst>
              </a:tr>
              <a:tr h="361701">
                <a:tc>
                  <a:txBody>
                    <a:bodyPr/>
                    <a:lstStyle/>
                    <a:p>
                      <a:pPr algn="l" fontAlgn="b"/>
                      <a:r>
                        <a:rPr lang="en-US" sz="1800" b="0" i="0" u="none" strike="noStrike" dirty="0">
                          <a:solidFill>
                            <a:srgbClr val="000000"/>
                          </a:solidFill>
                          <a:effectLst/>
                          <a:latin typeface="Moderat" panose="00000500000000000000" pitchFamily="50" charset="0"/>
                        </a:rPr>
                        <a:t>College 2</a:t>
                      </a:r>
                    </a:p>
                  </a:txBody>
                  <a:tcPr marL="9525" marR="9525" marT="9525" marB="0" anchor="ctr">
                    <a:solidFill>
                      <a:srgbClr val="BBCB8B"/>
                    </a:solidFill>
                  </a:tcPr>
                </a:tc>
                <a:tc>
                  <a:txBody>
                    <a:bodyPr/>
                    <a:lstStyle/>
                    <a:p>
                      <a:pPr algn="ctr" fontAlgn="ctr"/>
                      <a:r>
                        <a:rPr lang="en-US" sz="1800" b="0" i="0" u="none" strike="noStrike" dirty="0">
                          <a:solidFill>
                            <a:srgbClr val="000000"/>
                          </a:solidFill>
                          <a:effectLst/>
                          <a:latin typeface="Moderat" panose="00000500000000000000" pitchFamily="50" charset="0"/>
                        </a:rPr>
                        <a:t>399</a:t>
                      </a:r>
                    </a:p>
                  </a:txBody>
                  <a:tcPr marL="9525" marR="9525" marT="9525" marB="0" anchor="ctr">
                    <a:solidFill>
                      <a:srgbClr val="BBCB8B"/>
                    </a:solidFill>
                  </a:tcPr>
                </a:tc>
                <a:tc>
                  <a:txBody>
                    <a:bodyPr/>
                    <a:lstStyle/>
                    <a:p>
                      <a:pPr algn="ctr" fontAlgn="ctr"/>
                      <a:r>
                        <a:rPr lang="en-US" sz="1800" u="none" strike="noStrike" dirty="0">
                          <a:effectLst/>
                          <a:latin typeface="Moderat" panose="00000500000000000000" pitchFamily="50" charset="0"/>
                        </a:rPr>
                        <a:t>26%</a:t>
                      </a:r>
                      <a:endParaRPr lang="en-US" sz="1800" b="0" i="0" u="none" strike="noStrike" dirty="0">
                        <a:solidFill>
                          <a:srgbClr val="000000"/>
                        </a:solidFill>
                        <a:effectLst/>
                        <a:latin typeface="Moderat" panose="00000500000000000000" pitchFamily="50" charset="0"/>
                      </a:endParaRPr>
                    </a:p>
                  </a:txBody>
                  <a:tcPr marL="9525" marR="9525" marT="9525" marB="0" anchor="ctr">
                    <a:solidFill>
                      <a:srgbClr val="BBCB8B"/>
                    </a:solidFill>
                  </a:tcPr>
                </a:tc>
                <a:extLst>
                  <a:ext uri="{0D108BD9-81ED-4DB2-BD59-A6C34878D82A}">
                    <a16:rowId xmlns:a16="http://schemas.microsoft.com/office/drawing/2014/main" val="444593348"/>
                  </a:ext>
                </a:extLst>
              </a:tr>
              <a:tr h="36170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effectLst/>
                          <a:latin typeface="Moderat" panose="00000500000000000000" pitchFamily="50" charset="0"/>
                        </a:rPr>
                        <a:t>College 3</a:t>
                      </a:r>
                      <a:endParaRPr lang="en-US" sz="1800" b="0" i="0" u="none" strike="noStrike" dirty="0">
                        <a:solidFill>
                          <a:srgbClr val="000000"/>
                        </a:solidFill>
                        <a:effectLst/>
                        <a:latin typeface="Moderat" panose="00000500000000000000" pitchFamily="50" charset="0"/>
                      </a:endParaRPr>
                    </a:p>
                  </a:txBody>
                  <a:tcPr marL="9525" marR="9525" marT="9525" marB="0" anchor="ctr">
                    <a:solidFill>
                      <a:srgbClr val="ADCAED"/>
                    </a:solidFill>
                  </a:tcPr>
                </a:tc>
                <a:tc>
                  <a:txBody>
                    <a:bodyPr/>
                    <a:lstStyle/>
                    <a:p>
                      <a:pPr algn="ctr" fontAlgn="ctr"/>
                      <a:r>
                        <a:rPr lang="en-US" sz="1800" b="0" i="0" u="none" strike="noStrike" dirty="0">
                          <a:solidFill>
                            <a:srgbClr val="000000"/>
                          </a:solidFill>
                          <a:effectLst/>
                          <a:latin typeface="Moderat" panose="00000500000000000000" pitchFamily="50" charset="0"/>
                        </a:rPr>
                        <a:t>548</a:t>
                      </a:r>
                    </a:p>
                  </a:txBody>
                  <a:tcPr marL="9525" marR="9525" marT="9525" marB="0" anchor="ctr">
                    <a:solidFill>
                      <a:srgbClr val="ADCAED"/>
                    </a:solidFill>
                  </a:tcPr>
                </a:tc>
                <a:tc>
                  <a:txBody>
                    <a:bodyPr/>
                    <a:lstStyle/>
                    <a:p>
                      <a:pPr algn="ctr" fontAlgn="ctr"/>
                      <a:r>
                        <a:rPr lang="en-US" sz="1800" b="0" i="0" u="none" strike="noStrike" dirty="0">
                          <a:solidFill>
                            <a:srgbClr val="000000"/>
                          </a:solidFill>
                          <a:effectLst/>
                          <a:latin typeface="Moderat" panose="00000500000000000000" pitchFamily="50" charset="0"/>
                        </a:rPr>
                        <a:t>35%</a:t>
                      </a:r>
                    </a:p>
                  </a:txBody>
                  <a:tcPr marL="9525" marR="9525" marT="9525" marB="0" anchor="ctr">
                    <a:solidFill>
                      <a:srgbClr val="ADCAED"/>
                    </a:solidFill>
                  </a:tcPr>
                </a:tc>
                <a:extLst>
                  <a:ext uri="{0D108BD9-81ED-4DB2-BD59-A6C34878D82A}">
                    <a16:rowId xmlns:a16="http://schemas.microsoft.com/office/drawing/2014/main" val="2616313046"/>
                  </a:ext>
                </a:extLst>
              </a:tr>
              <a:tr h="36170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Moderat" panose="00000500000000000000" pitchFamily="50" charset="0"/>
                        </a:rPr>
                        <a:t>College 4</a:t>
                      </a:r>
                    </a:p>
                  </a:txBody>
                  <a:tcPr marL="9525" marR="9525" marT="9525" marB="0" anchor="ctr">
                    <a:solidFill>
                      <a:srgbClr val="BBCB8B"/>
                    </a:solidFill>
                  </a:tcPr>
                </a:tc>
                <a:tc>
                  <a:txBody>
                    <a:bodyPr/>
                    <a:lstStyle/>
                    <a:p>
                      <a:pPr algn="ctr" fontAlgn="ctr"/>
                      <a:r>
                        <a:rPr lang="en-US" sz="1800" b="0" i="0" u="none" strike="noStrike" dirty="0">
                          <a:solidFill>
                            <a:srgbClr val="000000"/>
                          </a:solidFill>
                          <a:effectLst/>
                          <a:latin typeface="Moderat" panose="00000500000000000000" pitchFamily="50" charset="0"/>
                        </a:rPr>
                        <a:t>326</a:t>
                      </a:r>
                    </a:p>
                  </a:txBody>
                  <a:tcPr marL="9525" marR="9525" marT="9525" marB="0" anchor="ctr">
                    <a:solidFill>
                      <a:srgbClr val="BBCB8B"/>
                    </a:solidFill>
                  </a:tcPr>
                </a:tc>
                <a:tc>
                  <a:txBody>
                    <a:bodyPr/>
                    <a:lstStyle/>
                    <a:p>
                      <a:pPr algn="ctr" fontAlgn="ctr"/>
                      <a:r>
                        <a:rPr lang="en-US" sz="1800" b="0" i="0" u="none" strike="noStrike" dirty="0">
                          <a:solidFill>
                            <a:srgbClr val="000000"/>
                          </a:solidFill>
                          <a:effectLst/>
                          <a:latin typeface="Moderat" panose="00000500000000000000" pitchFamily="50" charset="0"/>
                        </a:rPr>
                        <a:t>21%</a:t>
                      </a:r>
                    </a:p>
                  </a:txBody>
                  <a:tcPr marL="9525" marR="9525" marT="9525" marB="0" anchor="ctr">
                    <a:solidFill>
                      <a:srgbClr val="BBCB8B"/>
                    </a:solidFill>
                  </a:tcPr>
                </a:tc>
                <a:extLst>
                  <a:ext uri="{0D108BD9-81ED-4DB2-BD59-A6C34878D82A}">
                    <a16:rowId xmlns:a16="http://schemas.microsoft.com/office/drawing/2014/main" val="2719603605"/>
                  </a:ext>
                </a:extLst>
              </a:tr>
              <a:tr h="36170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oderat" panose="00000500000000000000" pitchFamily="50" charset="0"/>
                        </a:rPr>
                        <a:t>Total</a:t>
                      </a:r>
                    </a:p>
                  </a:txBody>
                  <a:tcPr marL="9525" marR="9525" marT="9525" marB="0" anchor="ctr">
                    <a:solidFill>
                      <a:srgbClr val="BBCB8B"/>
                    </a:solidFill>
                  </a:tcPr>
                </a:tc>
                <a:tc>
                  <a:txBody>
                    <a:bodyPr/>
                    <a:lstStyle/>
                    <a:p>
                      <a:pPr algn="ctr" fontAlgn="ctr"/>
                      <a:r>
                        <a:rPr lang="en-US" sz="1800" b="1" i="0" u="none" strike="noStrike" dirty="0">
                          <a:solidFill>
                            <a:srgbClr val="000000"/>
                          </a:solidFill>
                          <a:effectLst/>
                          <a:latin typeface="Moderat" panose="00000500000000000000" pitchFamily="50" charset="0"/>
                        </a:rPr>
                        <a:t>1558</a:t>
                      </a:r>
                    </a:p>
                  </a:txBody>
                  <a:tcPr marL="9525" marR="9525" marT="9525" marB="0" anchor="ctr">
                    <a:solidFill>
                      <a:srgbClr val="BBCB8B"/>
                    </a:solidFill>
                  </a:tcPr>
                </a:tc>
                <a:tc>
                  <a:txBody>
                    <a:bodyPr/>
                    <a:lstStyle/>
                    <a:p>
                      <a:pPr algn="ctr" fontAlgn="ctr"/>
                      <a:r>
                        <a:rPr lang="en-US" sz="1800" b="0" i="0" u="none" strike="noStrike" dirty="0">
                          <a:solidFill>
                            <a:srgbClr val="000000"/>
                          </a:solidFill>
                          <a:effectLst/>
                          <a:latin typeface="Moderat" panose="00000500000000000000" pitchFamily="50" charset="0"/>
                        </a:rPr>
                        <a:t>100%</a:t>
                      </a:r>
                    </a:p>
                  </a:txBody>
                  <a:tcPr marL="9525" marR="9525" marT="9525" marB="0" anchor="ctr">
                    <a:solidFill>
                      <a:srgbClr val="BBCB8B"/>
                    </a:solidFill>
                  </a:tcPr>
                </a:tc>
                <a:extLst>
                  <a:ext uri="{0D108BD9-81ED-4DB2-BD59-A6C34878D82A}">
                    <a16:rowId xmlns:a16="http://schemas.microsoft.com/office/drawing/2014/main" val="25796351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10" name="Google Shape;11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graphicFrame>
        <p:nvGraphicFramePr>
          <p:cNvPr id="12" name="Chart 11">
            <a:extLst>
              <a:ext uri="{FF2B5EF4-FFF2-40B4-BE49-F238E27FC236}">
                <a16:creationId xmlns:a16="http://schemas.microsoft.com/office/drawing/2014/main" id="{EE95DB34-3DDB-DAB0-FF9A-49ED21A1170E}"/>
              </a:ext>
            </a:extLst>
          </p:cNvPr>
          <p:cNvGraphicFramePr/>
          <p:nvPr>
            <p:extLst>
              <p:ext uri="{D42A27DB-BD31-4B8C-83A1-F6EECF244321}">
                <p14:modId xmlns:p14="http://schemas.microsoft.com/office/powerpoint/2010/main" val="4219420620"/>
              </p:ext>
            </p:extLst>
          </p:nvPr>
        </p:nvGraphicFramePr>
        <p:xfrm>
          <a:off x="355333" y="318657"/>
          <a:ext cx="4374772" cy="381724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4DDD50BD-850E-50D7-0040-BA44AD64EF30}"/>
              </a:ext>
            </a:extLst>
          </p:cNvPr>
          <p:cNvSpPr txBox="1"/>
          <p:nvPr/>
        </p:nvSpPr>
        <p:spPr>
          <a:xfrm>
            <a:off x="652435" y="4259012"/>
            <a:ext cx="3780568" cy="584775"/>
          </a:xfrm>
          <a:prstGeom prst="rect">
            <a:avLst/>
          </a:prstGeom>
          <a:solidFill>
            <a:srgbClr val="ADCAED"/>
          </a:solidFill>
        </p:spPr>
        <p:txBody>
          <a:bodyPr wrap="square" rtlCol="0">
            <a:spAutoFit/>
          </a:bodyPr>
          <a:lstStyle/>
          <a:p>
            <a:pPr algn="ctr"/>
            <a:r>
              <a:rPr lang="en-US" sz="1600" dirty="0">
                <a:latin typeface="Moderat" panose="00000500000000000000" pitchFamily="50" charset="0"/>
              </a:rPr>
              <a:t>Overall, 35% are at risk for substance use risk, not including nicotine.</a:t>
            </a:r>
          </a:p>
        </p:txBody>
      </p:sp>
      <p:graphicFrame>
        <p:nvGraphicFramePr>
          <p:cNvPr id="14" name="Chart 13">
            <a:extLst>
              <a:ext uri="{FF2B5EF4-FFF2-40B4-BE49-F238E27FC236}">
                <a16:creationId xmlns:a16="http://schemas.microsoft.com/office/drawing/2014/main" id="{6FA56433-4F4C-48A5-2D40-9D5ADB3C7EED}"/>
              </a:ext>
            </a:extLst>
          </p:cNvPr>
          <p:cNvGraphicFramePr/>
          <p:nvPr>
            <p:extLst>
              <p:ext uri="{D42A27DB-BD31-4B8C-83A1-F6EECF244321}">
                <p14:modId xmlns:p14="http://schemas.microsoft.com/office/powerpoint/2010/main" val="88739343"/>
              </p:ext>
            </p:extLst>
          </p:nvPr>
        </p:nvGraphicFramePr>
        <p:xfrm>
          <a:off x="4879730" y="318657"/>
          <a:ext cx="3780568" cy="381724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29947009-1BAF-A543-9F47-3B8BBFF93425}"/>
              </a:ext>
            </a:extLst>
          </p:cNvPr>
          <p:cNvSpPr txBox="1"/>
          <p:nvPr/>
        </p:nvSpPr>
        <p:spPr>
          <a:xfrm>
            <a:off x="4879730" y="4135902"/>
            <a:ext cx="3780568" cy="830997"/>
          </a:xfrm>
          <a:prstGeom prst="rect">
            <a:avLst/>
          </a:prstGeom>
          <a:solidFill>
            <a:srgbClr val="ADCAED"/>
          </a:solidFill>
        </p:spPr>
        <p:txBody>
          <a:bodyPr wrap="square" rtlCol="0">
            <a:spAutoFit/>
          </a:bodyPr>
          <a:lstStyle/>
          <a:p>
            <a:pPr algn="ctr"/>
            <a:r>
              <a:rPr lang="en-US" sz="1600" dirty="0">
                <a:latin typeface="Moderat" panose="00000500000000000000" pitchFamily="50" charset="0"/>
              </a:rPr>
              <a:t>Overall, 41% are at risk for mental health; 10% of students (n=164) experienced thoughts of self harm.</a:t>
            </a:r>
          </a:p>
        </p:txBody>
      </p:sp>
    </p:spTree>
    <p:extLst>
      <p:ext uri="{BB962C8B-B14F-4D97-AF65-F5344CB8AC3E}">
        <p14:creationId xmlns:p14="http://schemas.microsoft.com/office/powerpoint/2010/main" val="681777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10" name="Google Shape;11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graphicFrame>
        <p:nvGraphicFramePr>
          <p:cNvPr id="12" name="Chart 11">
            <a:extLst>
              <a:ext uri="{FF2B5EF4-FFF2-40B4-BE49-F238E27FC236}">
                <a16:creationId xmlns:a16="http://schemas.microsoft.com/office/drawing/2014/main" id="{EE95DB34-3DDB-DAB0-FF9A-49ED21A1170E}"/>
              </a:ext>
            </a:extLst>
          </p:cNvPr>
          <p:cNvGraphicFramePr/>
          <p:nvPr>
            <p:extLst>
              <p:ext uri="{D42A27DB-BD31-4B8C-83A1-F6EECF244321}">
                <p14:modId xmlns:p14="http://schemas.microsoft.com/office/powerpoint/2010/main" val="1306263356"/>
              </p:ext>
            </p:extLst>
          </p:nvPr>
        </p:nvGraphicFramePr>
        <p:xfrm>
          <a:off x="314991" y="1063874"/>
          <a:ext cx="4374772" cy="38172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6FA56433-4F4C-48A5-2D40-9D5ADB3C7EED}"/>
              </a:ext>
            </a:extLst>
          </p:cNvPr>
          <p:cNvGraphicFramePr/>
          <p:nvPr>
            <p:extLst>
              <p:ext uri="{D42A27DB-BD31-4B8C-83A1-F6EECF244321}">
                <p14:modId xmlns:p14="http://schemas.microsoft.com/office/powerpoint/2010/main" val="3806637747"/>
              </p:ext>
            </p:extLst>
          </p:nvPr>
        </p:nvGraphicFramePr>
        <p:xfrm>
          <a:off x="4799048" y="1042772"/>
          <a:ext cx="3780568" cy="3817245"/>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EBD7F832-E47B-37E9-F4BA-360C4C81324F}"/>
              </a:ext>
            </a:extLst>
          </p:cNvPr>
          <p:cNvSpPr txBox="1"/>
          <p:nvPr/>
        </p:nvSpPr>
        <p:spPr>
          <a:xfrm>
            <a:off x="314991" y="211775"/>
            <a:ext cx="4484057" cy="830997"/>
          </a:xfrm>
          <a:prstGeom prst="rect">
            <a:avLst/>
          </a:prstGeom>
          <a:solidFill>
            <a:srgbClr val="ADCAED"/>
          </a:solidFill>
        </p:spPr>
        <p:txBody>
          <a:bodyPr wrap="square" rtlCol="0">
            <a:spAutoFit/>
          </a:bodyPr>
          <a:lstStyle/>
          <a:p>
            <a:pPr algn="ctr"/>
            <a:r>
              <a:rPr lang="en-US" sz="1600" dirty="0">
                <a:latin typeface="Moderat" panose="00000500000000000000" pitchFamily="50" charset="0"/>
              </a:rPr>
              <a:t>Among those with SU risk, a smaller proportion endorsed impacts of alcohol use compared to cannabis and other drug use.</a:t>
            </a:r>
          </a:p>
        </p:txBody>
      </p:sp>
      <p:sp>
        <p:nvSpPr>
          <p:cNvPr id="3" name="TextBox 2">
            <a:extLst>
              <a:ext uri="{FF2B5EF4-FFF2-40B4-BE49-F238E27FC236}">
                <a16:creationId xmlns:a16="http://schemas.microsoft.com/office/drawing/2014/main" id="{422045E1-0693-EBED-C66C-9DEAEB93FCF8}"/>
              </a:ext>
            </a:extLst>
          </p:cNvPr>
          <p:cNvSpPr txBox="1"/>
          <p:nvPr/>
        </p:nvSpPr>
        <p:spPr>
          <a:xfrm>
            <a:off x="4975412" y="201224"/>
            <a:ext cx="3955948" cy="830997"/>
          </a:xfrm>
          <a:prstGeom prst="rect">
            <a:avLst/>
          </a:prstGeom>
          <a:solidFill>
            <a:srgbClr val="ADCAED"/>
          </a:solidFill>
        </p:spPr>
        <p:txBody>
          <a:bodyPr wrap="square" rtlCol="0">
            <a:spAutoFit/>
          </a:bodyPr>
          <a:lstStyle/>
          <a:p>
            <a:pPr algn="ctr"/>
            <a:r>
              <a:rPr lang="en-US" sz="1600" dirty="0">
                <a:latin typeface="Moderat" panose="00000500000000000000" pitchFamily="50" charset="0"/>
              </a:rPr>
              <a:t>For those with MH risk, proportion with low, moderate &amp; severe risk similar across depression, anxiety &amp; both.</a:t>
            </a:r>
          </a:p>
        </p:txBody>
      </p:sp>
    </p:spTree>
    <p:extLst>
      <p:ext uri="{BB962C8B-B14F-4D97-AF65-F5344CB8AC3E}">
        <p14:creationId xmlns:p14="http://schemas.microsoft.com/office/powerpoint/2010/main" val="2791871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10" name="Google Shape;11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graphicFrame>
        <p:nvGraphicFramePr>
          <p:cNvPr id="14" name="Chart 13">
            <a:extLst>
              <a:ext uri="{FF2B5EF4-FFF2-40B4-BE49-F238E27FC236}">
                <a16:creationId xmlns:a16="http://schemas.microsoft.com/office/drawing/2014/main" id="{6FA56433-4F4C-48A5-2D40-9D5ADB3C7EED}"/>
              </a:ext>
            </a:extLst>
          </p:cNvPr>
          <p:cNvGraphicFramePr/>
          <p:nvPr>
            <p:extLst>
              <p:ext uri="{D42A27DB-BD31-4B8C-83A1-F6EECF244321}">
                <p14:modId xmlns:p14="http://schemas.microsoft.com/office/powerpoint/2010/main" val="3179215998"/>
              </p:ext>
            </p:extLst>
          </p:nvPr>
        </p:nvGraphicFramePr>
        <p:xfrm>
          <a:off x="4753819" y="1099596"/>
          <a:ext cx="4162880" cy="396671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22045E1-0693-EBED-C66C-9DEAEB93FCF8}"/>
              </a:ext>
            </a:extLst>
          </p:cNvPr>
          <p:cNvSpPr txBox="1"/>
          <p:nvPr/>
        </p:nvSpPr>
        <p:spPr>
          <a:xfrm>
            <a:off x="4248057" y="215469"/>
            <a:ext cx="4668642" cy="830997"/>
          </a:xfrm>
          <a:prstGeom prst="rect">
            <a:avLst/>
          </a:prstGeom>
          <a:solidFill>
            <a:srgbClr val="ADCAED"/>
          </a:solidFill>
        </p:spPr>
        <p:txBody>
          <a:bodyPr wrap="square" rtlCol="0">
            <a:spAutoFit/>
          </a:bodyPr>
          <a:lstStyle/>
          <a:p>
            <a:pPr algn="ctr"/>
            <a:r>
              <a:rPr lang="en-US" sz="1600" dirty="0">
                <a:latin typeface="Moderat" panose="00000500000000000000" pitchFamily="50" charset="0"/>
              </a:rPr>
              <a:t>Across all types of risk, significantly higher proportion of young adults endorsing risk compared to the overall sample.</a:t>
            </a:r>
          </a:p>
        </p:txBody>
      </p:sp>
      <p:graphicFrame>
        <p:nvGraphicFramePr>
          <p:cNvPr id="7" name="Chart 6">
            <a:extLst>
              <a:ext uri="{FF2B5EF4-FFF2-40B4-BE49-F238E27FC236}">
                <a16:creationId xmlns:a16="http://schemas.microsoft.com/office/drawing/2014/main" id="{FF726741-6AF1-2822-DF1F-0616902D9159}"/>
              </a:ext>
            </a:extLst>
          </p:cNvPr>
          <p:cNvGraphicFramePr/>
          <p:nvPr>
            <p:extLst>
              <p:ext uri="{D42A27DB-BD31-4B8C-83A1-F6EECF244321}">
                <p14:modId xmlns:p14="http://schemas.microsoft.com/office/powerpoint/2010/main" val="1487289850"/>
              </p:ext>
            </p:extLst>
          </p:nvPr>
        </p:nvGraphicFramePr>
        <p:xfrm>
          <a:off x="227301" y="303266"/>
          <a:ext cx="4020756" cy="406967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C6744BAA-0B5A-E463-8A53-B2CED3432074}"/>
              </a:ext>
            </a:extLst>
          </p:cNvPr>
          <p:cNvSpPr txBox="1"/>
          <p:nvPr/>
        </p:nvSpPr>
        <p:spPr>
          <a:xfrm>
            <a:off x="379799" y="4378569"/>
            <a:ext cx="4668642" cy="461665"/>
          </a:xfrm>
          <a:prstGeom prst="rect">
            <a:avLst/>
          </a:prstGeom>
          <a:solidFill>
            <a:srgbClr val="ADCAED"/>
          </a:solidFill>
        </p:spPr>
        <p:txBody>
          <a:bodyPr wrap="square" rtlCol="0">
            <a:spAutoFit/>
          </a:bodyPr>
          <a:lstStyle/>
          <a:p>
            <a:pPr algn="ctr"/>
            <a:r>
              <a:rPr lang="en-US" sz="2400" dirty="0">
                <a:latin typeface="Moderat" panose="00000500000000000000" pitchFamily="50" charset="0"/>
              </a:rPr>
              <a:t>N = 223 with Co-occurring Risk</a:t>
            </a:r>
          </a:p>
        </p:txBody>
      </p:sp>
    </p:spTree>
    <p:extLst>
      <p:ext uri="{BB962C8B-B14F-4D97-AF65-F5344CB8AC3E}">
        <p14:creationId xmlns:p14="http://schemas.microsoft.com/office/powerpoint/2010/main" val="283018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10" name="Google Shape;11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graphicFrame>
        <p:nvGraphicFramePr>
          <p:cNvPr id="7" name="Chart 6">
            <a:extLst>
              <a:ext uri="{FF2B5EF4-FFF2-40B4-BE49-F238E27FC236}">
                <a16:creationId xmlns:a16="http://schemas.microsoft.com/office/drawing/2014/main" id="{FF726741-6AF1-2822-DF1F-0616902D9159}"/>
              </a:ext>
            </a:extLst>
          </p:cNvPr>
          <p:cNvGraphicFramePr/>
          <p:nvPr>
            <p:extLst>
              <p:ext uri="{D42A27DB-BD31-4B8C-83A1-F6EECF244321}">
                <p14:modId xmlns:p14="http://schemas.microsoft.com/office/powerpoint/2010/main" val="3224044674"/>
              </p:ext>
            </p:extLst>
          </p:nvPr>
        </p:nvGraphicFramePr>
        <p:xfrm>
          <a:off x="400050" y="400050"/>
          <a:ext cx="8743950" cy="465676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D4BFA390-1EC9-7843-4E9F-55A12D60A853}"/>
              </a:ext>
            </a:extLst>
          </p:cNvPr>
          <p:cNvSpPr txBox="1"/>
          <p:nvPr/>
        </p:nvSpPr>
        <p:spPr>
          <a:xfrm>
            <a:off x="588347" y="353267"/>
            <a:ext cx="7884111" cy="461665"/>
          </a:xfrm>
          <a:prstGeom prst="rect">
            <a:avLst/>
          </a:prstGeom>
          <a:solidFill>
            <a:srgbClr val="BBCB8B"/>
          </a:solidFill>
        </p:spPr>
        <p:txBody>
          <a:bodyPr wrap="square" rtlCol="0" anchor="ctr">
            <a:spAutoFit/>
          </a:bodyPr>
          <a:lstStyle/>
          <a:p>
            <a:pPr algn="ctr"/>
            <a:r>
              <a:rPr lang="en-US" sz="2400" dirty="0">
                <a:latin typeface="Moderat" panose="00000500000000000000" pitchFamily="50" charset="0"/>
              </a:rPr>
              <a:t>How I learned about the health survey?</a:t>
            </a:r>
          </a:p>
        </p:txBody>
      </p:sp>
    </p:spTree>
    <p:extLst>
      <p:ext uri="{BB962C8B-B14F-4D97-AF65-F5344CB8AC3E}">
        <p14:creationId xmlns:p14="http://schemas.microsoft.com/office/powerpoint/2010/main" val="1327207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cxnSp>
        <p:nvCxnSpPr>
          <p:cNvPr id="89" name="Google Shape;89;p18"/>
          <p:cNvCxnSpPr>
            <a:cxnSpLocks/>
          </p:cNvCxnSpPr>
          <p:nvPr/>
        </p:nvCxnSpPr>
        <p:spPr>
          <a:xfrm>
            <a:off x="-7500" y="4564400"/>
            <a:ext cx="3248005" cy="0"/>
          </a:xfrm>
          <a:prstGeom prst="straightConnector1">
            <a:avLst/>
          </a:prstGeom>
          <a:noFill/>
          <a:ln w="19050" cap="flat" cmpd="sng">
            <a:solidFill>
              <a:srgbClr val="2D5B8A"/>
            </a:solidFill>
            <a:prstDash val="solid"/>
            <a:round/>
            <a:headEnd type="none" w="med" len="med"/>
            <a:tailEnd type="none" w="med" len="med"/>
          </a:ln>
        </p:spPr>
      </p:cxnSp>
      <p:sp>
        <p:nvSpPr>
          <p:cNvPr id="85" name="Google Shape;85;p18"/>
          <p:cNvSpPr txBox="1"/>
          <p:nvPr/>
        </p:nvSpPr>
        <p:spPr>
          <a:xfrm>
            <a:off x="436800" y="182798"/>
            <a:ext cx="2803705" cy="162431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2D5B8A"/>
                </a:solidFill>
                <a:latin typeface="Montserrat"/>
                <a:ea typeface="Montserrat"/>
                <a:cs typeface="Montserrat"/>
                <a:sym typeface="Montserrat"/>
              </a:rPr>
              <a:t>Response rate by outreach method</a:t>
            </a:r>
            <a:endParaRPr sz="3200" b="1" dirty="0">
              <a:solidFill>
                <a:srgbClr val="2D5B8A"/>
              </a:solidFill>
              <a:latin typeface="Montserrat"/>
              <a:ea typeface="Montserrat"/>
              <a:cs typeface="Montserrat"/>
              <a:sym typeface="Montserrat"/>
            </a:endParaRPr>
          </a:p>
        </p:txBody>
      </p:sp>
      <p:cxnSp>
        <p:nvCxnSpPr>
          <p:cNvPr id="86" name="Google Shape;86;p18"/>
          <p:cNvCxnSpPr>
            <a:cxnSpLocks/>
          </p:cNvCxnSpPr>
          <p:nvPr/>
        </p:nvCxnSpPr>
        <p:spPr>
          <a:xfrm>
            <a:off x="480938" y="2263140"/>
            <a:ext cx="2570872" cy="0"/>
          </a:xfrm>
          <a:prstGeom prst="straightConnector1">
            <a:avLst/>
          </a:prstGeom>
          <a:noFill/>
          <a:ln w="19050" cap="flat" cmpd="sng">
            <a:solidFill>
              <a:srgbClr val="2D5B8A"/>
            </a:solidFill>
            <a:prstDash val="solid"/>
            <a:round/>
            <a:headEnd type="none" w="med" len="med"/>
            <a:tailEnd type="none" w="med" len="med"/>
          </a:ln>
        </p:spPr>
      </p:cxnSp>
      <p:pic>
        <p:nvPicPr>
          <p:cNvPr id="88" name="Google Shape;88;p18"/>
          <p:cNvPicPr preferRelativeResize="0"/>
          <p:nvPr/>
        </p:nvPicPr>
        <p:blipFill rotWithShape="1">
          <a:blip r:embed="rId3">
            <a:alphaModFix/>
          </a:blip>
          <a:srcRect/>
          <a:stretch/>
        </p:blipFill>
        <p:spPr>
          <a:xfrm>
            <a:off x="162476" y="4653122"/>
            <a:ext cx="1312300" cy="393599"/>
          </a:xfrm>
          <a:prstGeom prst="rect">
            <a:avLst/>
          </a:prstGeom>
          <a:noFill/>
          <a:ln>
            <a:noFill/>
          </a:ln>
        </p:spPr>
      </p:pic>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graphicFrame>
        <p:nvGraphicFramePr>
          <p:cNvPr id="4" name="Content Placeholder 3">
            <a:extLst>
              <a:ext uri="{FF2B5EF4-FFF2-40B4-BE49-F238E27FC236}">
                <a16:creationId xmlns:a16="http://schemas.microsoft.com/office/drawing/2014/main" id="{2B3AE52B-6CC9-D1B0-0FF0-42BFBB47B14C}"/>
              </a:ext>
            </a:extLst>
          </p:cNvPr>
          <p:cNvGraphicFramePr>
            <a:graphicFrameLocks/>
          </p:cNvGraphicFramePr>
          <p:nvPr>
            <p:extLst>
              <p:ext uri="{D42A27DB-BD31-4B8C-83A1-F6EECF244321}">
                <p14:modId xmlns:p14="http://schemas.microsoft.com/office/powerpoint/2010/main" val="2134646224"/>
              </p:ext>
            </p:extLst>
          </p:nvPr>
        </p:nvGraphicFramePr>
        <p:xfrm>
          <a:off x="3240505" y="290507"/>
          <a:ext cx="5741018" cy="4572296"/>
        </p:xfrm>
        <a:graphic>
          <a:graphicData uri="http://schemas.openxmlformats.org/drawingml/2006/table">
            <a:tbl>
              <a:tblPr firstRow="1" firstCol="1" bandRow="1">
                <a:tableStyleId>{5FD0F851-EC5A-4D38-B0AD-8093EC10F338}</a:tableStyleId>
              </a:tblPr>
              <a:tblGrid>
                <a:gridCol w="1812758">
                  <a:extLst>
                    <a:ext uri="{9D8B030D-6E8A-4147-A177-3AD203B41FA5}">
                      <a16:colId xmlns:a16="http://schemas.microsoft.com/office/drawing/2014/main" val="3072005149"/>
                    </a:ext>
                  </a:extLst>
                </a:gridCol>
                <a:gridCol w="1090863">
                  <a:extLst>
                    <a:ext uri="{9D8B030D-6E8A-4147-A177-3AD203B41FA5}">
                      <a16:colId xmlns:a16="http://schemas.microsoft.com/office/drawing/2014/main" val="3354697645"/>
                    </a:ext>
                  </a:extLst>
                </a:gridCol>
                <a:gridCol w="657727">
                  <a:extLst>
                    <a:ext uri="{9D8B030D-6E8A-4147-A177-3AD203B41FA5}">
                      <a16:colId xmlns:a16="http://schemas.microsoft.com/office/drawing/2014/main" val="3765709428"/>
                    </a:ext>
                  </a:extLst>
                </a:gridCol>
                <a:gridCol w="786063">
                  <a:extLst>
                    <a:ext uri="{9D8B030D-6E8A-4147-A177-3AD203B41FA5}">
                      <a16:colId xmlns:a16="http://schemas.microsoft.com/office/drawing/2014/main" val="35472450"/>
                    </a:ext>
                  </a:extLst>
                </a:gridCol>
                <a:gridCol w="641684">
                  <a:extLst>
                    <a:ext uri="{9D8B030D-6E8A-4147-A177-3AD203B41FA5}">
                      <a16:colId xmlns:a16="http://schemas.microsoft.com/office/drawing/2014/main" val="1639195592"/>
                    </a:ext>
                  </a:extLst>
                </a:gridCol>
                <a:gridCol w="751923">
                  <a:extLst>
                    <a:ext uri="{9D8B030D-6E8A-4147-A177-3AD203B41FA5}">
                      <a16:colId xmlns:a16="http://schemas.microsoft.com/office/drawing/2014/main" val="3771875732"/>
                    </a:ext>
                  </a:extLst>
                </a:gridCol>
              </a:tblGrid>
              <a:tr h="226539">
                <a:tc>
                  <a:txBody>
                    <a:bodyPr/>
                    <a:lstStyle/>
                    <a:p>
                      <a:pPr marL="0" marR="0" algn="l">
                        <a:lnSpc>
                          <a:spcPct val="107000"/>
                        </a:lnSpc>
                        <a:spcBef>
                          <a:spcPts val="0"/>
                        </a:spcBef>
                        <a:spcAft>
                          <a:spcPts val="0"/>
                        </a:spcAft>
                      </a:pPr>
                      <a:r>
                        <a:rPr lang="en-US" sz="1050" dirty="0">
                          <a:effectLst/>
                          <a:latin typeface="Moderat" panose="00000500000000000000" pitchFamily="50" charset="0"/>
                        </a:rPr>
                        <a:t>Context Variable</a:t>
                      </a:r>
                      <a:endParaRPr lang="en-US" sz="1050" dirty="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Subcategories</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Freq</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Mean</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SD</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ctr">
                        <a:lnSpc>
                          <a:spcPct val="107000"/>
                        </a:lnSpc>
                        <a:spcBef>
                          <a:spcPts val="0"/>
                        </a:spcBef>
                        <a:spcAft>
                          <a:spcPts val="0"/>
                        </a:spcAft>
                      </a:pPr>
                      <a:r>
                        <a:rPr lang="en-US" sz="1050">
                          <a:effectLst/>
                          <a:latin typeface="Moderat" panose="00000500000000000000" pitchFamily="50" charset="0"/>
                        </a:rPr>
                        <a:t>Prob&gt;F</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extLst>
                  <a:ext uri="{0D108BD9-81ED-4DB2-BD59-A6C34878D82A}">
                    <a16:rowId xmlns:a16="http://schemas.microsoft.com/office/drawing/2014/main" val="1578698445"/>
                  </a:ext>
                </a:extLst>
              </a:tr>
              <a:tr h="226539">
                <a:tc>
                  <a:txBody>
                    <a:bodyPr/>
                    <a:lstStyle/>
                    <a:p>
                      <a:pPr marL="0" marR="0" algn="l">
                        <a:lnSpc>
                          <a:spcPct val="107000"/>
                        </a:lnSpc>
                        <a:spcBef>
                          <a:spcPts val="0"/>
                        </a:spcBef>
                        <a:spcAft>
                          <a:spcPts val="0"/>
                        </a:spcAft>
                      </a:pPr>
                      <a:r>
                        <a:rPr lang="en-US" sz="1050">
                          <a:effectLst/>
                          <a:latin typeface="Moderat" panose="00000500000000000000" pitchFamily="50" charset="0"/>
                        </a:rPr>
                        <a:t>Introductory meetings held</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Yes</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19</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.534</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.40</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rowSpan="2">
                  <a:txBody>
                    <a:bodyPr/>
                    <a:lstStyle/>
                    <a:p>
                      <a:pPr marL="0" marR="0" algn="ctr">
                        <a:lnSpc>
                          <a:spcPct val="107000"/>
                        </a:lnSpc>
                        <a:spcBef>
                          <a:spcPts val="0"/>
                        </a:spcBef>
                        <a:spcAft>
                          <a:spcPts val="0"/>
                        </a:spcAft>
                      </a:pPr>
                      <a:r>
                        <a:rPr lang="en-US" sz="1050">
                          <a:effectLst/>
                          <a:latin typeface="Moderat" panose="00000500000000000000" pitchFamily="50" charset="0"/>
                        </a:rPr>
                        <a:t>.300</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nchor="ctr"/>
                </a:tc>
                <a:extLst>
                  <a:ext uri="{0D108BD9-81ED-4DB2-BD59-A6C34878D82A}">
                    <a16:rowId xmlns:a16="http://schemas.microsoft.com/office/drawing/2014/main" val="2042177966"/>
                  </a:ext>
                </a:extLst>
              </a:tr>
              <a:tr h="110687">
                <a:tc>
                  <a:txBody>
                    <a:bodyPr/>
                    <a:lstStyle/>
                    <a:p>
                      <a:pPr marL="0" marR="0" algn="l">
                        <a:lnSpc>
                          <a:spcPct val="107000"/>
                        </a:lnSpc>
                        <a:spcBef>
                          <a:spcPts val="0"/>
                        </a:spcBef>
                        <a:spcAft>
                          <a:spcPts val="0"/>
                        </a:spcAft>
                      </a:pPr>
                      <a:r>
                        <a:rPr lang="en-US" sz="1050">
                          <a:effectLst/>
                          <a:latin typeface="Moderat" panose="00000500000000000000" pitchFamily="50" charset="0"/>
                        </a:rPr>
                        <a:t> </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No</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17</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.399</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.37</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vMerge="1">
                  <a:txBody>
                    <a:bodyPr/>
                    <a:lstStyle/>
                    <a:p>
                      <a:endParaRPr lang="en-US"/>
                    </a:p>
                  </a:txBody>
                  <a:tcPr/>
                </a:tc>
                <a:extLst>
                  <a:ext uri="{0D108BD9-81ED-4DB2-BD59-A6C34878D82A}">
                    <a16:rowId xmlns:a16="http://schemas.microsoft.com/office/drawing/2014/main" val="1036482891"/>
                  </a:ext>
                </a:extLst>
              </a:tr>
              <a:tr h="226539">
                <a:tc>
                  <a:txBody>
                    <a:bodyPr/>
                    <a:lstStyle/>
                    <a:p>
                      <a:pPr marL="0" marR="0" algn="l">
                        <a:lnSpc>
                          <a:spcPct val="107000"/>
                        </a:lnSpc>
                        <a:spcBef>
                          <a:spcPts val="0"/>
                        </a:spcBef>
                        <a:spcAft>
                          <a:spcPts val="0"/>
                        </a:spcAft>
                      </a:pPr>
                      <a:r>
                        <a:rPr lang="en-US" sz="1050" dirty="0">
                          <a:effectLst/>
                          <a:latin typeface="Moderat" panose="00000500000000000000" pitchFamily="50" charset="0"/>
                        </a:rPr>
                        <a:t>Distributed during event</a:t>
                      </a:r>
                      <a:endParaRPr lang="en-US" sz="1050" dirty="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Yes</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dirty="0">
                          <a:effectLst/>
                          <a:latin typeface="Moderat" panose="00000500000000000000" pitchFamily="50" charset="0"/>
                        </a:rPr>
                        <a:t>23</a:t>
                      </a:r>
                      <a:endParaRPr lang="en-US" sz="1050" dirty="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.563</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.38</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rowSpan="2">
                  <a:txBody>
                    <a:bodyPr/>
                    <a:lstStyle/>
                    <a:p>
                      <a:pPr marL="0" marR="0" algn="ctr">
                        <a:lnSpc>
                          <a:spcPct val="107000"/>
                        </a:lnSpc>
                        <a:spcBef>
                          <a:spcPts val="0"/>
                        </a:spcBef>
                        <a:spcAft>
                          <a:spcPts val="0"/>
                        </a:spcAft>
                      </a:pPr>
                      <a:r>
                        <a:rPr lang="en-US" sz="1050" b="1" dirty="0">
                          <a:effectLst/>
                          <a:latin typeface="Moderat" panose="00000500000000000000" pitchFamily="50" charset="0"/>
                        </a:rPr>
                        <a:t>.036</a:t>
                      </a:r>
                      <a:endParaRPr lang="en-US" sz="1050" b="1" dirty="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nchor="ctr"/>
                </a:tc>
                <a:extLst>
                  <a:ext uri="{0D108BD9-81ED-4DB2-BD59-A6C34878D82A}">
                    <a16:rowId xmlns:a16="http://schemas.microsoft.com/office/drawing/2014/main" val="2752526950"/>
                  </a:ext>
                </a:extLst>
              </a:tr>
              <a:tr h="110687">
                <a:tc>
                  <a:txBody>
                    <a:bodyPr/>
                    <a:lstStyle/>
                    <a:p>
                      <a:pPr marL="0" marR="0" algn="l">
                        <a:lnSpc>
                          <a:spcPct val="107000"/>
                        </a:lnSpc>
                        <a:spcBef>
                          <a:spcPts val="0"/>
                        </a:spcBef>
                        <a:spcAft>
                          <a:spcPts val="0"/>
                        </a:spcAft>
                      </a:pPr>
                      <a:r>
                        <a:rPr lang="en-US" sz="1050">
                          <a:effectLst/>
                          <a:latin typeface="Moderat" panose="00000500000000000000" pitchFamily="50" charset="0"/>
                        </a:rPr>
                        <a:t> </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No</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13</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.285</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.34</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vMerge="1">
                  <a:txBody>
                    <a:bodyPr/>
                    <a:lstStyle/>
                    <a:p>
                      <a:endParaRPr lang="en-US"/>
                    </a:p>
                  </a:txBody>
                  <a:tcPr/>
                </a:tc>
                <a:extLst>
                  <a:ext uri="{0D108BD9-81ED-4DB2-BD59-A6C34878D82A}">
                    <a16:rowId xmlns:a16="http://schemas.microsoft.com/office/drawing/2014/main" val="649101087"/>
                  </a:ext>
                </a:extLst>
              </a:tr>
              <a:tr h="226539">
                <a:tc>
                  <a:txBody>
                    <a:bodyPr/>
                    <a:lstStyle/>
                    <a:p>
                      <a:pPr marL="0" marR="0" algn="l">
                        <a:lnSpc>
                          <a:spcPct val="107000"/>
                        </a:lnSpc>
                        <a:spcBef>
                          <a:spcPts val="0"/>
                        </a:spcBef>
                        <a:spcAft>
                          <a:spcPts val="0"/>
                        </a:spcAft>
                      </a:pPr>
                      <a:r>
                        <a:rPr lang="en-US" sz="1050">
                          <a:effectLst/>
                          <a:latin typeface="Moderat" panose="00000500000000000000" pitchFamily="50" charset="0"/>
                        </a:rPr>
                        <a:t>Distributed after event</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Yes</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14</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.260</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.27</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rowSpan="2">
                  <a:txBody>
                    <a:bodyPr/>
                    <a:lstStyle/>
                    <a:p>
                      <a:pPr marL="0" marR="0" algn="ctr">
                        <a:lnSpc>
                          <a:spcPct val="107000"/>
                        </a:lnSpc>
                        <a:spcBef>
                          <a:spcPts val="0"/>
                        </a:spcBef>
                        <a:spcAft>
                          <a:spcPts val="0"/>
                        </a:spcAft>
                      </a:pPr>
                      <a:r>
                        <a:rPr lang="en-US" sz="1050" b="1" dirty="0">
                          <a:effectLst/>
                          <a:latin typeface="Moderat" panose="00000500000000000000" pitchFamily="50" charset="0"/>
                        </a:rPr>
                        <a:t>.010</a:t>
                      </a:r>
                      <a:endParaRPr lang="en-US" sz="1050" b="1" dirty="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nchor="ctr"/>
                </a:tc>
                <a:extLst>
                  <a:ext uri="{0D108BD9-81ED-4DB2-BD59-A6C34878D82A}">
                    <a16:rowId xmlns:a16="http://schemas.microsoft.com/office/drawing/2014/main" val="2725185708"/>
                  </a:ext>
                </a:extLst>
              </a:tr>
              <a:tr h="110687">
                <a:tc>
                  <a:txBody>
                    <a:bodyPr/>
                    <a:lstStyle/>
                    <a:p>
                      <a:pPr marL="0" marR="0" algn="l">
                        <a:lnSpc>
                          <a:spcPct val="107000"/>
                        </a:lnSpc>
                        <a:spcBef>
                          <a:spcPts val="0"/>
                        </a:spcBef>
                        <a:spcAft>
                          <a:spcPts val="0"/>
                        </a:spcAft>
                      </a:pPr>
                      <a:r>
                        <a:rPr lang="en-US" sz="1050">
                          <a:effectLst/>
                          <a:latin typeface="Moderat" panose="00000500000000000000" pitchFamily="50" charset="0"/>
                        </a:rPr>
                        <a:t> </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No</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22</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.592</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.40</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vMerge="1">
                  <a:txBody>
                    <a:bodyPr/>
                    <a:lstStyle/>
                    <a:p>
                      <a:endParaRPr lang="en-US"/>
                    </a:p>
                  </a:txBody>
                  <a:tcPr/>
                </a:tc>
                <a:extLst>
                  <a:ext uri="{0D108BD9-81ED-4DB2-BD59-A6C34878D82A}">
                    <a16:rowId xmlns:a16="http://schemas.microsoft.com/office/drawing/2014/main" val="1183369853"/>
                  </a:ext>
                </a:extLst>
              </a:tr>
              <a:tr h="226539">
                <a:tc>
                  <a:txBody>
                    <a:bodyPr/>
                    <a:lstStyle/>
                    <a:p>
                      <a:pPr marL="0" marR="0" algn="l">
                        <a:lnSpc>
                          <a:spcPct val="107000"/>
                        </a:lnSpc>
                        <a:spcBef>
                          <a:spcPts val="0"/>
                        </a:spcBef>
                        <a:spcAft>
                          <a:spcPts val="0"/>
                        </a:spcAft>
                      </a:pPr>
                      <a:r>
                        <a:rPr lang="en-US" sz="1050" dirty="0">
                          <a:effectLst/>
                          <a:latin typeface="Moderat" panose="00000500000000000000" pitchFamily="50" charset="0"/>
                        </a:rPr>
                        <a:t>Specific student group</a:t>
                      </a:r>
                      <a:endParaRPr lang="en-US" sz="1050" dirty="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Yes</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16</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.653</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dirty="0">
                          <a:effectLst/>
                          <a:latin typeface="Moderat" panose="00000500000000000000" pitchFamily="50" charset="0"/>
                        </a:rPr>
                        <a:t>.33</a:t>
                      </a:r>
                      <a:endParaRPr lang="en-US" sz="1050" dirty="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rowSpan="2">
                  <a:txBody>
                    <a:bodyPr/>
                    <a:lstStyle/>
                    <a:p>
                      <a:pPr marL="0" marR="0" algn="ctr">
                        <a:lnSpc>
                          <a:spcPct val="107000"/>
                        </a:lnSpc>
                        <a:spcBef>
                          <a:spcPts val="0"/>
                        </a:spcBef>
                        <a:spcAft>
                          <a:spcPts val="0"/>
                        </a:spcAft>
                      </a:pPr>
                      <a:r>
                        <a:rPr lang="en-US" sz="1050" b="1" dirty="0">
                          <a:effectLst/>
                          <a:latin typeface="Moderat" panose="00000500000000000000" pitchFamily="50" charset="0"/>
                        </a:rPr>
                        <a:t>.006</a:t>
                      </a:r>
                      <a:endParaRPr lang="en-US" sz="1050" b="1" dirty="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nchor="ctr"/>
                </a:tc>
                <a:extLst>
                  <a:ext uri="{0D108BD9-81ED-4DB2-BD59-A6C34878D82A}">
                    <a16:rowId xmlns:a16="http://schemas.microsoft.com/office/drawing/2014/main" val="4074449955"/>
                  </a:ext>
                </a:extLst>
              </a:tr>
              <a:tr h="110687">
                <a:tc>
                  <a:txBody>
                    <a:bodyPr/>
                    <a:lstStyle/>
                    <a:p>
                      <a:pPr marL="0" marR="0" algn="l">
                        <a:lnSpc>
                          <a:spcPct val="107000"/>
                        </a:lnSpc>
                        <a:spcBef>
                          <a:spcPts val="0"/>
                        </a:spcBef>
                        <a:spcAft>
                          <a:spcPts val="0"/>
                        </a:spcAft>
                      </a:pPr>
                      <a:r>
                        <a:rPr lang="en-US" sz="1050">
                          <a:effectLst/>
                          <a:latin typeface="Moderat" panose="00000500000000000000" pitchFamily="50" charset="0"/>
                        </a:rPr>
                        <a:t> </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No</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20</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.311</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.37</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vMerge="1">
                  <a:txBody>
                    <a:bodyPr/>
                    <a:lstStyle/>
                    <a:p>
                      <a:endParaRPr lang="en-US"/>
                    </a:p>
                  </a:txBody>
                  <a:tcPr/>
                </a:tc>
                <a:extLst>
                  <a:ext uri="{0D108BD9-81ED-4DB2-BD59-A6C34878D82A}">
                    <a16:rowId xmlns:a16="http://schemas.microsoft.com/office/drawing/2014/main" val="1831949500"/>
                  </a:ext>
                </a:extLst>
              </a:tr>
              <a:tr h="226539">
                <a:tc>
                  <a:txBody>
                    <a:bodyPr/>
                    <a:lstStyle/>
                    <a:p>
                      <a:pPr marL="0" marR="0" algn="l">
                        <a:lnSpc>
                          <a:spcPct val="107000"/>
                        </a:lnSpc>
                        <a:spcBef>
                          <a:spcPts val="0"/>
                        </a:spcBef>
                        <a:spcAft>
                          <a:spcPts val="0"/>
                        </a:spcAft>
                      </a:pPr>
                      <a:r>
                        <a:rPr lang="en-US" sz="1050">
                          <a:effectLst/>
                          <a:latin typeface="Moderat" panose="00000500000000000000" pitchFamily="50" charset="0"/>
                        </a:rPr>
                        <a:t>Social media announcement</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dirty="0">
                          <a:effectLst/>
                          <a:latin typeface="Moderat" panose="00000500000000000000" pitchFamily="50" charset="0"/>
                        </a:rPr>
                        <a:t>Yes</a:t>
                      </a:r>
                      <a:endParaRPr lang="en-US" sz="1050" dirty="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9</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.426</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.33</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rowSpan="2">
                  <a:txBody>
                    <a:bodyPr/>
                    <a:lstStyle/>
                    <a:p>
                      <a:pPr marL="0" marR="0" algn="ctr">
                        <a:lnSpc>
                          <a:spcPct val="107000"/>
                        </a:lnSpc>
                        <a:spcBef>
                          <a:spcPts val="0"/>
                        </a:spcBef>
                        <a:spcAft>
                          <a:spcPts val="0"/>
                        </a:spcAft>
                      </a:pPr>
                      <a:r>
                        <a:rPr lang="en-US" sz="1050">
                          <a:effectLst/>
                          <a:latin typeface="Moderat" panose="00000500000000000000" pitchFamily="50" charset="0"/>
                        </a:rPr>
                        <a:t>.747</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nchor="ctr"/>
                </a:tc>
                <a:extLst>
                  <a:ext uri="{0D108BD9-81ED-4DB2-BD59-A6C34878D82A}">
                    <a16:rowId xmlns:a16="http://schemas.microsoft.com/office/drawing/2014/main" val="1883619829"/>
                  </a:ext>
                </a:extLst>
              </a:tr>
              <a:tr h="110687">
                <a:tc>
                  <a:txBody>
                    <a:bodyPr/>
                    <a:lstStyle/>
                    <a:p>
                      <a:pPr marL="0" marR="0" algn="l">
                        <a:lnSpc>
                          <a:spcPct val="107000"/>
                        </a:lnSpc>
                        <a:spcBef>
                          <a:spcPts val="0"/>
                        </a:spcBef>
                        <a:spcAft>
                          <a:spcPts val="0"/>
                        </a:spcAft>
                      </a:pPr>
                      <a:r>
                        <a:rPr lang="en-US" sz="1050">
                          <a:effectLst/>
                          <a:latin typeface="Moderat" panose="00000500000000000000" pitchFamily="50" charset="0"/>
                        </a:rPr>
                        <a:t> </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No</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27</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.475</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.41</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vMerge="1">
                  <a:txBody>
                    <a:bodyPr/>
                    <a:lstStyle/>
                    <a:p>
                      <a:endParaRPr lang="en-US"/>
                    </a:p>
                  </a:txBody>
                  <a:tcPr/>
                </a:tc>
                <a:extLst>
                  <a:ext uri="{0D108BD9-81ED-4DB2-BD59-A6C34878D82A}">
                    <a16:rowId xmlns:a16="http://schemas.microsoft.com/office/drawing/2014/main" val="3328564763"/>
                  </a:ext>
                </a:extLst>
              </a:tr>
              <a:tr h="226539">
                <a:tc>
                  <a:txBody>
                    <a:bodyPr/>
                    <a:lstStyle/>
                    <a:p>
                      <a:pPr marL="0" marR="0" algn="l">
                        <a:lnSpc>
                          <a:spcPct val="107000"/>
                        </a:lnSpc>
                        <a:spcBef>
                          <a:spcPts val="0"/>
                        </a:spcBef>
                        <a:spcAft>
                          <a:spcPts val="0"/>
                        </a:spcAft>
                      </a:pPr>
                      <a:r>
                        <a:rPr lang="en-US" sz="1050" dirty="0">
                          <a:effectLst/>
                          <a:latin typeface="Moderat" panose="00000500000000000000" pitchFamily="50" charset="0"/>
                        </a:rPr>
                        <a:t>Incentive for survey</a:t>
                      </a:r>
                      <a:endParaRPr lang="en-US" sz="1050" dirty="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Yes</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23</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.583</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.35</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rowSpan="2">
                  <a:txBody>
                    <a:bodyPr/>
                    <a:lstStyle/>
                    <a:p>
                      <a:pPr marL="0" marR="0" algn="ctr">
                        <a:lnSpc>
                          <a:spcPct val="107000"/>
                        </a:lnSpc>
                        <a:spcBef>
                          <a:spcPts val="0"/>
                        </a:spcBef>
                        <a:spcAft>
                          <a:spcPts val="0"/>
                        </a:spcAft>
                      </a:pPr>
                      <a:r>
                        <a:rPr lang="en-US" sz="1050" dirty="0">
                          <a:effectLst/>
                          <a:latin typeface="Moderat" panose="00000500000000000000" pitchFamily="50" charset="0"/>
                        </a:rPr>
                        <a:t>.011</a:t>
                      </a:r>
                      <a:endParaRPr lang="en-US" sz="1050" dirty="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nchor="ctr"/>
                </a:tc>
                <a:extLst>
                  <a:ext uri="{0D108BD9-81ED-4DB2-BD59-A6C34878D82A}">
                    <a16:rowId xmlns:a16="http://schemas.microsoft.com/office/drawing/2014/main" val="3910846950"/>
                  </a:ext>
                </a:extLst>
              </a:tr>
              <a:tr h="110687">
                <a:tc>
                  <a:txBody>
                    <a:bodyPr/>
                    <a:lstStyle/>
                    <a:p>
                      <a:pPr marL="0" marR="0" algn="l">
                        <a:lnSpc>
                          <a:spcPct val="107000"/>
                        </a:lnSpc>
                        <a:spcBef>
                          <a:spcPts val="0"/>
                        </a:spcBef>
                        <a:spcAft>
                          <a:spcPts val="0"/>
                        </a:spcAft>
                      </a:pPr>
                      <a:r>
                        <a:rPr lang="en-US" sz="1050">
                          <a:effectLst/>
                          <a:latin typeface="Moderat" panose="00000500000000000000" pitchFamily="50" charset="0"/>
                        </a:rPr>
                        <a:t> </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No</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13</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.251</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.36</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vMerge="1">
                  <a:txBody>
                    <a:bodyPr/>
                    <a:lstStyle/>
                    <a:p>
                      <a:endParaRPr lang="en-US"/>
                    </a:p>
                  </a:txBody>
                  <a:tcPr/>
                </a:tc>
                <a:extLst>
                  <a:ext uri="{0D108BD9-81ED-4DB2-BD59-A6C34878D82A}">
                    <a16:rowId xmlns:a16="http://schemas.microsoft.com/office/drawing/2014/main" val="2451217150"/>
                  </a:ext>
                </a:extLst>
              </a:tr>
              <a:tr h="226539">
                <a:tc>
                  <a:txBody>
                    <a:bodyPr/>
                    <a:lstStyle/>
                    <a:p>
                      <a:pPr marL="0" marR="0" algn="l">
                        <a:lnSpc>
                          <a:spcPct val="107000"/>
                        </a:lnSpc>
                        <a:spcBef>
                          <a:spcPts val="0"/>
                        </a:spcBef>
                        <a:spcAft>
                          <a:spcPts val="0"/>
                        </a:spcAft>
                      </a:pPr>
                      <a:r>
                        <a:rPr lang="en-US" sz="1050" dirty="0">
                          <a:effectLst/>
                          <a:latin typeface="Moderat" panose="00000500000000000000" pitchFamily="50" charset="0"/>
                        </a:rPr>
                        <a:t>Incentive for event</a:t>
                      </a:r>
                      <a:endParaRPr lang="en-US" sz="1050" dirty="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Yes</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9</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.189</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.19</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rowSpan="2">
                  <a:txBody>
                    <a:bodyPr/>
                    <a:lstStyle/>
                    <a:p>
                      <a:pPr marL="0" marR="0" algn="ctr">
                        <a:lnSpc>
                          <a:spcPct val="107000"/>
                        </a:lnSpc>
                        <a:spcBef>
                          <a:spcPts val="0"/>
                        </a:spcBef>
                        <a:spcAft>
                          <a:spcPts val="0"/>
                        </a:spcAft>
                      </a:pPr>
                      <a:r>
                        <a:rPr lang="en-US" sz="1050" dirty="0">
                          <a:effectLst/>
                          <a:latin typeface="Moderat" panose="00000500000000000000" pitchFamily="50" charset="0"/>
                        </a:rPr>
                        <a:t>.011</a:t>
                      </a:r>
                      <a:endParaRPr lang="en-US" sz="1050" dirty="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nchor="ctr"/>
                </a:tc>
                <a:extLst>
                  <a:ext uri="{0D108BD9-81ED-4DB2-BD59-A6C34878D82A}">
                    <a16:rowId xmlns:a16="http://schemas.microsoft.com/office/drawing/2014/main" val="1569793561"/>
                  </a:ext>
                </a:extLst>
              </a:tr>
              <a:tr h="110687">
                <a:tc>
                  <a:txBody>
                    <a:bodyPr/>
                    <a:lstStyle/>
                    <a:p>
                      <a:pPr marL="0" marR="0" algn="l">
                        <a:lnSpc>
                          <a:spcPct val="107000"/>
                        </a:lnSpc>
                        <a:spcBef>
                          <a:spcPts val="0"/>
                        </a:spcBef>
                        <a:spcAft>
                          <a:spcPts val="0"/>
                        </a:spcAft>
                      </a:pPr>
                      <a:r>
                        <a:rPr lang="en-US" sz="1050">
                          <a:effectLst/>
                          <a:latin typeface="Moderat" panose="00000500000000000000" pitchFamily="50" charset="0"/>
                        </a:rPr>
                        <a:t> </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No</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27</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.554</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dirty="0">
                          <a:effectLst/>
                          <a:latin typeface="Moderat" panose="00000500000000000000" pitchFamily="50" charset="0"/>
                        </a:rPr>
                        <a:t>.39</a:t>
                      </a:r>
                      <a:endParaRPr lang="en-US" sz="1050" dirty="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vMerge="1">
                  <a:txBody>
                    <a:bodyPr/>
                    <a:lstStyle/>
                    <a:p>
                      <a:endParaRPr lang="en-US"/>
                    </a:p>
                  </a:txBody>
                  <a:tcPr/>
                </a:tc>
                <a:extLst>
                  <a:ext uri="{0D108BD9-81ED-4DB2-BD59-A6C34878D82A}">
                    <a16:rowId xmlns:a16="http://schemas.microsoft.com/office/drawing/2014/main" val="1633809414"/>
                  </a:ext>
                </a:extLst>
              </a:tr>
              <a:tr h="226539">
                <a:tc>
                  <a:txBody>
                    <a:bodyPr/>
                    <a:lstStyle/>
                    <a:p>
                      <a:pPr marL="0" marR="0" algn="l">
                        <a:lnSpc>
                          <a:spcPct val="107000"/>
                        </a:lnSpc>
                        <a:spcBef>
                          <a:spcPts val="0"/>
                        </a:spcBef>
                        <a:spcAft>
                          <a:spcPts val="0"/>
                        </a:spcAft>
                      </a:pPr>
                      <a:r>
                        <a:rPr lang="en-US" sz="1050">
                          <a:effectLst/>
                          <a:latin typeface="Moderat" panose="00000500000000000000" pitchFamily="50" charset="0"/>
                        </a:rPr>
                        <a:t>Distributed by other</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Yes</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0</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 </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 </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rowSpan="2">
                  <a:txBody>
                    <a:bodyPr/>
                    <a:lstStyle/>
                    <a:p>
                      <a:pPr marL="0" marR="0" algn="ctr">
                        <a:lnSpc>
                          <a:spcPct val="107000"/>
                        </a:lnSpc>
                        <a:spcBef>
                          <a:spcPts val="0"/>
                        </a:spcBef>
                        <a:spcAft>
                          <a:spcPts val="0"/>
                        </a:spcAft>
                      </a:pPr>
                      <a:r>
                        <a:rPr lang="en-US" sz="1050">
                          <a:effectLst/>
                          <a:latin typeface="Moderat" panose="00000500000000000000" pitchFamily="50" charset="0"/>
                        </a:rPr>
                        <a:t>N/A</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nchor="ctr"/>
                </a:tc>
                <a:extLst>
                  <a:ext uri="{0D108BD9-81ED-4DB2-BD59-A6C34878D82A}">
                    <a16:rowId xmlns:a16="http://schemas.microsoft.com/office/drawing/2014/main" val="1980668216"/>
                  </a:ext>
                </a:extLst>
              </a:tr>
              <a:tr h="110687">
                <a:tc>
                  <a:txBody>
                    <a:bodyPr/>
                    <a:lstStyle/>
                    <a:p>
                      <a:pPr marL="0" marR="0" algn="l">
                        <a:lnSpc>
                          <a:spcPct val="107000"/>
                        </a:lnSpc>
                        <a:spcBef>
                          <a:spcPts val="0"/>
                        </a:spcBef>
                        <a:spcAft>
                          <a:spcPts val="0"/>
                        </a:spcAft>
                      </a:pPr>
                      <a:r>
                        <a:rPr lang="en-US" sz="1050">
                          <a:effectLst/>
                          <a:latin typeface="Moderat" panose="00000500000000000000" pitchFamily="50" charset="0"/>
                        </a:rPr>
                        <a:t> </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No</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36</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 </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 </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vMerge="1">
                  <a:txBody>
                    <a:bodyPr/>
                    <a:lstStyle/>
                    <a:p>
                      <a:endParaRPr lang="en-US"/>
                    </a:p>
                  </a:txBody>
                  <a:tcPr/>
                </a:tc>
                <a:extLst>
                  <a:ext uri="{0D108BD9-81ED-4DB2-BD59-A6C34878D82A}">
                    <a16:rowId xmlns:a16="http://schemas.microsoft.com/office/drawing/2014/main" val="3867664769"/>
                  </a:ext>
                </a:extLst>
              </a:tr>
              <a:tr h="110687">
                <a:tc>
                  <a:txBody>
                    <a:bodyPr/>
                    <a:lstStyle/>
                    <a:p>
                      <a:pPr marL="0" marR="0" algn="l">
                        <a:lnSpc>
                          <a:spcPct val="107000"/>
                        </a:lnSpc>
                        <a:spcBef>
                          <a:spcPts val="0"/>
                        </a:spcBef>
                        <a:spcAft>
                          <a:spcPts val="0"/>
                        </a:spcAft>
                      </a:pPr>
                      <a:r>
                        <a:rPr lang="en-US" sz="1050">
                          <a:effectLst/>
                          <a:latin typeface="Moderat" panose="00000500000000000000" pitchFamily="50" charset="0"/>
                        </a:rPr>
                        <a:t>QR codes used</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Yes</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23</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.563</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dirty="0">
                          <a:effectLst/>
                          <a:latin typeface="Moderat" panose="00000500000000000000" pitchFamily="50" charset="0"/>
                        </a:rPr>
                        <a:t>.38</a:t>
                      </a:r>
                      <a:endParaRPr lang="en-US" sz="1050" dirty="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rowSpan="2">
                  <a:txBody>
                    <a:bodyPr/>
                    <a:lstStyle/>
                    <a:p>
                      <a:pPr marL="0" marR="0" algn="ctr">
                        <a:lnSpc>
                          <a:spcPct val="107000"/>
                        </a:lnSpc>
                        <a:spcBef>
                          <a:spcPts val="0"/>
                        </a:spcBef>
                        <a:spcAft>
                          <a:spcPts val="0"/>
                        </a:spcAft>
                      </a:pPr>
                      <a:r>
                        <a:rPr lang="en-US" sz="1050" b="1" dirty="0">
                          <a:effectLst/>
                          <a:latin typeface="Moderat" panose="00000500000000000000" pitchFamily="50" charset="0"/>
                        </a:rPr>
                        <a:t>.036**</a:t>
                      </a:r>
                      <a:endParaRPr lang="en-US" sz="1050" b="1" dirty="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nchor="ctr"/>
                </a:tc>
                <a:extLst>
                  <a:ext uri="{0D108BD9-81ED-4DB2-BD59-A6C34878D82A}">
                    <a16:rowId xmlns:a16="http://schemas.microsoft.com/office/drawing/2014/main" val="2676189840"/>
                  </a:ext>
                </a:extLst>
              </a:tr>
              <a:tr h="274906">
                <a:tc>
                  <a:txBody>
                    <a:bodyPr/>
                    <a:lstStyle/>
                    <a:p>
                      <a:pPr marL="0" marR="0" algn="l">
                        <a:lnSpc>
                          <a:spcPct val="107000"/>
                        </a:lnSpc>
                        <a:spcBef>
                          <a:spcPts val="0"/>
                        </a:spcBef>
                        <a:spcAft>
                          <a:spcPts val="0"/>
                        </a:spcAft>
                      </a:pPr>
                      <a:r>
                        <a:rPr lang="en-US" sz="1050">
                          <a:effectLst/>
                          <a:latin typeface="Moderat" panose="00000500000000000000" pitchFamily="50" charset="0"/>
                        </a:rPr>
                        <a:t> </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No</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13</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.285</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.34</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vMerge="1">
                  <a:txBody>
                    <a:bodyPr/>
                    <a:lstStyle/>
                    <a:p>
                      <a:endParaRPr lang="en-US"/>
                    </a:p>
                  </a:txBody>
                  <a:tcPr/>
                </a:tc>
                <a:extLst>
                  <a:ext uri="{0D108BD9-81ED-4DB2-BD59-A6C34878D82A}">
                    <a16:rowId xmlns:a16="http://schemas.microsoft.com/office/drawing/2014/main" val="788985474"/>
                  </a:ext>
                </a:extLst>
              </a:tr>
              <a:tr h="226539">
                <a:tc>
                  <a:txBody>
                    <a:bodyPr/>
                    <a:lstStyle/>
                    <a:p>
                      <a:pPr marL="0" marR="0" algn="l">
                        <a:lnSpc>
                          <a:spcPct val="107000"/>
                        </a:lnSpc>
                        <a:spcBef>
                          <a:spcPts val="0"/>
                        </a:spcBef>
                        <a:spcAft>
                          <a:spcPts val="0"/>
                        </a:spcAft>
                      </a:pPr>
                      <a:r>
                        <a:rPr lang="en-US" sz="1050">
                          <a:effectLst/>
                          <a:latin typeface="Moderat" panose="00000500000000000000" pitchFamily="50" charset="0"/>
                        </a:rPr>
                        <a:t>Distributed via email</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Yes</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16</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.348</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.345</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rowSpan="2">
                  <a:txBody>
                    <a:bodyPr/>
                    <a:lstStyle/>
                    <a:p>
                      <a:pPr marL="0" marR="0" algn="ctr">
                        <a:lnSpc>
                          <a:spcPct val="107000"/>
                        </a:lnSpc>
                        <a:spcBef>
                          <a:spcPts val="0"/>
                        </a:spcBef>
                        <a:spcAft>
                          <a:spcPts val="0"/>
                        </a:spcAft>
                      </a:pPr>
                      <a:r>
                        <a:rPr lang="en-US" sz="1050">
                          <a:effectLst/>
                          <a:latin typeface="Moderat" panose="00000500000000000000" pitchFamily="50" charset="0"/>
                        </a:rPr>
                        <a:t>.110</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nchor="ctr"/>
                </a:tc>
                <a:extLst>
                  <a:ext uri="{0D108BD9-81ED-4DB2-BD59-A6C34878D82A}">
                    <a16:rowId xmlns:a16="http://schemas.microsoft.com/office/drawing/2014/main" val="3156431593"/>
                  </a:ext>
                </a:extLst>
              </a:tr>
              <a:tr h="110687">
                <a:tc>
                  <a:txBody>
                    <a:bodyPr/>
                    <a:lstStyle/>
                    <a:p>
                      <a:pPr marL="0" marR="0" algn="l">
                        <a:lnSpc>
                          <a:spcPct val="107000"/>
                        </a:lnSpc>
                        <a:spcBef>
                          <a:spcPts val="0"/>
                        </a:spcBef>
                        <a:spcAft>
                          <a:spcPts val="0"/>
                        </a:spcAft>
                      </a:pPr>
                      <a:r>
                        <a:rPr lang="en-US" sz="1050">
                          <a:effectLst/>
                          <a:latin typeface="Moderat" panose="00000500000000000000" pitchFamily="50" charset="0"/>
                        </a:rPr>
                        <a:t> </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No</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20</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.555</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.40</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vMerge="1">
                  <a:txBody>
                    <a:bodyPr/>
                    <a:lstStyle/>
                    <a:p>
                      <a:endParaRPr lang="en-US"/>
                    </a:p>
                  </a:txBody>
                  <a:tcPr/>
                </a:tc>
                <a:extLst>
                  <a:ext uri="{0D108BD9-81ED-4DB2-BD59-A6C34878D82A}">
                    <a16:rowId xmlns:a16="http://schemas.microsoft.com/office/drawing/2014/main" val="3857512189"/>
                  </a:ext>
                </a:extLst>
              </a:tr>
              <a:tr h="226539">
                <a:tc>
                  <a:txBody>
                    <a:bodyPr/>
                    <a:lstStyle/>
                    <a:p>
                      <a:pPr marL="0" marR="0" algn="l">
                        <a:lnSpc>
                          <a:spcPct val="107000"/>
                        </a:lnSpc>
                        <a:spcBef>
                          <a:spcPts val="0"/>
                        </a:spcBef>
                        <a:spcAft>
                          <a:spcPts val="0"/>
                        </a:spcAft>
                      </a:pPr>
                      <a:r>
                        <a:rPr lang="en-US" sz="1050">
                          <a:effectLst/>
                          <a:latin typeface="Moderat" panose="00000500000000000000" pitchFamily="50" charset="0"/>
                        </a:rPr>
                        <a:t>SBIRT staff follow-up</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Yes</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16</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.588</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.33</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rowSpan="2">
                  <a:txBody>
                    <a:bodyPr/>
                    <a:lstStyle/>
                    <a:p>
                      <a:pPr marL="0" marR="0" algn="ctr">
                        <a:lnSpc>
                          <a:spcPct val="107000"/>
                        </a:lnSpc>
                        <a:spcBef>
                          <a:spcPts val="0"/>
                        </a:spcBef>
                        <a:spcAft>
                          <a:spcPts val="0"/>
                        </a:spcAft>
                      </a:pPr>
                      <a:r>
                        <a:rPr lang="en-US" sz="1050">
                          <a:effectLst/>
                          <a:latin typeface="Moderat" panose="00000500000000000000" pitchFamily="50" charset="0"/>
                        </a:rPr>
                        <a:t>.082</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nchor="ctr"/>
                </a:tc>
                <a:extLst>
                  <a:ext uri="{0D108BD9-81ED-4DB2-BD59-A6C34878D82A}">
                    <a16:rowId xmlns:a16="http://schemas.microsoft.com/office/drawing/2014/main" val="1073069980"/>
                  </a:ext>
                </a:extLst>
              </a:tr>
              <a:tr h="110687">
                <a:tc>
                  <a:txBody>
                    <a:bodyPr/>
                    <a:lstStyle/>
                    <a:p>
                      <a:pPr marL="0" marR="0" algn="l">
                        <a:lnSpc>
                          <a:spcPct val="107000"/>
                        </a:lnSpc>
                        <a:spcBef>
                          <a:spcPts val="0"/>
                        </a:spcBef>
                        <a:spcAft>
                          <a:spcPts val="0"/>
                        </a:spcAft>
                      </a:pPr>
                      <a:r>
                        <a:rPr lang="en-US" sz="1050">
                          <a:effectLst/>
                          <a:latin typeface="Moderat" panose="00000500000000000000" pitchFamily="50" charset="0"/>
                        </a:rPr>
                        <a:t> </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No</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20</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a:effectLst/>
                          <a:latin typeface="Moderat" panose="00000500000000000000" pitchFamily="50" charset="0"/>
                        </a:rPr>
                        <a:t>.363</a:t>
                      </a:r>
                      <a:endParaRPr lang="en-US" sz="105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a:txBody>
                    <a:bodyPr/>
                    <a:lstStyle/>
                    <a:p>
                      <a:pPr marL="0" marR="0" algn="l">
                        <a:lnSpc>
                          <a:spcPct val="107000"/>
                        </a:lnSpc>
                        <a:spcBef>
                          <a:spcPts val="0"/>
                        </a:spcBef>
                        <a:spcAft>
                          <a:spcPts val="0"/>
                        </a:spcAft>
                      </a:pPr>
                      <a:r>
                        <a:rPr lang="en-US" sz="1050" dirty="0">
                          <a:effectLst/>
                          <a:latin typeface="Moderat" panose="00000500000000000000" pitchFamily="50" charset="0"/>
                        </a:rPr>
                        <a:t>.41</a:t>
                      </a:r>
                      <a:endParaRPr lang="en-US" sz="1050" dirty="0">
                        <a:effectLst/>
                        <a:latin typeface="Moderat" panose="00000500000000000000" pitchFamily="50" charset="0"/>
                        <a:ea typeface="Calibri" panose="020F0502020204030204" pitchFamily="34" charset="0"/>
                        <a:cs typeface="Times New Roman" panose="02020603050405020304" pitchFamily="18" charset="0"/>
                      </a:endParaRPr>
                    </a:p>
                  </a:txBody>
                  <a:tcPr marL="50449" marR="50449" marT="0" marB="0"/>
                </a:tc>
                <a:tc vMerge="1">
                  <a:txBody>
                    <a:bodyPr/>
                    <a:lstStyle/>
                    <a:p>
                      <a:endParaRPr lang="en-US"/>
                    </a:p>
                  </a:txBody>
                  <a:tcPr/>
                </a:tc>
                <a:extLst>
                  <a:ext uri="{0D108BD9-81ED-4DB2-BD59-A6C34878D82A}">
                    <a16:rowId xmlns:a16="http://schemas.microsoft.com/office/drawing/2014/main" val="1597904261"/>
                  </a:ext>
                </a:extLst>
              </a:tr>
            </a:tbl>
          </a:graphicData>
        </a:graphic>
      </p:graphicFrame>
      <p:sp>
        <p:nvSpPr>
          <p:cNvPr id="5" name="Oval 4">
            <a:extLst>
              <a:ext uri="{FF2B5EF4-FFF2-40B4-BE49-F238E27FC236}">
                <a16:creationId xmlns:a16="http://schemas.microsoft.com/office/drawing/2014/main" id="{7EC4FE3D-4E2C-4F2F-5DFA-F3BC6216E848}"/>
              </a:ext>
            </a:extLst>
          </p:cNvPr>
          <p:cNvSpPr/>
          <p:nvPr/>
        </p:nvSpPr>
        <p:spPr>
          <a:xfrm>
            <a:off x="7938752" y="1677048"/>
            <a:ext cx="1127760" cy="3009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16E3334-ACEF-DB70-1C26-074B73CCE520}"/>
              </a:ext>
            </a:extLst>
          </p:cNvPr>
          <p:cNvSpPr/>
          <p:nvPr/>
        </p:nvSpPr>
        <p:spPr>
          <a:xfrm>
            <a:off x="7938752" y="2571750"/>
            <a:ext cx="1127760" cy="3009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18AA72D-4336-7D2A-7076-0FC464862590}"/>
              </a:ext>
            </a:extLst>
          </p:cNvPr>
          <p:cNvSpPr/>
          <p:nvPr/>
        </p:nvSpPr>
        <p:spPr>
          <a:xfrm>
            <a:off x="7938752" y="2949760"/>
            <a:ext cx="1127760" cy="3009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5423F235-AB91-C937-F5C4-0D3C2FA28123}"/>
              </a:ext>
            </a:extLst>
          </p:cNvPr>
          <p:cNvSpPr/>
          <p:nvPr/>
        </p:nvSpPr>
        <p:spPr>
          <a:xfrm>
            <a:off x="7911277" y="3726330"/>
            <a:ext cx="1127760" cy="3009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BA32CE76-1253-9658-BD52-BF626E0B08F2}"/>
              </a:ext>
            </a:extLst>
          </p:cNvPr>
          <p:cNvSpPr/>
          <p:nvPr/>
        </p:nvSpPr>
        <p:spPr>
          <a:xfrm>
            <a:off x="7938752" y="1352363"/>
            <a:ext cx="1127760" cy="3009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7E56A7B-FF2D-F842-A7DC-690C69FD0AFD}"/>
              </a:ext>
            </a:extLst>
          </p:cNvPr>
          <p:cNvSpPr txBox="1"/>
          <p:nvPr/>
        </p:nvSpPr>
        <p:spPr>
          <a:xfrm>
            <a:off x="356639" y="3935888"/>
            <a:ext cx="2964025" cy="523220"/>
          </a:xfrm>
          <a:prstGeom prst="rect">
            <a:avLst/>
          </a:prstGeom>
          <a:noFill/>
        </p:spPr>
        <p:txBody>
          <a:bodyPr wrap="square" rtlCol="0">
            <a:spAutoFit/>
          </a:bodyPr>
          <a:lstStyle/>
          <a:p>
            <a:r>
              <a:rPr lang="en-US" dirty="0"/>
              <a:t>**QR codes handed out during events.</a:t>
            </a:r>
          </a:p>
        </p:txBody>
      </p:sp>
      <p:sp>
        <p:nvSpPr>
          <p:cNvPr id="20" name="Oval 19">
            <a:extLst>
              <a:ext uri="{FF2B5EF4-FFF2-40B4-BE49-F238E27FC236}">
                <a16:creationId xmlns:a16="http://schemas.microsoft.com/office/drawing/2014/main" id="{3203FD5C-BB63-E0D2-1EA1-D0F25DDD0D26}"/>
              </a:ext>
            </a:extLst>
          </p:cNvPr>
          <p:cNvSpPr/>
          <p:nvPr/>
        </p:nvSpPr>
        <p:spPr>
          <a:xfrm>
            <a:off x="7965371" y="905012"/>
            <a:ext cx="1127760" cy="3009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9518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8"/>
          <p:cNvSpPr txBox="1"/>
          <p:nvPr/>
        </p:nvSpPr>
        <p:spPr>
          <a:xfrm>
            <a:off x="436800" y="182799"/>
            <a:ext cx="5161112"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2D5B8A"/>
                </a:solidFill>
                <a:latin typeface="Montserrat"/>
                <a:ea typeface="Montserrat"/>
                <a:cs typeface="Montserrat"/>
                <a:sym typeface="Montserrat"/>
              </a:rPr>
              <a:t>Acknowledgements</a:t>
            </a:r>
            <a:endParaRPr sz="3600" b="1" dirty="0">
              <a:solidFill>
                <a:srgbClr val="2D5B8A"/>
              </a:solidFill>
              <a:latin typeface="Montserrat"/>
              <a:ea typeface="Montserrat"/>
              <a:cs typeface="Montserrat"/>
              <a:sym typeface="Montserrat"/>
            </a:endParaRPr>
          </a:p>
        </p:txBody>
      </p:sp>
      <p:cxnSp>
        <p:nvCxnSpPr>
          <p:cNvPr id="86" name="Google Shape;86;p18"/>
          <p:cNvCxnSpPr/>
          <p:nvPr/>
        </p:nvCxnSpPr>
        <p:spPr>
          <a:xfrm>
            <a:off x="561900" y="830090"/>
            <a:ext cx="4602300" cy="0"/>
          </a:xfrm>
          <a:prstGeom prst="straightConnector1">
            <a:avLst/>
          </a:prstGeom>
          <a:noFill/>
          <a:ln w="19050" cap="flat" cmpd="sng">
            <a:solidFill>
              <a:srgbClr val="2D5B8A"/>
            </a:solidFill>
            <a:prstDash val="solid"/>
            <a:round/>
            <a:headEnd type="none" w="med" len="med"/>
            <a:tailEnd type="none" w="med" len="med"/>
          </a:ln>
        </p:spPr>
      </p:cxnSp>
      <p:sp>
        <p:nvSpPr>
          <p:cNvPr id="87" name="Google Shape;87;p18"/>
          <p:cNvSpPr txBox="1">
            <a:spLocks noGrp="1"/>
          </p:cNvSpPr>
          <p:nvPr>
            <p:ph type="body" idx="1"/>
          </p:nvPr>
        </p:nvSpPr>
        <p:spPr>
          <a:xfrm>
            <a:off x="356234" y="1077587"/>
            <a:ext cx="8664924" cy="3343800"/>
          </a:xfrm>
          <a:prstGeom prst="rect">
            <a:avLst/>
          </a:prstGeom>
        </p:spPr>
        <p:txBody>
          <a:bodyPr spcFirstLastPara="1" wrap="square" lIns="91425" tIns="91425" rIns="91425" bIns="91425" anchor="t" anchorCtr="0">
            <a:noAutofit/>
          </a:bodyPr>
          <a:lstStyle/>
          <a:p>
            <a:r>
              <a:rPr lang="en-US" sz="2400" dirty="0"/>
              <a:t>Young Adults involved in YSBIRT</a:t>
            </a:r>
          </a:p>
          <a:p>
            <a:r>
              <a:rPr lang="en-US" sz="2400" dirty="0"/>
              <a:t>SAMHSA Grant # </a:t>
            </a:r>
            <a:r>
              <a:rPr lang="en-US" sz="2400" b="1" dirty="0"/>
              <a:t>TI081150</a:t>
            </a:r>
            <a:endParaRPr lang="en-US" sz="2400" i="1" dirty="0">
              <a:latin typeface="Times New Roman" panose="02020603050405020304" pitchFamily="18" charset="0"/>
              <a:ea typeface="Calibri" panose="020F0502020204030204" pitchFamily="34" charset="0"/>
            </a:endParaRPr>
          </a:p>
          <a:p>
            <a:pPr marL="0" indent="0">
              <a:buNone/>
            </a:pPr>
            <a:r>
              <a:rPr lang="en-US" sz="2400" dirty="0"/>
              <a:t>Collaborating Partners: </a:t>
            </a:r>
          </a:p>
          <a:p>
            <a:r>
              <a:rPr lang="en-US" sz="2400" dirty="0"/>
              <a:t>SPECTRUM YOUTH AND FAMILY SERVICES, INC </a:t>
            </a:r>
          </a:p>
          <a:p>
            <a:r>
              <a:rPr lang="en-US" sz="2400" dirty="0"/>
              <a:t>Colleges: Champlain College, Castleton College, St Michael’s College, Middlebury College </a:t>
            </a:r>
          </a:p>
          <a:p>
            <a:r>
              <a:rPr lang="en-US" sz="2400" dirty="0"/>
              <a:t>Friends Research Institute</a:t>
            </a:r>
          </a:p>
          <a:p>
            <a:r>
              <a:rPr lang="en-US" sz="2400" dirty="0"/>
              <a:t>Keren </a:t>
            </a:r>
            <a:r>
              <a:rPr lang="en-US" sz="2400" dirty="0" err="1"/>
              <a:t>Kinner</a:t>
            </a:r>
            <a:r>
              <a:rPr lang="en-US" sz="2400" dirty="0"/>
              <a:t> ( C4BHI )</a:t>
            </a:r>
          </a:p>
        </p:txBody>
      </p:sp>
      <p:pic>
        <p:nvPicPr>
          <p:cNvPr id="88" name="Google Shape;88;p18"/>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89" name="Google Shape;89;p18"/>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cxnSp>
        <p:nvCxnSpPr>
          <p:cNvPr id="89" name="Google Shape;89;p18"/>
          <p:cNvCxnSpPr>
            <a:cxnSpLocks/>
          </p:cNvCxnSpPr>
          <p:nvPr/>
        </p:nvCxnSpPr>
        <p:spPr>
          <a:xfrm>
            <a:off x="-7500" y="4564400"/>
            <a:ext cx="3248005" cy="0"/>
          </a:xfrm>
          <a:prstGeom prst="straightConnector1">
            <a:avLst/>
          </a:prstGeom>
          <a:noFill/>
          <a:ln w="19050" cap="flat" cmpd="sng">
            <a:solidFill>
              <a:srgbClr val="2D5B8A"/>
            </a:solidFill>
            <a:prstDash val="solid"/>
            <a:round/>
            <a:headEnd type="none" w="med" len="med"/>
            <a:tailEnd type="none" w="med" len="med"/>
          </a:ln>
        </p:spPr>
      </p:cxnSp>
      <p:sp>
        <p:nvSpPr>
          <p:cNvPr id="85" name="Google Shape;85;p18"/>
          <p:cNvSpPr txBox="1"/>
          <p:nvPr/>
        </p:nvSpPr>
        <p:spPr>
          <a:xfrm>
            <a:off x="436800" y="182798"/>
            <a:ext cx="3517980" cy="197360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2D5B8A"/>
                </a:solidFill>
                <a:latin typeface="Montserrat"/>
                <a:ea typeface="Montserrat"/>
                <a:cs typeface="Montserrat"/>
                <a:sym typeface="Montserrat"/>
              </a:rPr>
              <a:t>Rates of survey return by presence (or absence of wellness staff</a:t>
            </a:r>
            <a:endParaRPr sz="3000" b="1" dirty="0">
              <a:solidFill>
                <a:srgbClr val="2D5B8A"/>
              </a:solidFill>
              <a:latin typeface="Montserrat"/>
              <a:ea typeface="Montserrat"/>
              <a:cs typeface="Montserrat"/>
              <a:sym typeface="Montserrat"/>
            </a:endParaRPr>
          </a:p>
        </p:txBody>
      </p:sp>
      <p:cxnSp>
        <p:nvCxnSpPr>
          <p:cNvPr id="86" name="Google Shape;86;p18"/>
          <p:cNvCxnSpPr>
            <a:cxnSpLocks/>
          </p:cNvCxnSpPr>
          <p:nvPr/>
        </p:nvCxnSpPr>
        <p:spPr>
          <a:xfrm>
            <a:off x="480938" y="2617470"/>
            <a:ext cx="2570872" cy="0"/>
          </a:xfrm>
          <a:prstGeom prst="straightConnector1">
            <a:avLst/>
          </a:prstGeom>
          <a:noFill/>
          <a:ln w="19050" cap="flat" cmpd="sng">
            <a:solidFill>
              <a:srgbClr val="2D5B8A"/>
            </a:solidFill>
            <a:prstDash val="solid"/>
            <a:round/>
            <a:headEnd type="none" w="med" len="med"/>
            <a:tailEnd type="none" w="med" len="med"/>
          </a:ln>
        </p:spPr>
      </p:cxnSp>
      <p:pic>
        <p:nvPicPr>
          <p:cNvPr id="88" name="Google Shape;88;p18"/>
          <p:cNvPicPr preferRelativeResize="0"/>
          <p:nvPr/>
        </p:nvPicPr>
        <p:blipFill rotWithShape="1">
          <a:blip r:embed="rId3">
            <a:alphaModFix/>
          </a:blip>
          <a:srcRect/>
          <a:stretch/>
        </p:blipFill>
        <p:spPr>
          <a:xfrm>
            <a:off x="162476" y="4653122"/>
            <a:ext cx="1312300" cy="393599"/>
          </a:xfrm>
          <a:prstGeom prst="rect">
            <a:avLst/>
          </a:prstGeom>
          <a:noFill/>
          <a:ln>
            <a:noFill/>
          </a:ln>
        </p:spPr>
      </p:pic>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2" name="Content Placeholder 12">
            <a:extLst>
              <a:ext uri="{FF2B5EF4-FFF2-40B4-BE49-F238E27FC236}">
                <a16:creationId xmlns:a16="http://schemas.microsoft.com/office/drawing/2014/main" id="{E4B3288E-BCCE-F559-B85D-1FD1A2838C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77029" y="213965"/>
            <a:ext cx="4374309" cy="4787036"/>
          </a:xfrm>
          <a:prstGeom prst="rect">
            <a:avLst/>
          </a:prstGeom>
          <a:noFill/>
          <a:ln>
            <a:noFill/>
          </a:ln>
        </p:spPr>
      </p:pic>
      <p:sp>
        <p:nvSpPr>
          <p:cNvPr id="3" name="TextBox 2">
            <a:extLst>
              <a:ext uri="{FF2B5EF4-FFF2-40B4-BE49-F238E27FC236}">
                <a16:creationId xmlns:a16="http://schemas.microsoft.com/office/drawing/2014/main" id="{0FA86C79-DB1A-111A-8BEF-1EAED150FB8F}"/>
              </a:ext>
            </a:extLst>
          </p:cNvPr>
          <p:cNvSpPr txBox="1"/>
          <p:nvPr/>
        </p:nvSpPr>
        <p:spPr>
          <a:xfrm>
            <a:off x="364521" y="3811332"/>
            <a:ext cx="3144489" cy="646331"/>
          </a:xfrm>
          <a:prstGeom prst="rect">
            <a:avLst/>
          </a:prstGeom>
          <a:noFill/>
        </p:spPr>
        <p:txBody>
          <a:bodyPr wrap="square" rtlCol="0">
            <a:spAutoFit/>
          </a:bodyPr>
          <a:lstStyle/>
          <a:p>
            <a:r>
              <a:rPr lang="en-US" sz="1800" dirty="0">
                <a:latin typeface="Moderat" panose="00000500000000000000" pitchFamily="50" charset="0"/>
              </a:rPr>
              <a:t>Green shading indicates increased response rates </a:t>
            </a:r>
          </a:p>
        </p:txBody>
      </p:sp>
    </p:spTree>
    <p:extLst>
      <p:ext uri="{BB962C8B-B14F-4D97-AF65-F5344CB8AC3E}">
        <p14:creationId xmlns:p14="http://schemas.microsoft.com/office/powerpoint/2010/main" val="2749780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10" name="Google Shape;11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graphicFrame>
        <p:nvGraphicFramePr>
          <p:cNvPr id="7" name="Chart 6">
            <a:extLst>
              <a:ext uri="{FF2B5EF4-FFF2-40B4-BE49-F238E27FC236}">
                <a16:creationId xmlns:a16="http://schemas.microsoft.com/office/drawing/2014/main" id="{FF726741-6AF1-2822-DF1F-0616902D9159}"/>
              </a:ext>
            </a:extLst>
          </p:cNvPr>
          <p:cNvGraphicFramePr/>
          <p:nvPr>
            <p:extLst>
              <p:ext uri="{D42A27DB-BD31-4B8C-83A1-F6EECF244321}">
                <p14:modId xmlns:p14="http://schemas.microsoft.com/office/powerpoint/2010/main" val="2765874034"/>
              </p:ext>
            </p:extLst>
          </p:nvPr>
        </p:nvGraphicFramePr>
        <p:xfrm>
          <a:off x="400050" y="400050"/>
          <a:ext cx="8743950" cy="465676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D4BFA390-1EC9-7843-4E9F-55A12D60A853}"/>
              </a:ext>
            </a:extLst>
          </p:cNvPr>
          <p:cNvSpPr txBox="1"/>
          <p:nvPr/>
        </p:nvSpPr>
        <p:spPr>
          <a:xfrm>
            <a:off x="588347" y="353267"/>
            <a:ext cx="7884111" cy="461665"/>
          </a:xfrm>
          <a:prstGeom prst="rect">
            <a:avLst/>
          </a:prstGeom>
          <a:solidFill>
            <a:srgbClr val="BBCB8B"/>
          </a:solidFill>
        </p:spPr>
        <p:txBody>
          <a:bodyPr wrap="square" rtlCol="0" anchor="ctr">
            <a:spAutoFit/>
          </a:bodyPr>
          <a:lstStyle/>
          <a:p>
            <a:pPr algn="ctr"/>
            <a:r>
              <a:rPr lang="en-US" sz="2400" dirty="0">
                <a:latin typeface="Moderat" panose="00000500000000000000" pitchFamily="50" charset="0"/>
              </a:rPr>
              <a:t>Why I took the health survey?</a:t>
            </a:r>
          </a:p>
        </p:txBody>
      </p:sp>
    </p:spTree>
    <p:extLst>
      <p:ext uri="{BB962C8B-B14F-4D97-AF65-F5344CB8AC3E}">
        <p14:creationId xmlns:p14="http://schemas.microsoft.com/office/powerpoint/2010/main" val="2981283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436799" y="182799"/>
            <a:ext cx="8256263"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2D5B8A"/>
                </a:solidFill>
                <a:latin typeface="Montserrat"/>
                <a:ea typeface="Montserrat"/>
                <a:cs typeface="Montserrat"/>
                <a:sym typeface="Montserrat"/>
              </a:rPr>
              <a:t>Intervention delivery rates</a:t>
            </a:r>
            <a:endParaRPr sz="3600" b="1" dirty="0">
              <a:solidFill>
                <a:srgbClr val="2D5B8A"/>
              </a:solidFill>
              <a:latin typeface="Montserrat"/>
              <a:ea typeface="Montserrat"/>
              <a:cs typeface="Montserrat"/>
              <a:sym typeface="Montserrat"/>
            </a:endParaRPr>
          </a:p>
        </p:txBody>
      </p:sp>
      <p:cxnSp>
        <p:nvCxnSpPr>
          <p:cNvPr id="86" name="Google Shape;86;p18"/>
          <p:cNvCxnSpPr/>
          <p:nvPr/>
        </p:nvCxnSpPr>
        <p:spPr>
          <a:xfrm>
            <a:off x="561900" y="830090"/>
            <a:ext cx="4602300" cy="0"/>
          </a:xfrm>
          <a:prstGeom prst="straightConnector1">
            <a:avLst/>
          </a:prstGeom>
          <a:noFill/>
          <a:ln w="19050" cap="flat" cmpd="sng">
            <a:solidFill>
              <a:srgbClr val="2D5B8A"/>
            </a:solidFill>
            <a:prstDash val="solid"/>
            <a:round/>
            <a:headEnd type="none" w="med" len="med"/>
            <a:tailEnd type="none" w="med" len="med"/>
          </a:ln>
        </p:spPr>
      </p:cxnSp>
      <p:pic>
        <p:nvPicPr>
          <p:cNvPr id="88" name="Google Shape;88;p18"/>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89" name="Google Shape;89;p18"/>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graphicFrame>
        <p:nvGraphicFramePr>
          <p:cNvPr id="4" name="Diagram 3">
            <a:extLst>
              <a:ext uri="{FF2B5EF4-FFF2-40B4-BE49-F238E27FC236}">
                <a16:creationId xmlns:a16="http://schemas.microsoft.com/office/drawing/2014/main" id="{FA81015C-EDB7-B181-D820-046F32A0484E}"/>
              </a:ext>
            </a:extLst>
          </p:cNvPr>
          <p:cNvGraphicFramePr/>
          <p:nvPr>
            <p:extLst>
              <p:ext uri="{D42A27DB-BD31-4B8C-83A1-F6EECF244321}">
                <p14:modId xmlns:p14="http://schemas.microsoft.com/office/powerpoint/2010/main" val="2098424122"/>
              </p:ext>
            </p:extLst>
          </p:nvPr>
        </p:nvGraphicFramePr>
        <p:xfrm>
          <a:off x="674370" y="830090"/>
          <a:ext cx="7600950" cy="3773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8828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pic>
        <p:nvPicPr>
          <p:cNvPr id="131" name="Google Shape;131;p23"/>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132" name="Google Shape;132;p23"/>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133" name="Google Shape;133;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134" name="Google Shape;134;p23"/>
          <p:cNvSpPr/>
          <p:nvPr/>
        </p:nvSpPr>
        <p:spPr>
          <a:xfrm>
            <a:off x="-6925" y="0"/>
            <a:ext cx="9159000" cy="4564500"/>
          </a:xfrm>
          <a:prstGeom prst="rect">
            <a:avLst/>
          </a:prstGeom>
          <a:solidFill>
            <a:srgbClr val="002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3"/>
          <p:cNvSpPr txBox="1"/>
          <p:nvPr/>
        </p:nvSpPr>
        <p:spPr>
          <a:xfrm>
            <a:off x="2403250" y="845821"/>
            <a:ext cx="4336500" cy="317753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solidFill>
                  <a:srgbClr val="E3E9E4"/>
                </a:solidFill>
                <a:latin typeface="Montserrat"/>
                <a:ea typeface="Montserrat"/>
                <a:cs typeface="Montserrat"/>
                <a:sym typeface="Montserrat"/>
              </a:rPr>
              <a:t>College SBIRT in Action</a:t>
            </a:r>
          </a:p>
          <a:p>
            <a:pPr marL="0" lvl="0" indent="0" algn="ctr" rtl="0">
              <a:spcBef>
                <a:spcPts val="0"/>
              </a:spcBef>
              <a:spcAft>
                <a:spcPts val="0"/>
              </a:spcAft>
              <a:buNone/>
            </a:pPr>
            <a:endParaRPr lang="en" sz="2900" b="1" dirty="0">
              <a:solidFill>
                <a:srgbClr val="E3E9E4"/>
              </a:solidFill>
              <a:latin typeface="Montserrat"/>
              <a:ea typeface="Montserrat"/>
              <a:cs typeface="Montserrat"/>
              <a:sym typeface="Montserrat"/>
            </a:endParaRPr>
          </a:p>
          <a:p>
            <a:pPr marL="0" lvl="0" indent="0" algn="ctr" rtl="0">
              <a:spcBef>
                <a:spcPts val="0"/>
              </a:spcBef>
              <a:spcAft>
                <a:spcPts val="0"/>
              </a:spcAft>
              <a:buNone/>
            </a:pPr>
            <a:r>
              <a:rPr lang="en" sz="2900" b="1" dirty="0">
                <a:solidFill>
                  <a:srgbClr val="E3E9E4"/>
                </a:solidFill>
                <a:latin typeface="Montserrat"/>
                <a:ea typeface="Montserrat"/>
                <a:cs typeface="Montserrat"/>
                <a:sym typeface="Montserrat"/>
              </a:rPr>
              <a:t>Bridgette Atkins</a:t>
            </a:r>
          </a:p>
          <a:p>
            <a:pPr marL="0" lvl="0" indent="0" algn="ctr" rtl="0">
              <a:spcBef>
                <a:spcPts val="0"/>
              </a:spcBef>
              <a:spcAft>
                <a:spcPts val="0"/>
              </a:spcAft>
              <a:buNone/>
            </a:pPr>
            <a:r>
              <a:rPr lang="en" sz="2900" b="1" dirty="0">
                <a:solidFill>
                  <a:srgbClr val="E3E9E4"/>
                </a:solidFill>
                <a:latin typeface="Montserrat"/>
                <a:ea typeface="Montserrat"/>
                <a:cs typeface="Montserrat"/>
                <a:sym typeface="Montserrat"/>
              </a:rPr>
              <a:t>Wellness Coordinator</a:t>
            </a:r>
          </a:p>
          <a:p>
            <a:pPr marL="0" lvl="0" indent="0" algn="ctr" rtl="0">
              <a:spcBef>
                <a:spcPts val="0"/>
              </a:spcBef>
              <a:spcAft>
                <a:spcPts val="0"/>
              </a:spcAft>
              <a:buNone/>
            </a:pPr>
            <a:r>
              <a:rPr lang="en" sz="2900" b="1" dirty="0">
                <a:solidFill>
                  <a:srgbClr val="E3E9E4"/>
                </a:solidFill>
                <a:latin typeface="Montserrat"/>
                <a:ea typeface="Montserrat"/>
                <a:cs typeface="Montserrat"/>
                <a:sym typeface="Montserrat"/>
              </a:rPr>
              <a:t>St. Michael’s College</a:t>
            </a:r>
            <a:endParaRPr sz="2900" b="1" dirty="0">
              <a:solidFill>
                <a:srgbClr val="E3E9E4"/>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436799" y="182799"/>
            <a:ext cx="8256263"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2D5B8A"/>
                </a:solidFill>
                <a:latin typeface="Montserrat"/>
                <a:ea typeface="Montserrat"/>
                <a:cs typeface="Montserrat"/>
                <a:sym typeface="Montserrat"/>
              </a:rPr>
              <a:t>What worked….</a:t>
            </a:r>
            <a:endParaRPr sz="3600" b="1" dirty="0">
              <a:solidFill>
                <a:srgbClr val="2D5B8A"/>
              </a:solidFill>
              <a:latin typeface="Montserrat"/>
              <a:ea typeface="Montserrat"/>
              <a:cs typeface="Montserrat"/>
              <a:sym typeface="Montserrat"/>
            </a:endParaRPr>
          </a:p>
        </p:txBody>
      </p:sp>
      <p:cxnSp>
        <p:nvCxnSpPr>
          <p:cNvPr id="86" name="Google Shape;86;p18"/>
          <p:cNvCxnSpPr/>
          <p:nvPr/>
        </p:nvCxnSpPr>
        <p:spPr>
          <a:xfrm>
            <a:off x="561900" y="830090"/>
            <a:ext cx="4602300" cy="0"/>
          </a:xfrm>
          <a:prstGeom prst="straightConnector1">
            <a:avLst/>
          </a:prstGeom>
          <a:noFill/>
          <a:ln w="19050" cap="flat" cmpd="sng">
            <a:solidFill>
              <a:srgbClr val="2D5B8A"/>
            </a:solidFill>
            <a:prstDash val="solid"/>
            <a:round/>
            <a:headEnd type="none" w="med" len="med"/>
            <a:tailEnd type="none" w="med" len="med"/>
          </a:ln>
        </p:spPr>
      </p:cxnSp>
      <p:pic>
        <p:nvPicPr>
          <p:cNvPr id="88" name="Google Shape;88;p18"/>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89" name="Google Shape;89;p18"/>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2" name="Content Placeholder 2">
            <a:extLst>
              <a:ext uri="{FF2B5EF4-FFF2-40B4-BE49-F238E27FC236}">
                <a16:creationId xmlns:a16="http://schemas.microsoft.com/office/drawing/2014/main" id="{E5F3A393-4E54-2BA8-F625-E8A8859CAE05}"/>
              </a:ext>
            </a:extLst>
          </p:cNvPr>
          <p:cNvSpPr txBox="1">
            <a:spLocks/>
          </p:cNvSpPr>
          <p:nvPr/>
        </p:nvSpPr>
        <p:spPr>
          <a:xfrm>
            <a:off x="561900" y="1154431"/>
            <a:ext cx="7585186" cy="3409966"/>
          </a:xfrm>
          <a:prstGeom prst="rect">
            <a:avLst/>
          </a:prstGeom>
          <a:noFill/>
          <a:ln>
            <a:noFill/>
          </a:ln>
        </p:spPr>
        <p:txBody>
          <a:bodyPr spcFirstLastPara="1" vert="horz" wrap="square" lIns="91440" tIns="45720" rIns="91440" bIns="45720" rtlCol="0" anchor="t" anchorCtr="0">
            <a:normAutofit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00000"/>
              </a:lnSpc>
              <a:spcAft>
                <a:spcPts val="1200"/>
              </a:spcAft>
            </a:pPr>
            <a:r>
              <a:rPr lang="en-US" sz="2400" dirty="0">
                <a:latin typeface="Moderat"/>
              </a:rPr>
              <a:t>One Question</a:t>
            </a:r>
            <a:endParaRPr lang="en-US" sz="2400" dirty="0">
              <a:latin typeface="Moderat" panose="00000500000000000000" pitchFamily="50" charset="0"/>
            </a:endParaRPr>
          </a:p>
          <a:p>
            <a:pPr>
              <a:lnSpc>
                <a:spcPct val="100000"/>
              </a:lnSpc>
              <a:spcAft>
                <a:spcPts val="1200"/>
              </a:spcAft>
            </a:pPr>
            <a:r>
              <a:rPr lang="en-US" sz="2400" dirty="0">
                <a:latin typeface="Moderat"/>
              </a:rPr>
              <a:t>Captive Audience</a:t>
            </a:r>
            <a:endParaRPr lang="en-US" sz="2400" dirty="0">
              <a:latin typeface="Moderat" panose="00000500000000000000" pitchFamily="50" charset="0"/>
            </a:endParaRPr>
          </a:p>
          <a:p>
            <a:pPr>
              <a:lnSpc>
                <a:spcPct val="100000"/>
              </a:lnSpc>
              <a:spcAft>
                <a:spcPts val="1200"/>
              </a:spcAft>
            </a:pPr>
            <a:r>
              <a:rPr lang="en-US" sz="2400" dirty="0">
                <a:latin typeface="Moderat"/>
              </a:rPr>
              <a:t>Incentives</a:t>
            </a:r>
          </a:p>
          <a:p>
            <a:pPr>
              <a:lnSpc>
                <a:spcPct val="100000"/>
              </a:lnSpc>
              <a:spcAft>
                <a:spcPts val="1200"/>
              </a:spcAft>
            </a:pPr>
            <a:r>
              <a:rPr lang="en-US" sz="2400" dirty="0">
                <a:latin typeface="Moderat"/>
              </a:rPr>
              <a:t>Meeting students where they are</a:t>
            </a:r>
          </a:p>
          <a:p>
            <a:pPr lvl="1">
              <a:lnSpc>
                <a:spcPct val="100000"/>
              </a:lnSpc>
              <a:spcBef>
                <a:spcPts val="0"/>
              </a:spcBef>
              <a:spcAft>
                <a:spcPts val="1200"/>
              </a:spcAft>
            </a:pPr>
            <a:r>
              <a:rPr lang="en-US" sz="1800" dirty="0">
                <a:latin typeface="Moderat"/>
              </a:rPr>
              <a:t>Zoom</a:t>
            </a:r>
          </a:p>
          <a:p>
            <a:pPr>
              <a:lnSpc>
                <a:spcPct val="100000"/>
              </a:lnSpc>
              <a:spcAft>
                <a:spcPts val="1200"/>
              </a:spcAft>
            </a:pPr>
            <a:r>
              <a:rPr lang="en-US" sz="2400" dirty="0">
                <a:latin typeface="Moderat"/>
              </a:rPr>
              <a:t>Connecting to Purpose</a:t>
            </a:r>
          </a:p>
          <a:p>
            <a:pPr lvl="1">
              <a:lnSpc>
                <a:spcPct val="100000"/>
              </a:lnSpc>
              <a:spcBef>
                <a:spcPts val="0"/>
              </a:spcBef>
              <a:spcAft>
                <a:spcPts val="1200"/>
              </a:spcAft>
            </a:pPr>
            <a:r>
              <a:rPr lang="en-US" sz="1800" dirty="0">
                <a:latin typeface="Moderat"/>
              </a:rPr>
              <a:t> Relates to Mental Health</a:t>
            </a:r>
          </a:p>
        </p:txBody>
      </p:sp>
    </p:spTree>
    <p:extLst>
      <p:ext uri="{BB962C8B-B14F-4D97-AF65-F5344CB8AC3E}">
        <p14:creationId xmlns:p14="http://schemas.microsoft.com/office/powerpoint/2010/main" val="2479065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436799" y="182799"/>
            <a:ext cx="8256263"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2D5B8A"/>
                </a:solidFill>
                <a:latin typeface="Montserrat"/>
                <a:ea typeface="Montserrat"/>
                <a:cs typeface="Montserrat"/>
                <a:sym typeface="Montserrat"/>
              </a:rPr>
              <a:t>Obstacles and areas to grow</a:t>
            </a:r>
            <a:endParaRPr sz="3600" b="1" dirty="0">
              <a:solidFill>
                <a:srgbClr val="2D5B8A"/>
              </a:solidFill>
              <a:latin typeface="Montserrat"/>
              <a:ea typeface="Montserrat"/>
              <a:cs typeface="Montserrat"/>
              <a:sym typeface="Montserrat"/>
            </a:endParaRPr>
          </a:p>
        </p:txBody>
      </p:sp>
      <p:cxnSp>
        <p:nvCxnSpPr>
          <p:cNvPr id="86" name="Google Shape;86;p18"/>
          <p:cNvCxnSpPr/>
          <p:nvPr/>
        </p:nvCxnSpPr>
        <p:spPr>
          <a:xfrm>
            <a:off x="561900" y="830090"/>
            <a:ext cx="4602300" cy="0"/>
          </a:xfrm>
          <a:prstGeom prst="straightConnector1">
            <a:avLst/>
          </a:prstGeom>
          <a:noFill/>
          <a:ln w="19050" cap="flat" cmpd="sng">
            <a:solidFill>
              <a:srgbClr val="2D5B8A"/>
            </a:solidFill>
            <a:prstDash val="solid"/>
            <a:round/>
            <a:headEnd type="none" w="med" len="med"/>
            <a:tailEnd type="none" w="med" len="med"/>
          </a:ln>
        </p:spPr>
      </p:cxnSp>
      <p:pic>
        <p:nvPicPr>
          <p:cNvPr id="88" name="Google Shape;88;p18"/>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89" name="Google Shape;89;p18"/>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2" name="Content Placeholder 2">
            <a:extLst>
              <a:ext uri="{FF2B5EF4-FFF2-40B4-BE49-F238E27FC236}">
                <a16:creationId xmlns:a16="http://schemas.microsoft.com/office/drawing/2014/main" id="{E5F3A393-4E54-2BA8-F625-E8A8859CAE05}"/>
              </a:ext>
            </a:extLst>
          </p:cNvPr>
          <p:cNvSpPr txBox="1">
            <a:spLocks/>
          </p:cNvSpPr>
          <p:nvPr/>
        </p:nvSpPr>
        <p:spPr>
          <a:xfrm>
            <a:off x="561900" y="1154431"/>
            <a:ext cx="7585186" cy="3409966"/>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00000"/>
              </a:lnSpc>
              <a:spcBef>
                <a:spcPts val="0"/>
              </a:spcBef>
              <a:spcAft>
                <a:spcPts val="1200"/>
              </a:spcAft>
            </a:pPr>
            <a:r>
              <a:rPr lang="en-US" sz="2800" dirty="0">
                <a:latin typeface="Moderat" panose="00000500000000000000" pitchFamily="50" charset="0"/>
              </a:rPr>
              <a:t>COVID</a:t>
            </a:r>
          </a:p>
          <a:p>
            <a:pPr>
              <a:lnSpc>
                <a:spcPct val="100000"/>
              </a:lnSpc>
              <a:spcBef>
                <a:spcPts val="0"/>
              </a:spcBef>
              <a:spcAft>
                <a:spcPts val="1200"/>
              </a:spcAft>
            </a:pPr>
            <a:r>
              <a:rPr lang="en-US" sz="2800" dirty="0">
                <a:latin typeface="Moderat" panose="00000500000000000000" pitchFamily="50" charset="0"/>
              </a:rPr>
              <a:t>Decreasing Stigma</a:t>
            </a:r>
          </a:p>
          <a:p>
            <a:pPr lvl="1">
              <a:lnSpc>
                <a:spcPct val="100000"/>
              </a:lnSpc>
              <a:spcBef>
                <a:spcPts val="0"/>
              </a:spcBef>
              <a:spcAft>
                <a:spcPts val="1200"/>
              </a:spcAft>
            </a:pPr>
            <a:r>
              <a:rPr lang="en-US" sz="2000" dirty="0">
                <a:latin typeface="Moderat" panose="00000500000000000000" pitchFamily="50" charset="0"/>
                <a:ea typeface="+mn-lt"/>
                <a:cs typeface="+mn-lt"/>
              </a:rPr>
              <a:t>Continuing to grow SBIRT as a campus wide effort</a:t>
            </a:r>
          </a:p>
          <a:p>
            <a:pPr>
              <a:lnSpc>
                <a:spcPct val="100000"/>
              </a:lnSpc>
              <a:spcBef>
                <a:spcPts val="0"/>
              </a:spcBef>
              <a:spcAft>
                <a:spcPts val="1200"/>
              </a:spcAft>
            </a:pPr>
            <a:r>
              <a:rPr lang="en-US" sz="2800" dirty="0">
                <a:latin typeface="Moderat" panose="00000500000000000000" pitchFamily="50" charset="0"/>
              </a:rPr>
              <a:t>Increasing Accessibility</a:t>
            </a:r>
          </a:p>
          <a:p>
            <a:pPr lvl="1">
              <a:lnSpc>
                <a:spcPct val="100000"/>
              </a:lnSpc>
              <a:spcBef>
                <a:spcPts val="0"/>
              </a:spcBef>
              <a:spcAft>
                <a:spcPts val="1200"/>
              </a:spcAft>
            </a:pPr>
            <a:r>
              <a:rPr lang="en-US" sz="2000" dirty="0">
                <a:latin typeface="Moderat" panose="00000500000000000000" pitchFamily="50" charset="0"/>
                <a:cs typeface="Calibri"/>
              </a:rPr>
              <a:t>Meeting students where they are literally</a:t>
            </a:r>
            <a:r>
              <a:rPr lang="en-US" sz="2000" dirty="0">
                <a:latin typeface="Moderat" panose="00000500000000000000" pitchFamily="50" charset="0"/>
              </a:rPr>
              <a:t> </a:t>
            </a:r>
          </a:p>
          <a:p>
            <a:pPr lvl="1">
              <a:lnSpc>
                <a:spcPct val="100000"/>
              </a:lnSpc>
              <a:spcBef>
                <a:spcPts val="0"/>
              </a:spcBef>
              <a:spcAft>
                <a:spcPts val="1200"/>
              </a:spcAft>
            </a:pPr>
            <a:r>
              <a:rPr lang="en-US" sz="2000" dirty="0">
                <a:latin typeface="Moderat" panose="00000500000000000000" pitchFamily="50" charset="0"/>
                <a:ea typeface="Calibri"/>
                <a:cs typeface="Calibri"/>
              </a:rPr>
              <a:t>Self -Driven Motivational  Intervention</a:t>
            </a:r>
            <a:endParaRPr lang="en-US" sz="2800" dirty="0">
              <a:latin typeface="Moderat" panose="00000500000000000000" pitchFamily="50" charset="0"/>
            </a:endParaRPr>
          </a:p>
        </p:txBody>
      </p:sp>
    </p:spTree>
    <p:extLst>
      <p:ext uri="{BB962C8B-B14F-4D97-AF65-F5344CB8AC3E}">
        <p14:creationId xmlns:p14="http://schemas.microsoft.com/office/powerpoint/2010/main" val="558136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436799" y="182799"/>
            <a:ext cx="8256263"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2D5B8A"/>
                </a:solidFill>
                <a:latin typeface="Montserrat"/>
                <a:ea typeface="Montserrat"/>
                <a:cs typeface="Montserrat"/>
                <a:sym typeface="Montserrat"/>
              </a:rPr>
              <a:t>Closing thoughts</a:t>
            </a:r>
            <a:endParaRPr sz="3600" b="1" dirty="0">
              <a:solidFill>
                <a:srgbClr val="2D5B8A"/>
              </a:solidFill>
              <a:latin typeface="Montserrat"/>
              <a:ea typeface="Montserrat"/>
              <a:cs typeface="Montserrat"/>
              <a:sym typeface="Montserrat"/>
            </a:endParaRPr>
          </a:p>
        </p:txBody>
      </p:sp>
      <p:cxnSp>
        <p:nvCxnSpPr>
          <p:cNvPr id="86" name="Google Shape;86;p18"/>
          <p:cNvCxnSpPr/>
          <p:nvPr/>
        </p:nvCxnSpPr>
        <p:spPr>
          <a:xfrm>
            <a:off x="561900" y="830090"/>
            <a:ext cx="4602300" cy="0"/>
          </a:xfrm>
          <a:prstGeom prst="straightConnector1">
            <a:avLst/>
          </a:prstGeom>
          <a:noFill/>
          <a:ln w="19050" cap="flat" cmpd="sng">
            <a:solidFill>
              <a:srgbClr val="2D5B8A"/>
            </a:solidFill>
            <a:prstDash val="solid"/>
            <a:round/>
            <a:headEnd type="none" w="med" len="med"/>
            <a:tailEnd type="none" w="med" len="med"/>
          </a:ln>
        </p:spPr>
      </p:cxnSp>
      <p:pic>
        <p:nvPicPr>
          <p:cNvPr id="88" name="Google Shape;88;p18"/>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89" name="Google Shape;89;p18"/>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2" name="Content Placeholder 2">
            <a:extLst>
              <a:ext uri="{FF2B5EF4-FFF2-40B4-BE49-F238E27FC236}">
                <a16:creationId xmlns:a16="http://schemas.microsoft.com/office/drawing/2014/main" id="{E5F3A393-4E54-2BA8-F625-E8A8859CAE05}"/>
              </a:ext>
            </a:extLst>
          </p:cNvPr>
          <p:cNvSpPr txBox="1">
            <a:spLocks/>
          </p:cNvSpPr>
          <p:nvPr/>
        </p:nvSpPr>
        <p:spPr>
          <a:xfrm>
            <a:off x="561900" y="1154431"/>
            <a:ext cx="7585186" cy="3409966"/>
          </a:xfrm>
          <a:prstGeom prst="rect">
            <a:avLst/>
          </a:prstGeom>
          <a:noFill/>
          <a:ln>
            <a:noFill/>
          </a:ln>
        </p:spPr>
        <p:txBody>
          <a:bodyPr spcFirstLastPara="1" vert="horz" wrap="square" lIns="91440" tIns="45720" rIns="91440" bIns="45720" rtlCol="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00000"/>
              </a:lnSpc>
              <a:spcBef>
                <a:spcPts val="0"/>
              </a:spcBef>
              <a:spcAft>
                <a:spcPts val="1200"/>
              </a:spcAft>
              <a:buNone/>
            </a:pPr>
            <a:r>
              <a:rPr lang="en-US" sz="3200" i="1" dirty="0">
                <a:solidFill>
                  <a:schemeClr val="tx1">
                    <a:lumMod val="95000"/>
                    <a:lumOff val="5000"/>
                  </a:schemeClr>
                </a:solidFill>
                <a:latin typeface="Moderat" panose="00000500000000000000" pitchFamily="50" charset="0"/>
                <a:cs typeface="Calibri"/>
              </a:rPr>
              <a:t>"People don’t always need advice. Sometimes all they really need is a hand to hold, an ear to listen, and a heart to understand them." - Anonymous</a:t>
            </a:r>
            <a:endParaRPr lang="en-US" sz="3200" i="1" dirty="0">
              <a:solidFill>
                <a:schemeClr val="tx1">
                  <a:lumMod val="95000"/>
                  <a:lumOff val="5000"/>
                </a:schemeClr>
              </a:solidFill>
              <a:latin typeface="Moderat" panose="00000500000000000000" pitchFamily="50" charset="0"/>
              <a:ea typeface="+mn-lt"/>
              <a:cs typeface="+mn-lt"/>
            </a:endParaRPr>
          </a:p>
          <a:p>
            <a:pPr marL="0" indent="0">
              <a:lnSpc>
                <a:spcPct val="100000"/>
              </a:lnSpc>
              <a:spcAft>
                <a:spcPts val="1200"/>
              </a:spcAft>
              <a:buNone/>
            </a:pPr>
            <a:endParaRPr lang="en-US" sz="3200" i="1" dirty="0">
              <a:solidFill>
                <a:schemeClr val="tx1">
                  <a:lumMod val="95000"/>
                  <a:lumOff val="5000"/>
                </a:schemeClr>
              </a:solidFill>
              <a:latin typeface="Moderat" panose="00000500000000000000" pitchFamily="50" charset="0"/>
            </a:endParaRPr>
          </a:p>
          <a:p>
            <a:pPr marL="114300" indent="0">
              <a:lnSpc>
                <a:spcPct val="100000"/>
              </a:lnSpc>
              <a:spcBef>
                <a:spcPts val="0"/>
              </a:spcBef>
              <a:spcAft>
                <a:spcPts val="1200"/>
              </a:spcAft>
              <a:buNone/>
            </a:pPr>
            <a:r>
              <a:rPr lang="en-US" sz="3200" i="1" dirty="0">
                <a:solidFill>
                  <a:schemeClr val="tx1">
                    <a:lumMod val="95000"/>
                    <a:lumOff val="5000"/>
                  </a:schemeClr>
                </a:solidFill>
                <a:latin typeface="Moderat" panose="00000500000000000000" pitchFamily="50" charset="0"/>
                <a:cs typeface="Calibri"/>
              </a:rPr>
              <a:t>"</a:t>
            </a:r>
            <a:r>
              <a:rPr lang="en-US" sz="3200" i="1" dirty="0">
                <a:solidFill>
                  <a:schemeClr val="tx1">
                    <a:lumMod val="95000"/>
                    <a:lumOff val="5000"/>
                  </a:schemeClr>
                </a:solidFill>
                <a:latin typeface="Moderat" panose="00000500000000000000" pitchFamily="50" charset="0"/>
                <a:ea typeface="+mn-lt"/>
                <a:cs typeface="+mn-lt"/>
              </a:rPr>
              <a:t>When "</a:t>
            </a:r>
            <a:r>
              <a:rPr lang="en-US" sz="3200" i="1" dirty="0">
                <a:solidFill>
                  <a:schemeClr val="tx1">
                    <a:lumMod val="95000"/>
                    <a:lumOff val="5000"/>
                  </a:schemeClr>
                </a:solidFill>
                <a:latin typeface="Moderat" panose="00000500000000000000" pitchFamily="50" charset="0"/>
                <a:cs typeface="Calibri"/>
              </a:rPr>
              <a:t>I" is replaced by "WE" even illness becomes wellness." ~ Malcolm X</a:t>
            </a:r>
            <a:endParaRPr lang="en-US" sz="3200" i="1" dirty="0">
              <a:solidFill>
                <a:schemeClr val="tx1">
                  <a:lumMod val="95000"/>
                  <a:lumOff val="5000"/>
                </a:schemeClr>
              </a:solidFill>
              <a:latin typeface="Moderat" panose="00000500000000000000" pitchFamily="50" charset="0"/>
              <a:ea typeface="+mn-lt"/>
              <a:cs typeface="+mn-lt"/>
            </a:endParaRPr>
          </a:p>
        </p:txBody>
      </p:sp>
    </p:spTree>
    <p:extLst>
      <p:ext uri="{BB962C8B-B14F-4D97-AF65-F5344CB8AC3E}">
        <p14:creationId xmlns:p14="http://schemas.microsoft.com/office/powerpoint/2010/main" val="2877240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25"/>
          <p:cNvSpPr/>
          <p:nvPr/>
        </p:nvSpPr>
        <p:spPr>
          <a:xfrm>
            <a:off x="-6925" y="0"/>
            <a:ext cx="9159000" cy="4564500"/>
          </a:xfrm>
          <a:prstGeom prst="rect">
            <a:avLst/>
          </a:prstGeom>
          <a:solidFill>
            <a:srgbClr val="1F5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5"/>
          <p:cNvSpPr txBox="1"/>
          <p:nvPr/>
        </p:nvSpPr>
        <p:spPr>
          <a:xfrm>
            <a:off x="2403250" y="1040130"/>
            <a:ext cx="4591910" cy="265176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900" b="1" dirty="0">
                <a:solidFill>
                  <a:srgbClr val="E3E9E4"/>
                </a:solidFill>
                <a:latin typeface="Montserrat"/>
                <a:ea typeface="Montserrat"/>
                <a:cs typeface="Montserrat"/>
                <a:sym typeface="Montserrat"/>
              </a:rPr>
              <a:t>One college’s attempt to ease access to treatment services for BIPOC &amp; Latinx students with risk</a:t>
            </a:r>
            <a:endParaRPr sz="2900" b="1" dirty="0">
              <a:solidFill>
                <a:srgbClr val="E3E9E4"/>
              </a:solidFill>
              <a:latin typeface="Montserrat"/>
              <a:ea typeface="Montserrat"/>
              <a:cs typeface="Montserrat"/>
              <a:sym typeface="Montserrat"/>
            </a:endParaRPr>
          </a:p>
        </p:txBody>
      </p:sp>
      <p:pic>
        <p:nvPicPr>
          <p:cNvPr id="151" name="Google Shape;151;p25"/>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152" name="Google Shape;152;p25"/>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153" name="Google Shape;153;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436799" y="182799"/>
            <a:ext cx="8256263"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1F5B59"/>
                </a:solidFill>
                <a:latin typeface="Montserrat"/>
                <a:ea typeface="Montserrat"/>
                <a:cs typeface="Montserrat"/>
                <a:sym typeface="Montserrat"/>
              </a:rPr>
              <a:t>Background</a:t>
            </a:r>
            <a:endParaRPr sz="3600" b="1" dirty="0">
              <a:solidFill>
                <a:srgbClr val="1F5B59"/>
              </a:solidFill>
              <a:latin typeface="Montserrat"/>
              <a:ea typeface="Montserrat"/>
              <a:cs typeface="Montserrat"/>
              <a:sym typeface="Montserrat"/>
            </a:endParaRPr>
          </a:p>
        </p:txBody>
      </p:sp>
      <p:cxnSp>
        <p:nvCxnSpPr>
          <p:cNvPr id="86" name="Google Shape;86;p18"/>
          <p:cNvCxnSpPr/>
          <p:nvPr/>
        </p:nvCxnSpPr>
        <p:spPr>
          <a:xfrm>
            <a:off x="561899" y="975399"/>
            <a:ext cx="4602300" cy="0"/>
          </a:xfrm>
          <a:prstGeom prst="straightConnector1">
            <a:avLst/>
          </a:prstGeom>
          <a:noFill/>
          <a:ln w="19050" cap="flat" cmpd="sng">
            <a:solidFill>
              <a:srgbClr val="1F5B59"/>
            </a:solidFill>
            <a:prstDash val="solid"/>
            <a:round/>
            <a:headEnd type="none" w="med" len="med"/>
            <a:tailEnd type="none" w="med" len="med"/>
          </a:ln>
        </p:spPr>
      </p:cxnSp>
      <p:pic>
        <p:nvPicPr>
          <p:cNvPr id="88" name="Google Shape;88;p18"/>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89" name="Google Shape;89;p18"/>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2" name="Content Placeholder 2">
            <a:extLst>
              <a:ext uri="{FF2B5EF4-FFF2-40B4-BE49-F238E27FC236}">
                <a16:creationId xmlns:a16="http://schemas.microsoft.com/office/drawing/2014/main" id="{E5F3A393-4E54-2BA8-F625-E8A8859CAE05}"/>
              </a:ext>
            </a:extLst>
          </p:cNvPr>
          <p:cNvSpPr txBox="1">
            <a:spLocks/>
          </p:cNvSpPr>
          <p:nvPr/>
        </p:nvSpPr>
        <p:spPr>
          <a:xfrm>
            <a:off x="436799" y="1181044"/>
            <a:ext cx="8584359" cy="2987057"/>
          </a:xfrm>
          <a:prstGeom prst="rect">
            <a:avLst/>
          </a:prstGeom>
          <a:noFill/>
          <a:ln>
            <a:noFill/>
          </a:ln>
        </p:spPr>
        <p:txBody>
          <a:bodyPr spcFirstLastPara="1" vert="horz" wrap="square" lIns="91440" tIns="45720" rIns="91440" bIns="45720" rtlCol="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00000"/>
              </a:lnSpc>
              <a:spcBef>
                <a:spcPts val="0"/>
              </a:spcBef>
              <a:spcAft>
                <a:spcPts val="1200"/>
              </a:spcAft>
            </a:pPr>
            <a:r>
              <a:rPr lang="en-US" sz="2200" dirty="0">
                <a:latin typeface="Moderat" panose="00000500000000000000" pitchFamily="50" charset="0"/>
              </a:rPr>
              <a:t>Data from Y1 implementation showed that Champlain’s BIPOC &amp; Latinx students reported disproportionately higher levels of risk for mental health &amp; substance misuse. </a:t>
            </a:r>
          </a:p>
          <a:p>
            <a:pPr>
              <a:lnSpc>
                <a:spcPct val="100000"/>
              </a:lnSpc>
              <a:spcBef>
                <a:spcPts val="0"/>
              </a:spcBef>
              <a:spcAft>
                <a:spcPts val="1200"/>
              </a:spcAft>
            </a:pPr>
            <a:r>
              <a:rPr lang="en-US" sz="2200" dirty="0">
                <a:latin typeface="Moderat" panose="00000500000000000000" pitchFamily="50" charset="0"/>
              </a:rPr>
              <a:t>For example, BIPOC students comprised only 10% of the student body, but 20% of those reporting thoughts of self-harm identified as BIPOC.</a:t>
            </a:r>
          </a:p>
          <a:p>
            <a:pPr>
              <a:lnSpc>
                <a:spcPct val="100000"/>
              </a:lnSpc>
              <a:spcBef>
                <a:spcPts val="0"/>
              </a:spcBef>
              <a:spcAft>
                <a:spcPts val="1200"/>
              </a:spcAft>
            </a:pPr>
            <a:r>
              <a:rPr lang="en-US" sz="2200" dirty="0">
                <a:latin typeface="Moderat" panose="00000500000000000000" pitchFamily="50" charset="0"/>
              </a:rPr>
              <a:t>Champlain College is a predominantly white institution in one of the whitest states in the country</a:t>
            </a:r>
          </a:p>
        </p:txBody>
      </p:sp>
    </p:spTree>
    <p:extLst>
      <p:ext uri="{BB962C8B-B14F-4D97-AF65-F5344CB8AC3E}">
        <p14:creationId xmlns:p14="http://schemas.microsoft.com/office/powerpoint/2010/main" val="1812406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436799" y="182799"/>
            <a:ext cx="8256263"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1F5B59"/>
                </a:solidFill>
                <a:latin typeface="Montserrat"/>
                <a:ea typeface="Montserrat"/>
                <a:cs typeface="Montserrat"/>
                <a:sym typeface="Montserrat"/>
              </a:rPr>
              <a:t>Background</a:t>
            </a:r>
            <a:endParaRPr sz="3600" b="1" dirty="0">
              <a:solidFill>
                <a:srgbClr val="1F5B59"/>
              </a:solidFill>
              <a:latin typeface="Montserrat"/>
              <a:ea typeface="Montserrat"/>
              <a:cs typeface="Montserrat"/>
              <a:sym typeface="Montserrat"/>
            </a:endParaRPr>
          </a:p>
        </p:txBody>
      </p:sp>
      <p:cxnSp>
        <p:nvCxnSpPr>
          <p:cNvPr id="86" name="Google Shape;86;p18"/>
          <p:cNvCxnSpPr/>
          <p:nvPr/>
        </p:nvCxnSpPr>
        <p:spPr>
          <a:xfrm>
            <a:off x="561899" y="963970"/>
            <a:ext cx="4602300" cy="0"/>
          </a:xfrm>
          <a:prstGeom prst="straightConnector1">
            <a:avLst/>
          </a:prstGeom>
          <a:noFill/>
          <a:ln w="19050" cap="flat" cmpd="sng">
            <a:solidFill>
              <a:srgbClr val="1F5B59"/>
            </a:solidFill>
            <a:prstDash val="solid"/>
            <a:round/>
            <a:headEnd type="none" w="med" len="med"/>
            <a:tailEnd type="none" w="med" len="med"/>
          </a:ln>
        </p:spPr>
      </p:cxnSp>
      <p:pic>
        <p:nvPicPr>
          <p:cNvPr id="88" name="Google Shape;88;p18"/>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89" name="Google Shape;89;p18"/>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2" name="Content Placeholder 2">
            <a:extLst>
              <a:ext uri="{FF2B5EF4-FFF2-40B4-BE49-F238E27FC236}">
                <a16:creationId xmlns:a16="http://schemas.microsoft.com/office/drawing/2014/main" id="{E5F3A393-4E54-2BA8-F625-E8A8859CAE05}"/>
              </a:ext>
            </a:extLst>
          </p:cNvPr>
          <p:cNvSpPr txBox="1">
            <a:spLocks/>
          </p:cNvSpPr>
          <p:nvPr/>
        </p:nvSpPr>
        <p:spPr>
          <a:xfrm>
            <a:off x="490545" y="1329873"/>
            <a:ext cx="8256263" cy="2987057"/>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00000"/>
              </a:lnSpc>
              <a:spcAft>
                <a:spcPts val="1200"/>
              </a:spcAft>
            </a:pPr>
            <a:r>
              <a:rPr lang="en-US" sz="2000" dirty="0">
                <a:latin typeface="Moderat" panose="00000500000000000000" pitchFamily="50" charset="0"/>
              </a:rPr>
              <a:t>Champlain Health &amp; Wellness made an effort to increase access to culturally relevant and affirming mental health treatment for BIPOC &amp; Latinx students. </a:t>
            </a:r>
          </a:p>
          <a:p>
            <a:pPr>
              <a:lnSpc>
                <a:spcPct val="100000"/>
              </a:lnSpc>
              <a:spcAft>
                <a:spcPts val="1200"/>
              </a:spcAft>
            </a:pPr>
            <a:r>
              <a:rPr lang="en-US" sz="2000" dirty="0">
                <a:latin typeface="Moderat" panose="00000500000000000000" pitchFamily="50" charset="0"/>
              </a:rPr>
              <a:t>The YSBIRT grant help to identify students in need and provide resources for this population to access culturally affirming treatment and matched appropriate levels of care as needed.</a:t>
            </a:r>
          </a:p>
        </p:txBody>
      </p:sp>
    </p:spTree>
    <p:extLst>
      <p:ext uri="{BB962C8B-B14F-4D97-AF65-F5344CB8AC3E}">
        <p14:creationId xmlns:p14="http://schemas.microsoft.com/office/powerpoint/2010/main" val="994337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8"/>
          <p:cNvSpPr txBox="1"/>
          <p:nvPr/>
        </p:nvSpPr>
        <p:spPr>
          <a:xfrm>
            <a:off x="436798" y="182799"/>
            <a:ext cx="8584359" cy="792600"/>
          </a:xfrm>
          <a:prstGeom prst="rect">
            <a:avLst/>
          </a:prstGeom>
          <a:noFill/>
          <a:ln>
            <a:noFill/>
          </a:ln>
        </p:spPr>
        <p:txBody>
          <a:bodyPr spcFirstLastPara="1" wrap="square" lIns="91425" tIns="91425" rIns="91425" bIns="91425" anchor="t" anchorCtr="0">
            <a:noAutofit/>
          </a:bodyPr>
          <a:lstStyle/>
          <a:p>
            <a:pPr lvl="0"/>
            <a:r>
              <a:rPr lang="en-US" sz="3600" b="1" dirty="0">
                <a:solidFill>
                  <a:srgbClr val="2D5B8A"/>
                </a:solidFill>
                <a:latin typeface="Montserrat"/>
                <a:ea typeface="Montserrat"/>
                <a:cs typeface="Montserrat"/>
                <a:sym typeface="Montserrat"/>
              </a:rPr>
              <a:t>Presentation Outline – Novel Approaches</a:t>
            </a:r>
            <a:endParaRPr sz="3600" b="1" dirty="0">
              <a:solidFill>
                <a:srgbClr val="2D5B8A"/>
              </a:solidFill>
              <a:latin typeface="Montserrat"/>
              <a:ea typeface="Montserrat"/>
              <a:cs typeface="Montserrat"/>
              <a:sym typeface="Montserrat"/>
            </a:endParaRPr>
          </a:p>
        </p:txBody>
      </p:sp>
      <p:cxnSp>
        <p:nvCxnSpPr>
          <p:cNvPr id="86" name="Google Shape;86;p18"/>
          <p:cNvCxnSpPr/>
          <p:nvPr/>
        </p:nvCxnSpPr>
        <p:spPr>
          <a:xfrm>
            <a:off x="561900" y="830090"/>
            <a:ext cx="4602300" cy="0"/>
          </a:xfrm>
          <a:prstGeom prst="straightConnector1">
            <a:avLst/>
          </a:prstGeom>
          <a:noFill/>
          <a:ln w="19050" cap="flat" cmpd="sng">
            <a:solidFill>
              <a:srgbClr val="2D5B8A"/>
            </a:solidFill>
            <a:prstDash val="solid"/>
            <a:round/>
            <a:headEnd type="none" w="med" len="med"/>
            <a:tailEnd type="none" w="med" len="med"/>
          </a:ln>
        </p:spPr>
      </p:cxnSp>
      <p:sp>
        <p:nvSpPr>
          <p:cNvPr id="87" name="Google Shape;87;p18"/>
          <p:cNvSpPr txBox="1">
            <a:spLocks noGrp="1"/>
          </p:cNvSpPr>
          <p:nvPr>
            <p:ph type="body" idx="1"/>
          </p:nvPr>
        </p:nvSpPr>
        <p:spPr>
          <a:xfrm>
            <a:off x="356234" y="1077587"/>
            <a:ext cx="8664924" cy="3343800"/>
          </a:xfrm>
          <a:prstGeom prst="rect">
            <a:avLst/>
          </a:prstGeom>
        </p:spPr>
        <p:txBody>
          <a:bodyPr spcFirstLastPara="1" wrap="square" lIns="91425" tIns="91425" rIns="91425" bIns="91425" anchor="t" anchorCtr="0">
            <a:noAutofit/>
          </a:bodyPr>
          <a:lstStyle/>
          <a:p>
            <a:endParaRPr lang="en-US" sz="2400" dirty="0"/>
          </a:p>
          <a:p>
            <a:r>
              <a:rPr lang="en-US" sz="2400" dirty="0"/>
              <a:t>Decoupling SBIRT from the medical/health clinic </a:t>
            </a:r>
          </a:p>
          <a:p>
            <a:r>
              <a:rPr lang="en-US" sz="2400" dirty="0"/>
              <a:t>College SBIRT in action </a:t>
            </a:r>
          </a:p>
          <a:p>
            <a:r>
              <a:rPr lang="en-US" sz="2400" dirty="0"/>
              <a:t>Easing access to treatment for BIPOC &amp; Latinx populations</a:t>
            </a:r>
          </a:p>
          <a:p>
            <a:r>
              <a:rPr lang="en-US" sz="2400" dirty="0"/>
              <a:t>Smartphone Contingency Management </a:t>
            </a:r>
          </a:p>
          <a:p>
            <a:endParaRPr lang="en-US" sz="2400" dirty="0"/>
          </a:p>
          <a:p>
            <a:endParaRPr lang="en-US" sz="2400" dirty="0"/>
          </a:p>
        </p:txBody>
      </p:sp>
      <p:pic>
        <p:nvPicPr>
          <p:cNvPr id="88" name="Google Shape;88;p18"/>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89" name="Google Shape;89;p18"/>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1861986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436799" y="182799"/>
            <a:ext cx="8256263"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1F5B59"/>
                </a:solidFill>
                <a:latin typeface="Montserrat"/>
                <a:ea typeface="Montserrat"/>
                <a:cs typeface="Montserrat"/>
                <a:sym typeface="Montserrat"/>
              </a:rPr>
              <a:t>How it worked</a:t>
            </a:r>
            <a:endParaRPr sz="3600" b="1" dirty="0">
              <a:solidFill>
                <a:srgbClr val="1F5B59"/>
              </a:solidFill>
              <a:latin typeface="Montserrat"/>
              <a:ea typeface="Montserrat"/>
              <a:cs typeface="Montserrat"/>
              <a:sym typeface="Montserrat"/>
            </a:endParaRPr>
          </a:p>
        </p:txBody>
      </p:sp>
      <p:cxnSp>
        <p:nvCxnSpPr>
          <p:cNvPr id="86" name="Google Shape;86;p18"/>
          <p:cNvCxnSpPr/>
          <p:nvPr/>
        </p:nvCxnSpPr>
        <p:spPr>
          <a:xfrm>
            <a:off x="561899" y="975399"/>
            <a:ext cx="4602300" cy="0"/>
          </a:xfrm>
          <a:prstGeom prst="straightConnector1">
            <a:avLst/>
          </a:prstGeom>
          <a:noFill/>
          <a:ln w="19050" cap="flat" cmpd="sng">
            <a:solidFill>
              <a:srgbClr val="1F5B59"/>
            </a:solidFill>
            <a:prstDash val="solid"/>
            <a:round/>
            <a:headEnd type="none" w="med" len="med"/>
            <a:tailEnd type="none" w="med" len="med"/>
          </a:ln>
        </p:spPr>
      </p:cxnSp>
      <p:pic>
        <p:nvPicPr>
          <p:cNvPr id="88" name="Google Shape;88;p18"/>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89" name="Google Shape;89;p18"/>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
        <p:nvSpPr>
          <p:cNvPr id="2" name="Content Placeholder 2">
            <a:extLst>
              <a:ext uri="{FF2B5EF4-FFF2-40B4-BE49-F238E27FC236}">
                <a16:creationId xmlns:a16="http://schemas.microsoft.com/office/drawing/2014/main" id="{E5F3A393-4E54-2BA8-F625-E8A8859CAE05}"/>
              </a:ext>
            </a:extLst>
          </p:cNvPr>
          <p:cNvSpPr txBox="1">
            <a:spLocks/>
          </p:cNvSpPr>
          <p:nvPr/>
        </p:nvSpPr>
        <p:spPr>
          <a:xfrm>
            <a:off x="561899" y="1155543"/>
            <a:ext cx="8256263" cy="3497579"/>
          </a:xfrm>
          <a:prstGeom prst="rect">
            <a:avLst/>
          </a:prstGeom>
          <a:noFill/>
          <a:ln>
            <a:noFill/>
          </a:ln>
        </p:spPr>
        <p:txBody>
          <a:bodyPr spcFirstLastPara="1" vert="horz" wrap="square" lIns="91440" tIns="45720" rIns="91440" bIns="45720" rtlCol="0" anchor="t" anchorCtr="0">
            <a:normAutofit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00000"/>
              </a:lnSpc>
              <a:spcAft>
                <a:spcPts val="1200"/>
              </a:spcAft>
            </a:pPr>
            <a:r>
              <a:rPr lang="en-US" sz="2400" dirty="0">
                <a:latin typeface="Moderat" panose="00000500000000000000" pitchFamily="50" charset="0"/>
              </a:rPr>
              <a:t>To apply to the BIPOC Therapy Resource, students:</a:t>
            </a:r>
          </a:p>
          <a:p>
            <a:pPr lvl="1">
              <a:lnSpc>
                <a:spcPct val="100000"/>
              </a:lnSpc>
              <a:spcBef>
                <a:spcPts val="0"/>
              </a:spcBef>
              <a:spcAft>
                <a:spcPts val="1200"/>
              </a:spcAft>
            </a:pPr>
            <a:r>
              <a:rPr lang="en-US" sz="1800" dirty="0">
                <a:latin typeface="Moderat" panose="00000500000000000000" pitchFamily="50" charset="0"/>
              </a:rPr>
              <a:t>Filled out a brief contact information form</a:t>
            </a:r>
          </a:p>
          <a:p>
            <a:pPr lvl="1">
              <a:lnSpc>
                <a:spcPct val="100000"/>
              </a:lnSpc>
              <a:spcBef>
                <a:spcPts val="0"/>
              </a:spcBef>
              <a:spcAft>
                <a:spcPts val="1200"/>
              </a:spcAft>
            </a:pPr>
            <a:r>
              <a:rPr lang="en-US" sz="1800" dirty="0">
                <a:latin typeface="Moderat" panose="00000500000000000000" pitchFamily="50" charset="0"/>
              </a:rPr>
              <a:t>Completed the YSBIRT screen</a:t>
            </a:r>
          </a:p>
          <a:p>
            <a:pPr lvl="1">
              <a:lnSpc>
                <a:spcPct val="100000"/>
              </a:lnSpc>
              <a:spcBef>
                <a:spcPts val="0"/>
              </a:spcBef>
              <a:spcAft>
                <a:spcPts val="1200"/>
              </a:spcAft>
            </a:pPr>
            <a:r>
              <a:rPr lang="en-US" sz="1800" dirty="0">
                <a:latin typeface="Moderat" panose="00000500000000000000" pitchFamily="50" charset="0"/>
              </a:rPr>
              <a:t>Met with a Champlain Student Health &amp; Wellness Provider for an intake appointment. </a:t>
            </a:r>
          </a:p>
          <a:p>
            <a:pPr>
              <a:lnSpc>
                <a:spcPct val="100000"/>
              </a:lnSpc>
              <a:spcAft>
                <a:spcPts val="1200"/>
              </a:spcAft>
            </a:pPr>
            <a:r>
              <a:rPr lang="en-US" sz="2400" dirty="0">
                <a:latin typeface="Moderat" panose="00000500000000000000" pitchFamily="50" charset="0"/>
              </a:rPr>
              <a:t>The provider worked with each student to find a clinician who was in good professional standing, though the choice of therapist was ultimately the student’s.</a:t>
            </a:r>
          </a:p>
        </p:txBody>
      </p:sp>
    </p:spTree>
    <p:extLst>
      <p:ext uri="{BB962C8B-B14F-4D97-AF65-F5344CB8AC3E}">
        <p14:creationId xmlns:p14="http://schemas.microsoft.com/office/powerpoint/2010/main" val="810568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436799" y="182799"/>
            <a:ext cx="8256263"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1F5B59"/>
                </a:solidFill>
                <a:latin typeface="Montserrat"/>
                <a:ea typeface="Montserrat"/>
                <a:cs typeface="Montserrat"/>
                <a:sym typeface="Montserrat"/>
              </a:rPr>
              <a:t>How it worked</a:t>
            </a:r>
            <a:endParaRPr sz="3600" b="1" dirty="0">
              <a:solidFill>
                <a:srgbClr val="1F5B59"/>
              </a:solidFill>
              <a:latin typeface="Montserrat"/>
              <a:ea typeface="Montserrat"/>
              <a:cs typeface="Montserrat"/>
              <a:sym typeface="Montserrat"/>
            </a:endParaRPr>
          </a:p>
        </p:txBody>
      </p:sp>
      <p:cxnSp>
        <p:nvCxnSpPr>
          <p:cNvPr id="86" name="Google Shape;86;p18"/>
          <p:cNvCxnSpPr/>
          <p:nvPr/>
        </p:nvCxnSpPr>
        <p:spPr>
          <a:xfrm>
            <a:off x="561899" y="880111"/>
            <a:ext cx="4602300" cy="0"/>
          </a:xfrm>
          <a:prstGeom prst="straightConnector1">
            <a:avLst/>
          </a:prstGeom>
          <a:noFill/>
          <a:ln w="19050" cap="flat" cmpd="sng">
            <a:solidFill>
              <a:srgbClr val="1F5B59"/>
            </a:solidFill>
            <a:prstDash val="solid"/>
            <a:round/>
            <a:headEnd type="none" w="med" len="med"/>
            <a:tailEnd type="none" w="med" len="med"/>
          </a:ln>
        </p:spPr>
      </p:cxnSp>
      <p:pic>
        <p:nvPicPr>
          <p:cNvPr id="88" name="Google Shape;88;p18"/>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89" name="Google Shape;89;p18"/>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
        <p:nvSpPr>
          <p:cNvPr id="2" name="Content Placeholder 2">
            <a:extLst>
              <a:ext uri="{FF2B5EF4-FFF2-40B4-BE49-F238E27FC236}">
                <a16:creationId xmlns:a16="http://schemas.microsoft.com/office/drawing/2014/main" id="{E5F3A393-4E54-2BA8-F625-E8A8859CAE05}"/>
              </a:ext>
            </a:extLst>
          </p:cNvPr>
          <p:cNvSpPr txBox="1">
            <a:spLocks/>
          </p:cNvSpPr>
          <p:nvPr/>
        </p:nvSpPr>
        <p:spPr>
          <a:xfrm>
            <a:off x="443868" y="975399"/>
            <a:ext cx="8256263" cy="3687813"/>
          </a:xfrm>
          <a:prstGeom prst="rect">
            <a:avLst/>
          </a:prstGeom>
          <a:noFill/>
          <a:ln>
            <a:noFill/>
          </a:ln>
        </p:spPr>
        <p:txBody>
          <a:bodyPr spcFirstLastPara="1" vert="horz" wrap="square" lIns="91440" tIns="45720" rIns="91440" bIns="45720" rtlCol="0" anchor="t" anchorCtr="0">
            <a:normAutofit fontScale="925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20000"/>
              </a:lnSpc>
              <a:spcAft>
                <a:spcPts val="1200"/>
              </a:spcAft>
            </a:pPr>
            <a:r>
              <a:rPr lang="en-US" sz="1600" dirty="0">
                <a:latin typeface="Moderat" panose="00000500000000000000" pitchFamily="50" charset="0"/>
              </a:rPr>
              <a:t>Critically important was Vermont’s pandemic-related licensing flexibility that allowed people located in Vermont to receive telehealth services from providers anywhere in the country.  </a:t>
            </a:r>
          </a:p>
          <a:p>
            <a:pPr>
              <a:lnSpc>
                <a:spcPct val="120000"/>
              </a:lnSpc>
              <a:spcAft>
                <a:spcPts val="1200"/>
              </a:spcAft>
            </a:pPr>
            <a:r>
              <a:rPr lang="en-US" sz="1600" dirty="0">
                <a:latin typeface="Moderat" panose="00000500000000000000" pitchFamily="50" charset="0"/>
              </a:rPr>
              <a:t>The Resource issued payments to </a:t>
            </a:r>
            <a:r>
              <a:rPr lang="en-US" sz="1600" b="1" dirty="0">
                <a:latin typeface="Moderat" panose="00000500000000000000" pitchFamily="50" charset="0"/>
              </a:rPr>
              <a:t>15 clinicians</a:t>
            </a:r>
            <a:r>
              <a:rPr lang="en-US" sz="1600" dirty="0">
                <a:latin typeface="Moderat" panose="00000500000000000000" pitchFamily="50" charset="0"/>
              </a:rPr>
              <a:t> in </a:t>
            </a:r>
            <a:r>
              <a:rPr lang="en-US" sz="1600" b="1" dirty="0">
                <a:latin typeface="Moderat" panose="00000500000000000000" pitchFamily="50" charset="0"/>
              </a:rPr>
              <a:t>6 states </a:t>
            </a:r>
            <a:r>
              <a:rPr lang="en-US" sz="1600" dirty="0">
                <a:latin typeface="Moderat" panose="00000500000000000000" pitchFamily="50" charset="0"/>
              </a:rPr>
              <a:t>(VT, MA, NY, NJ, NC, LA)</a:t>
            </a:r>
          </a:p>
          <a:p>
            <a:pPr>
              <a:lnSpc>
                <a:spcPct val="120000"/>
              </a:lnSpc>
              <a:spcAft>
                <a:spcPts val="1200"/>
              </a:spcAft>
            </a:pPr>
            <a:r>
              <a:rPr lang="en-US" sz="1600" b="1" dirty="0">
                <a:latin typeface="Moderat" panose="00000500000000000000" pitchFamily="50" charset="0"/>
              </a:rPr>
              <a:t>A total of 37 students</a:t>
            </a:r>
            <a:r>
              <a:rPr lang="en-US" sz="1600" dirty="0">
                <a:latin typeface="Moderat" panose="00000500000000000000" pitchFamily="50" charset="0"/>
              </a:rPr>
              <a:t> applied for the BIPOC Therapy Resource. </a:t>
            </a:r>
          </a:p>
          <a:p>
            <a:pPr lvl="1">
              <a:lnSpc>
                <a:spcPct val="120000"/>
              </a:lnSpc>
              <a:spcBef>
                <a:spcPts val="0"/>
              </a:spcBef>
              <a:spcAft>
                <a:spcPts val="1200"/>
              </a:spcAft>
            </a:pPr>
            <a:r>
              <a:rPr lang="en-US" sz="1500" b="1" dirty="0">
                <a:latin typeface="Moderat" panose="00000500000000000000" pitchFamily="50" charset="0"/>
              </a:rPr>
              <a:t>35 students</a:t>
            </a:r>
            <a:r>
              <a:rPr lang="en-US" sz="1500" dirty="0">
                <a:latin typeface="Moderat" panose="00000500000000000000" pitchFamily="50" charset="0"/>
              </a:rPr>
              <a:t> met with a provider for an intake appointment. </a:t>
            </a:r>
          </a:p>
          <a:p>
            <a:pPr lvl="1">
              <a:lnSpc>
                <a:spcPct val="120000"/>
              </a:lnSpc>
              <a:spcBef>
                <a:spcPts val="0"/>
              </a:spcBef>
              <a:spcAft>
                <a:spcPts val="1200"/>
              </a:spcAft>
            </a:pPr>
            <a:r>
              <a:rPr lang="en-US" sz="1500" b="1" dirty="0">
                <a:latin typeface="Moderat" panose="00000500000000000000" pitchFamily="50" charset="0"/>
              </a:rPr>
              <a:t>13 students</a:t>
            </a:r>
            <a:r>
              <a:rPr lang="en-US" sz="1500" dirty="0">
                <a:latin typeface="Moderat" panose="00000500000000000000" pitchFamily="50" charset="0"/>
              </a:rPr>
              <a:t> fully engaged with therapy and completed 10+  awarded sessions. </a:t>
            </a:r>
          </a:p>
          <a:p>
            <a:pPr lvl="1">
              <a:lnSpc>
                <a:spcPct val="120000"/>
              </a:lnSpc>
              <a:spcBef>
                <a:spcPts val="0"/>
              </a:spcBef>
              <a:spcAft>
                <a:spcPts val="1200"/>
              </a:spcAft>
            </a:pPr>
            <a:r>
              <a:rPr lang="en-US" sz="1500" b="1" dirty="0">
                <a:latin typeface="Moderat" panose="00000500000000000000" pitchFamily="50" charset="0"/>
              </a:rPr>
              <a:t>4 students</a:t>
            </a:r>
            <a:r>
              <a:rPr lang="en-US" sz="1500" dirty="0">
                <a:latin typeface="Moderat" panose="00000500000000000000" pitchFamily="50" charset="0"/>
              </a:rPr>
              <a:t> were connected to Champlain College Counseling.</a:t>
            </a:r>
          </a:p>
          <a:p>
            <a:pPr lvl="1">
              <a:lnSpc>
                <a:spcPct val="120000"/>
              </a:lnSpc>
              <a:spcBef>
                <a:spcPts val="0"/>
              </a:spcBef>
              <a:spcAft>
                <a:spcPts val="1200"/>
              </a:spcAft>
            </a:pPr>
            <a:r>
              <a:rPr lang="en-US" sz="1500" b="1" dirty="0">
                <a:latin typeface="Moderat" panose="00000500000000000000" pitchFamily="50" charset="0"/>
              </a:rPr>
              <a:t>3 students </a:t>
            </a:r>
            <a:r>
              <a:rPr lang="en-US" sz="1500" dirty="0">
                <a:latin typeface="Moderat" panose="00000500000000000000" pitchFamily="50" charset="0"/>
              </a:rPr>
              <a:t>were connected to a provider and fully covered by their own insurance.</a:t>
            </a:r>
          </a:p>
        </p:txBody>
      </p:sp>
    </p:spTree>
    <p:extLst>
      <p:ext uri="{BB962C8B-B14F-4D97-AF65-F5344CB8AC3E}">
        <p14:creationId xmlns:p14="http://schemas.microsoft.com/office/powerpoint/2010/main" val="3871683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436799" y="182799"/>
            <a:ext cx="8256263"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1F5B59"/>
                </a:solidFill>
                <a:latin typeface="Montserrat"/>
                <a:ea typeface="Montserrat"/>
                <a:cs typeface="Montserrat"/>
                <a:sym typeface="Montserrat"/>
              </a:rPr>
              <a:t>What we learned</a:t>
            </a:r>
            <a:endParaRPr sz="3600" b="1" dirty="0">
              <a:solidFill>
                <a:srgbClr val="1F5B59"/>
              </a:solidFill>
              <a:latin typeface="Montserrat"/>
              <a:ea typeface="Montserrat"/>
              <a:cs typeface="Montserrat"/>
              <a:sym typeface="Montserrat"/>
            </a:endParaRPr>
          </a:p>
        </p:txBody>
      </p:sp>
      <p:cxnSp>
        <p:nvCxnSpPr>
          <p:cNvPr id="86" name="Google Shape;86;p18"/>
          <p:cNvCxnSpPr/>
          <p:nvPr/>
        </p:nvCxnSpPr>
        <p:spPr>
          <a:xfrm>
            <a:off x="561899" y="880111"/>
            <a:ext cx="4602300" cy="0"/>
          </a:xfrm>
          <a:prstGeom prst="straightConnector1">
            <a:avLst/>
          </a:prstGeom>
          <a:noFill/>
          <a:ln w="19050" cap="flat" cmpd="sng">
            <a:solidFill>
              <a:srgbClr val="1F5B59"/>
            </a:solidFill>
            <a:prstDash val="solid"/>
            <a:round/>
            <a:headEnd type="none" w="med" len="med"/>
            <a:tailEnd type="none" w="med" len="med"/>
          </a:ln>
        </p:spPr>
      </p:cxnSp>
      <p:pic>
        <p:nvPicPr>
          <p:cNvPr id="88" name="Google Shape;88;p18"/>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89" name="Google Shape;89;p18"/>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sp>
        <p:nvSpPr>
          <p:cNvPr id="2" name="Content Placeholder 2">
            <a:extLst>
              <a:ext uri="{FF2B5EF4-FFF2-40B4-BE49-F238E27FC236}">
                <a16:creationId xmlns:a16="http://schemas.microsoft.com/office/drawing/2014/main" id="{E5F3A393-4E54-2BA8-F625-E8A8859CAE05}"/>
              </a:ext>
            </a:extLst>
          </p:cNvPr>
          <p:cNvSpPr txBox="1">
            <a:spLocks/>
          </p:cNvSpPr>
          <p:nvPr/>
        </p:nvSpPr>
        <p:spPr>
          <a:xfrm>
            <a:off x="231056" y="975399"/>
            <a:ext cx="8858682" cy="3687813"/>
          </a:xfrm>
          <a:prstGeom prst="rect">
            <a:avLst/>
          </a:prstGeom>
          <a:noFill/>
          <a:ln>
            <a:noFill/>
          </a:ln>
        </p:spPr>
        <p:txBody>
          <a:bodyPr spcFirstLastPara="1" vert="horz" wrap="square" lIns="91440" tIns="45720" rIns="91440" bIns="45720" rtlCol="0" anchor="t" anchorCtr="0">
            <a:normAutofit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00000"/>
              </a:lnSpc>
              <a:spcAft>
                <a:spcPts val="1200"/>
              </a:spcAft>
            </a:pPr>
            <a:r>
              <a:rPr lang="en-US" sz="2000" dirty="0">
                <a:latin typeface="Moderat" panose="00000500000000000000" pitchFamily="50" charset="0"/>
              </a:rPr>
              <a:t>Twenty-two students completed the 6-months post-service Exit Survey. </a:t>
            </a:r>
          </a:p>
          <a:p>
            <a:pPr lvl="1">
              <a:lnSpc>
                <a:spcPct val="100000"/>
              </a:lnSpc>
              <a:spcBef>
                <a:spcPts val="0"/>
              </a:spcBef>
              <a:spcAft>
                <a:spcPts val="1200"/>
              </a:spcAft>
            </a:pPr>
            <a:r>
              <a:rPr lang="en-US" sz="1800" dirty="0">
                <a:latin typeface="Moderat" panose="00000500000000000000" pitchFamily="50" charset="0"/>
              </a:rPr>
              <a:t>95% of respondents affirmed that “because of the talk I had with the Champlain staff, I've thought about or am doing things that will improve my mental health”.</a:t>
            </a:r>
          </a:p>
          <a:p>
            <a:pPr lvl="1">
              <a:lnSpc>
                <a:spcPct val="100000"/>
              </a:lnSpc>
              <a:spcBef>
                <a:spcPts val="0"/>
              </a:spcBef>
              <a:spcAft>
                <a:spcPts val="1200"/>
              </a:spcAft>
            </a:pPr>
            <a:r>
              <a:rPr lang="en-US" sz="1800" dirty="0">
                <a:latin typeface="Moderat" panose="00000500000000000000" pitchFamily="50" charset="0"/>
              </a:rPr>
              <a:t>Mean scores for respondents’ Anxiety and Depression decreased significantly over time.</a:t>
            </a:r>
          </a:p>
          <a:p>
            <a:pPr lvl="1">
              <a:lnSpc>
                <a:spcPct val="100000"/>
              </a:lnSpc>
              <a:spcBef>
                <a:spcPts val="0"/>
              </a:spcBef>
              <a:spcAft>
                <a:spcPts val="1200"/>
              </a:spcAft>
            </a:pPr>
            <a:r>
              <a:rPr lang="en-US" sz="1800" dirty="0">
                <a:latin typeface="Moderat" panose="00000500000000000000" pitchFamily="50" charset="0"/>
              </a:rPr>
              <a:t>The mean GAD (anxiety) score at intake was a 10, down to a 4.8 at follow up.</a:t>
            </a:r>
          </a:p>
          <a:p>
            <a:pPr lvl="1">
              <a:lnSpc>
                <a:spcPct val="100000"/>
              </a:lnSpc>
              <a:spcBef>
                <a:spcPts val="0"/>
              </a:spcBef>
              <a:spcAft>
                <a:spcPts val="1200"/>
              </a:spcAft>
            </a:pPr>
            <a:r>
              <a:rPr lang="en-US" sz="1800" dirty="0">
                <a:latin typeface="Moderat" panose="00000500000000000000" pitchFamily="50" charset="0"/>
              </a:rPr>
              <a:t>The mean PHQ (depression) score at intake was 10.1, down to 4.6 at follow-up.</a:t>
            </a:r>
          </a:p>
        </p:txBody>
      </p:sp>
    </p:spTree>
    <p:extLst>
      <p:ext uri="{BB962C8B-B14F-4D97-AF65-F5344CB8AC3E}">
        <p14:creationId xmlns:p14="http://schemas.microsoft.com/office/powerpoint/2010/main" val="4136033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436799" y="182799"/>
            <a:ext cx="8256263"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a:solidFill>
                  <a:srgbClr val="1F5B59"/>
                </a:solidFill>
                <a:latin typeface="Montserrat"/>
                <a:ea typeface="Montserrat"/>
                <a:cs typeface="Montserrat"/>
                <a:sym typeface="Montserrat"/>
              </a:rPr>
              <a:t>What has this opportunity meant to you?</a:t>
            </a:r>
            <a:endParaRPr sz="2800" b="1" dirty="0">
              <a:solidFill>
                <a:srgbClr val="1F5B59"/>
              </a:solidFill>
              <a:latin typeface="Montserrat"/>
              <a:ea typeface="Montserrat"/>
              <a:cs typeface="Montserrat"/>
              <a:sym typeface="Montserrat"/>
            </a:endParaRPr>
          </a:p>
        </p:txBody>
      </p:sp>
      <p:cxnSp>
        <p:nvCxnSpPr>
          <p:cNvPr id="86" name="Google Shape;86;p18"/>
          <p:cNvCxnSpPr/>
          <p:nvPr/>
        </p:nvCxnSpPr>
        <p:spPr>
          <a:xfrm>
            <a:off x="561899" y="880111"/>
            <a:ext cx="4602300" cy="0"/>
          </a:xfrm>
          <a:prstGeom prst="straightConnector1">
            <a:avLst/>
          </a:prstGeom>
          <a:noFill/>
          <a:ln w="19050" cap="flat" cmpd="sng">
            <a:solidFill>
              <a:srgbClr val="1F5B59"/>
            </a:solidFill>
            <a:prstDash val="solid"/>
            <a:round/>
            <a:headEnd type="none" w="med" len="med"/>
            <a:tailEnd type="none" w="med" len="med"/>
          </a:ln>
        </p:spPr>
      </p:cxnSp>
      <p:pic>
        <p:nvPicPr>
          <p:cNvPr id="88" name="Google Shape;88;p18"/>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89" name="Google Shape;89;p18"/>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
        <p:nvSpPr>
          <p:cNvPr id="3" name="Content Placeholder 2">
            <a:extLst>
              <a:ext uri="{FF2B5EF4-FFF2-40B4-BE49-F238E27FC236}">
                <a16:creationId xmlns:a16="http://schemas.microsoft.com/office/drawing/2014/main" id="{0050D14D-040B-32F9-A071-7324F530944D}"/>
              </a:ext>
            </a:extLst>
          </p:cNvPr>
          <p:cNvSpPr txBox="1">
            <a:spLocks/>
          </p:cNvSpPr>
          <p:nvPr/>
        </p:nvSpPr>
        <p:spPr>
          <a:xfrm>
            <a:off x="436799" y="1002071"/>
            <a:ext cx="3529410" cy="3463514"/>
          </a:xfrm>
          <a:prstGeom prst="rect">
            <a:avLst/>
          </a:prstGeom>
          <a:solidFill>
            <a:srgbClr val="E3E9E4"/>
          </a:solid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None/>
            </a:pPr>
            <a:r>
              <a:rPr lang="en-US" i="1" dirty="0">
                <a:latin typeface="Moderat" panose="00000500000000000000" pitchFamily="50" charset="0"/>
              </a:rPr>
              <a:t>“A chance to feel connected with a therapist and be able to trust therapy overall again. I've put off trying to access therapy for years, not only because of lack of support finding a therapist but also the cost of therapy is much more than I can afford even with insurance.”</a:t>
            </a:r>
            <a:endParaRPr lang="en-US" dirty="0">
              <a:latin typeface="Moderat" panose="00000500000000000000" pitchFamily="50" charset="0"/>
            </a:endParaRPr>
          </a:p>
        </p:txBody>
      </p:sp>
      <p:sp>
        <p:nvSpPr>
          <p:cNvPr id="4" name="Content Placeholder 2">
            <a:extLst>
              <a:ext uri="{FF2B5EF4-FFF2-40B4-BE49-F238E27FC236}">
                <a16:creationId xmlns:a16="http://schemas.microsoft.com/office/drawing/2014/main" id="{DEAB75D1-5531-B669-67E1-6708F6133FD1}"/>
              </a:ext>
            </a:extLst>
          </p:cNvPr>
          <p:cNvSpPr txBox="1">
            <a:spLocks/>
          </p:cNvSpPr>
          <p:nvPr/>
        </p:nvSpPr>
        <p:spPr>
          <a:xfrm>
            <a:off x="4171950" y="1027707"/>
            <a:ext cx="4849208" cy="3436542"/>
          </a:xfrm>
          <a:prstGeom prst="rect">
            <a:avLst/>
          </a:prstGeom>
          <a:solidFill>
            <a:srgbClr val="E3E9E4"/>
          </a:solid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None/>
            </a:pPr>
            <a:r>
              <a:rPr lang="en-US" i="1" dirty="0">
                <a:latin typeface="Moderat" panose="00000500000000000000" pitchFamily="50" charset="0"/>
              </a:rPr>
              <a:t>“The opportunity to even be able to speak about how I feel to someone that cares about helping me makes me overwhelmingly happy. Especially considering how most of my thoughts and feelings I keep to myself. I can speak about how I feel and instead of having it bottled up someone can help me work through these problems and conquer them. I wouldn't have reached out if I hadn't received an email that provided me with this resource. I needed it but I didn't know how to start. The BIPOC Therapy Resource made it easier for me to find that starting line.”</a:t>
            </a:r>
            <a:endParaRPr lang="en-US" dirty="0">
              <a:latin typeface="Moderat" panose="00000500000000000000" pitchFamily="50" charset="0"/>
            </a:endParaRPr>
          </a:p>
          <a:p>
            <a:endParaRPr lang="en-US" dirty="0">
              <a:latin typeface="Moderat" panose="00000500000000000000" pitchFamily="50" charset="0"/>
            </a:endParaRPr>
          </a:p>
        </p:txBody>
      </p:sp>
    </p:spTree>
    <p:extLst>
      <p:ext uri="{BB962C8B-B14F-4D97-AF65-F5344CB8AC3E}">
        <p14:creationId xmlns:p14="http://schemas.microsoft.com/office/powerpoint/2010/main" val="2227777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436799" y="182799"/>
            <a:ext cx="8256263"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rgbClr val="1F5B59"/>
                </a:solidFill>
                <a:latin typeface="Montserrat"/>
                <a:ea typeface="Montserrat"/>
                <a:cs typeface="Montserrat"/>
                <a:sym typeface="Montserrat"/>
              </a:rPr>
              <a:t>Shou</a:t>
            </a:r>
            <a:r>
              <a:rPr lang="en-US" sz="2000" b="1" dirty="0" err="1">
                <a:solidFill>
                  <a:srgbClr val="1F5B59"/>
                </a:solidFill>
                <a:latin typeface="Montserrat"/>
                <a:ea typeface="Montserrat"/>
                <a:cs typeface="Montserrat"/>
                <a:sym typeface="Montserrat"/>
              </a:rPr>
              <a:t>ld</a:t>
            </a:r>
            <a:r>
              <a:rPr lang="en" sz="2000" b="1" dirty="0">
                <a:solidFill>
                  <a:srgbClr val="1F5B59"/>
                </a:solidFill>
                <a:latin typeface="Montserrat"/>
                <a:ea typeface="Montserrat"/>
                <a:cs typeface="Montserrat"/>
                <a:sym typeface="Montserrat"/>
              </a:rPr>
              <a:t> the BIPOC therapy resource continue to be made available to Champlain’s BIPOC students?</a:t>
            </a:r>
          </a:p>
        </p:txBody>
      </p:sp>
      <p:cxnSp>
        <p:nvCxnSpPr>
          <p:cNvPr id="86" name="Google Shape;86;p18"/>
          <p:cNvCxnSpPr/>
          <p:nvPr/>
        </p:nvCxnSpPr>
        <p:spPr>
          <a:xfrm>
            <a:off x="561899" y="880111"/>
            <a:ext cx="4602300" cy="0"/>
          </a:xfrm>
          <a:prstGeom prst="straightConnector1">
            <a:avLst/>
          </a:prstGeom>
          <a:noFill/>
          <a:ln w="19050" cap="flat" cmpd="sng">
            <a:solidFill>
              <a:srgbClr val="1F5B59"/>
            </a:solidFill>
            <a:prstDash val="solid"/>
            <a:round/>
            <a:headEnd type="none" w="med" len="med"/>
            <a:tailEnd type="none" w="med" len="med"/>
          </a:ln>
        </p:spPr>
      </p:cxnSp>
      <p:pic>
        <p:nvPicPr>
          <p:cNvPr id="88" name="Google Shape;88;p18"/>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89" name="Google Shape;89;p18"/>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
        <p:nvSpPr>
          <p:cNvPr id="3" name="Content Placeholder 2">
            <a:extLst>
              <a:ext uri="{FF2B5EF4-FFF2-40B4-BE49-F238E27FC236}">
                <a16:creationId xmlns:a16="http://schemas.microsoft.com/office/drawing/2014/main" id="{0050D14D-040B-32F9-A071-7324F530944D}"/>
              </a:ext>
            </a:extLst>
          </p:cNvPr>
          <p:cNvSpPr txBox="1">
            <a:spLocks/>
          </p:cNvSpPr>
          <p:nvPr/>
        </p:nvSpPr>
        <p:spPr>
          <a:xfrm>
            <a:off x="436799" y="1002071"/>
            <a:ext cx="3529410" cy="3463514"/>
          </a:xfrm>
          <a:prstGeom prst="rect">
            <a:avLst/>
          </a:prstGeom>
          <a:solidFill>
            <a:srgbClr val="E3E9E4"/>
          </a:solidFill>
          <a:ln>
            <a:no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None/>
            </a:pPr>
            <a:r>
              <a:rPr lang="en-US" sz="1800" i="1" dirty="0">
                <a:latin typeface="Moderat" panose="00000500000000000000" pitchFamily="50" charset="0"/>
              </a:rPr>
              <a:t>“Definitely!! Not many people seek professional help when they need it and Vermont is very white, which can make it more demotivating for people of color to seek out help for mental health. I was really excited when I heard about the services; it's just unfortunate that I had so much on my plate and couldn't make time for anything else. My first meeting with Erika was very helpful and encouraging, I really appreciated getting to meet with her and the support you all are willing to give.”</a:t>
            </a:r>
            <a:endParaRPr lang="en-US" sz="1800" dirty="0">
              <a:latin typeface="Moderat" panose="00000500000000000000" pitchFamily="50" charset="0"/>
            </a:endParaRPr>
          </a:p>
        </p:txBody>
      </p:sp>
      <p:sp>
        <p:nvSpPr>
          <p:cNvPr id="4" name="Content Placeholder 2">
            <a:extLst>
              <a:ext uri="{FF2B5EF4-FFF2-40B4-BE49-F238E27FC236}">
                <a16:creationId xmlns:a16="http://schemas.microsoft.com/office/drawing/2014/main" id="{DEAB75D1-5531-B669-67E1-6708F6133FD1}"/>
              </a:ext>
            </a:extLst>
          </p:cNvPr>
          <p:cNvSpPr txBox="1">
            <a:spLocks/>
          </p:cNvSpPr>
          <p:nvPr/>
        </p:nvSpPr>
        <p:spPr>
          <a:xfrm>
            <a:off x="4171950" y="1027706"/>
            <a:ext cx="4652010" cy="3464283"/>
          </a:xfrm>
          <a:prstGeom prst="rect">
            <a:avLst/>
          </a:prstGeom>
          <a:solidFill>
            <a:srgbClr val="E3E9E4"/>
          </a:solidFill>
          <a:ln>
            <a:no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None/>
            </a:pPr>
            <a:r>
              <a:rPr lang="en-US" sz="1800" i="1" dirty="0">
                <a:latin typeface="Moderat" panose="00000500000000000000" pitchFamily="50" charset="0"/>
              </a:rPr>
              <a:t>“Yes please. From my experience as a BIPOC and leaving my predominantly BIPOC community, coming to Vermont was such an insane change. Culture shock almost made me drop out if I hadn't found my friends at ODI. A lot of BIPOC communities and households keep mental health a secret or don't talk about it all, some BIPOC students may be drowning in mental health issues and be too reluctant/afraid to reach out because they don't know how to take that step. Having this resource available can help influence these crucial decisions. It can give student who would've crumbled under the burden of many mental issues have a fighting chance at being stable.”</a:t>
            </a:r>
            <a:endParaRPr lang="en-US" sz="1800" dirty="0">
              <a:latin typeface="Moderat" panose="00000500000000000000" pitchFamily="50" charset="0"/>
            </a:endParaRPr>
          </a:p>
        </p:txBody>
      </p:sp>
    </p:spTree>
    <p:extLst>
      <p:ext uri="{BB962C8B-B14F-4D97-AF65-F5344CB8AC3E}">
        <p14:creationId xmlns:p14="http://schemas.microsoft.com/office/powerpoint/2010/main" val="1823782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7B0E-80BF-234F-BE5A-1FD8FF22C9EE}"/>
              </a:ext>
            </a:extLst>
          </p:cNvPr>
          <p:cNvSpPr>
            <a:spLocks noGrp="1"/>
          </p:cNvSpPr>
          <p:nvPr>
            <p:ph type="ctrTitle"/>
          </p:nvPr>
        </p:nvSpPr>
        <p:spPr>
          <a:xfrm>
            <a:off x="769435" y="355997"/>
            <a:ext cx="7231566" cy="1958578"/>
          </a:xfrm>
        </p:spPr>
        <p:txBody>
          <a:bodyPr/>
          <a:lstStyle/>
          <a:p>
            <a:r>
              <a:rPr lang="en-US" dirty="0">
                <a:solidFill>
                  <a:srgbClr val="2D5B8A"/>
                </a:solidFill>
                <a:latin typeface="Moderat" panose="00000500000000000000" pitchFamily="50" charset="0"/>
              </a:rPr>
              <a:t>Advancing Smartphone CM Beyond Feasibility </a:t>
            </a:r>
          </a:p>
        </p:txBody>
      </p:sp>
      <p:sp>
        <p:nvSpPr>
          <p:cNvPr id="3" name="Subtitle 2">
            <a:extLst>
              <a:ext uri="{FF2B5EF4-FFF2-40B4-BE49-F238E27FC236}">
                <a16:creationId xmlns:a16="http://schemas.microsoft.com/office/drawing/2014/main" id="{3DBB6D98-940C-B540-92F4-62A4C8100351}"/>
              </a:ext>
            </a:extLst>
          </p:cNvPr>
          <p:cNvSpPr>
            <a:spLocks noGrp="1"/>
          </p:cNvSpPr>
          <p:nvPr>
            <p:ph type="subTitle" idx="1"/>
          </p:nvPr>
        </p:nvSpPr>
        <p:spPr>
          <a:xfrm>
            <a:off x="1143000" y="2314575"/>
            <a:ext cx="6858000" cy="2343150"/>
          </a:xfrm>
        </p:spPr>
        <p:txBody>
          <a:bodyPr>
            <a:normAutofit fontScale="92500"/>
          </a:bodyPr>
          <a:lstStyle/>
          <a:p>
            <a:r>
              <a:rPr lang="en-US" sz="2400" dirty="0">
                <a:solidFill>
                  <a:srgbClr val="000000"/>
                </a:solidFill>
                <a:latin typeface="Moderat" panose="00000500000000000000" pitchFamily="50" charset="0"/>
                <a:cs typeface="Calibri Light" panose="020F0302020204030204" pitchFamily="34" charset="0"/>
              </a:rPr>
              <a:t>A Telephone/App Based Solution for college students: Evaluating acceptability and impact on nicotine, alcohol and cannabis use</a:t>
            </a:r>
          </a:p>
          <a:p>
            <a:endParaRPr lang="en-US" sz="2400" dirty="0">
              <a:solidFill>
                <a:srgbClr val="000000"/>
              </a:solidFill>
              <a:latin typeface="Moderat" panose="00000500000000000000" pitchFamily="50" charset="0"/>
              <a:cs typeface="Calibri Light" panose="020F0302020204030204" pitchFamily="34" charset="0"/>
            </a:endParaRPr>
          </a:p>
          <a:p>
            <a:r>
              <a:rPr lang="en-US" sz="2400" dirty="0">
                <a:solidFill>
                  <a:srgbClr val="000000"/>
                </a:solidFill>
                <a:latin typeface="Moderat" panose="00000500000000000000" pitchFamily="50" charset="0"/>
                <a:cs typeface="Calibri Light" panose="020F0302020204030204" pitchFamily="34" charset="0"/>
              </a:rPr>
              <a:t>Jody Kamon, PhD &amp; Win Turner, PhD, LADC</a:t>
            </a:r>
          </a:p>
          <a:p>
            <a:r>
              <a:rPr lang="en-US" sz="2400" dirty="0">
                <a:solidFill>
                  <a:srgbClr val="000000"/>
                </a:solidFill>
                <a:latin typeface="Moderat" panose="00000500000000000000" pitchFamily="50" charset="0"/>
                <a:cs typeface="Calibri Light" panose="020F0302020204030204" pitchFamily="34" charset="0"/>
              </a:rPr>
              <a:t>Center for Behavioral Health Integration</a:t>
            </a:r>
          </a:p>
        </p:txBody>
      </p:sp>
      <p:pic>
        <p:nvPicPr>
          <p:cNvPr id="5" name="Picture 4">
            <a:extLst>
              <a:ext uri="{FF2B5EF4-FFF2-40B4-BE49-F238E27FC236}">
                <a16:creationId xmlns:a16="http://schemas.microsoft.com/office/drawing/2014/main" id="{B2787F42-AF6F-46CF-8B13-E9601A32C9DC}"/>
              </a:ext>
            </a:extLst>
          </p:cNvPr>
          <p:cNvPicPr>
            <a:picLocks noChangeAspect="1"/>
          </p:cNvPicPr>
          <p:nvPr/>
        </p:nvPicPr>
        <p:blipFill>
          <a:blip r:embed="rId3"/>
          <a:stretch>
            <a:fillRect/>
          </a:stretch>
        </p:blipFill>
        <p:spPr>
          <a:xfrm>
            <a:off x="8094689" y="3928001"/>
            <a:ext cx="854440" cy="1080588"/>
          </a:xfrm>
          <a:prstGeom prst="rect">
            <a:avLst/>
          </a:prstGeom>
        </p:spPr>
      </p:pic>
    </p:spTree>
    <p:extLst>
      <p:ext uri="{BB962C8B-B14F-4D97-AF65-F5344CB8AC3E}">
        <p14:creationId xmlns:p14="http://schemas.microsoft.com/office/powerpoint/2010/main" val="3716424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7281E-BA7E-F840-95B4-AF11DAD60B69}"/>
              </a:ext>
            </a:extLst>
          </p:cNvPr>
          <p:cNvSpPr>
            <a:spLocks noGrp="1"/>
          </p:cNvSpPr>
          <p:nvPr>
            <p:ph type="title"/>
          </p:nvPr>
        </p:nvSpPr>
        <p:spPr>
          <a:xfrm>
            <a:off x="628650" y="168866"/>
            <a:ext cx="7886700" cy="1291943"/>
          </a:xfrm>
        </p:spPr>
        <p:txBody>
          <a:bodyPr/>
          <a:lstStyle/>
          <a:p>
            <a:r>
              <a:rPr lang="en-US" dirty="0">
                <a:solidFill>
                  <a:srgbClr val="2D5B8A"/>
                </a:solidFill>
                <a:latin typeface="Moderat" panose="00000500000000000000" pitchFamily="50" charset="0"/>
              </a:rPr>
              <a:t>Advancing Smartphone CM Beyond Feasibility</a:t>
            </a:r>
            <a:br>
              <a:rPr lang="en-US" sz="1800" dirty="0">
                <a:solidFill>
                  <a:srgbClr val="2D5B8A"/>
                </a:solidFill>
                <a:latin typeface="Moderat" panose="00000500000000000000" pitchFamily="50" charset="0"/>
              </a:rPr>
            </a:br>
            <a:r>
              <a:rPr lang="en-US" sz="1800" i="1" dirty="0">
                <a:solidFill>
                  <a:srgbClr val="000000"/>
                </a:solidFill>
                <a:latin typeface="Moderat" panose="00000500000000000000" pitchFamily="50" charset="0"/>
                <a:cs typeface="Calibri Light" panose="020F0302020204030204" pitchFamily="34" charset="0"/>
              </a:rPr>
              <a:t>A Telephone/App Based Solution for college students: Evaluating acceptability and impact on nicotine, alcohol and cannabis use</a:t>
            </a:r>
            <a:br>
              <a:rPr lang="en-US" i="1" dirty="0">
                <a:solidFill>
                  <a:srgbClr val="000000"/>
                </a:solidFill>
                <a:latin typeface="Moderat" panose="00000500000000000000" pitchFamily="50" charset="0"/>
                <a:cs typeface="Calibri Light" panose="020F0302020204030204" pitchFamily="34" charset="0"/>
              </a:rPr>
            </a:br>
            <a:endParaRPr lang="en-US" i="1" dirty="0">
              <a:solidFill>
                <a:srgbClr val="2D5B8A"/>
              </a:solidFill>
              <a:latin typeface="Moderat" panose="00000500000000000000" pitchFamily="50" charset="0"/>
            </a:endParaRPr>
          </a:p>
        </p:txBody>
      </p:sp>
      <p:sp>
        <p:nvSpPr>
          <p:cNvPr id="3" name="Content Placeholder 2">
            <a:extLst>
              <a:ext uri="{FF2B5EF4-FFF2-40B4-BE49-F238E27FC236}">
                <a16:creationId xmlns:a16="http://schemas.microsoft.com/office/drawing/2014/main" id="{F365BB56-CA22-6E4F-AAF5-AAA3C63229BE}"/>
              </a:ext>
            </a:extLst>
          </p:cNvPr>
          <p:cNvSpPr>
            <a:spLocks noGrp="1"/>
          </p:cNvSpPr>
          <p:nvPr>
            <p:ph idx="1"/>
          </p:nvPr>
        </p:nvSpPr>
        <p:spPr>
          <a:xfrm>
            <a:off x="628650" y="1371599"/>
            <a:ext cx="7886700" cy="3677603"/>
          </a:xfrm>
        </p:spPr>
        <p:txBody>
          <a:bodyPr>
            <a:normAutofit/>
          </a:bodyPr>
          <a:lstStyle/>
          <a:p>
            <a:pPr marL="0" indent="0">
              <a:lnSpc>
                <a:spcPct val="120000"/>
              </a:lnSpc>
              <a:spcAft>
                <a:spcPts val="900"/>
              </a:spcAft>
              <a:buNone/>
            </a:pPr>
            <a:r>
              <a:rPr lang="en-US" b="1" dirty="0">
                <a:solidFill>
                  <a:srgbClr val="2D5B8A"/>
                </a:solidFill>
                <a:latin typeface="Moderat" panose="00000500000000000000" pitchFamily="50" charset="0"/>
                <a:cs typeface="Arial"/>
              </a:rPr>
              <a:t>Background and Significance </a:t>
            </a:r>
          </a:p>
          <a:p>
            <a:pPr marL="428625" indent="-428625">
              <a:lnSpc>
                <a:spcPct val="120000"/>
              </a:lnSpc>
              <a:spcAft>
                <a:spcPts val="900"/>
              </a:spcAft>
            </a:pPr>
            <a:r>
              <a:rPr lang="en-US" dirty="0">
                <a:latin typeface="Moderat" panose="00000500000000000000" pitchFamily="50" charset="0"/>
                <a:cs typeface="Arial" panose="020B0604020202020204" pitchFamily="34" charset="0"/>
              </a:rPr>
              <a:t>Contingency management (CM) is a highly effective but rarely used method to reduce substance use.  </a:t>
            </a:r>
          </a:p>
          <a:p>
            <a:pPr marL="428625" indent="-428625">
              <a:lnSpc>
                <a:spcPct val="120000"/>
              </a:lnSpc>
              <a:spcAft>
                <a:spcPts val="900"/>
              </a:spcAft>
            </a:pPr>
            <a:r>
              <a:rPr lang="en-US" dirty="0">
                <a:latin typeface="Moderat" panose="00000500000000000000" pitchFamily="50" charset="0"/>
                <a:cs typeface="Arial" panose="020B0604020202020204" pitchFamily="34" charset="0"/>
              </a:rPr>
              <a:t>Young adults are known to be specially focused and fluent in online applications and may be more interested in a technology based CM approach for reducing their substance use.</a:t>
            </a:r>
          </a:p>
          <a:p>
            <a:pPr marL="428625" indent="-428625">
              <a:lnSpc>
                <a:spcPct val="120000"/>
              </a:lnSpc>
              <a:spcAft>
                <a:spcPts val="900"/>
              </a:spcAft>
            </a:pPr>
            <a:r>
              <a:rPr lang="en-US" dirty="0">
                <a:latin typeface="Moderat" panose="00000500000000000000" pitchFamily="50" charset="0"/>
                <a:cs typeface="Arial" panose="020B0604020202020204" pitchFamily="34" charset="0"/>
              </a:rPr>
              <a:t>Given young adults are at the age of emerging independence – what extent of choice vs. direct guidance is most effective in engaging digital self directed treatment</a:t>
            </a:r>
          </a:p>
        </p:txBody>
      </p:sp>
      <p:pic>
        <p:nvPicPr>
          <p:cNvPr id="4" name="Picture 3">
            <a:extLst>
              <a:ext uri="{FF2B5EF4-FFF2-40B4-BE49-F238E27FC236}">
                <a16:creationId xmlns:a16="http://schemas.microsoft.com/office/drawing/2014/main" id="{115CC911-78DB-46CF-95B7-4A0517EC2541}"/>
              </a:ext>
            </a:extLst>
          </p:cNvPr>
          <p:cNvPicPr>
            <a:picLocks noChangeAspect="1"/>
          </p:cNvPicPr>
          <p:nvPr/>
        </p:nvPicPr>
        <p:blipFill>
          <a:blip r:embed="rId3"/>
          <a:stretch>
            <a:fillRect/>
          </a:stretch>
        </p:blipFill>
        <p:spPr>
          <a:xfrm>
            <a:off x="8409482" y="4326111"/>
            <a:ext cx="539646" cy="682477"/>
          </a:xfrm>
          <a:prstGeom prst="rect">
            <a:avLst/>
          </a:prstGeom>
        </p:spPr>
      </p:pic>
    </p:spTree>
    <p:extLst>
      <p:ext uri="{BB962C8B-B14F-4D97-AF65-F5344CB8AC3E}">
        <p14:creationId xmlns:p14="http://schemas.microsoft.com/office/powerpoint/2010/main" val="4088959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63"/>
          <p:cNvSpPr/>
          <p:nvPr/>
        </p:nvSpPr>
        <p:spPr>
          <a:xfrm>
            <a:off x="5147475" y="1591431"/>
            <a:ext cx="560700" cy="558600"/>
          </a:xfrm>
          <a:prstGeom prst="ellipse">
            <a:avLst/>
          </a:prstGeom>
          <a:solidFill>
            <a:srgbClr val="51C7E5"/>
          </a:solidFill>
          <a:ln>
            <a:noFill/>
          </a:ln>
        </p:spPr>
        <p:txBody>
          <a:bodyPr spcFirstLastPara="1" wrap="square" lIns="91425" tIns="91425" rIns="91425" bIns="91425" anchor="ctr" anchorCtr="0">
            <a:noAutofit/>
          </a:bodyPr>
          <a:lstStyle/>
          <a:p>
            <a:endParaRPr sz="1800"/>
          </a:p>
        </p:txBody>
      </p:sp>
      <p:sp>
        <p:nvSpPr>
          <p:cNvPr id="365" name="Google Shape;365;p63"/>
          <p:cNvSpPr/>
          <p:nvPr/>
        </p:nvSpPr>
        <p:spPr>
          <a:xfrm>
            <a:off x="8081" y="0"/>
            <a:ext cx="9135900" cy="876600"/>
          </a:xfrm>
          <a:prstGeom prst="rect">
            <a:avLst/>
          </a:prstGeom>
          <a:solidFill>
            <a:srgbClr val="F1F4FA"/>
          </a:solidFill>
          <a:ln>
            <a:noFill/>
          </a:ln>
        </p:spPr>
        <p:txBody>
          <a:bodyPr spcFirstLastPara="1" wrap="square" lIns="68575" tIns="68575" rIns="68575" bIns="68575" anchor="ctr" anchorCtr="0">
            <a:noAutofit/>
          </a:bodyPr>
          <a:lstStyle/>
          <a:p>
            <a:endParaRPr sz="1100"/>
          </a:p>
        </p:txBody>
      </p:sp>
      <p:pic>
        <p:nvPicPr>
          <p:cNvPr id="368" name="Google Shape;368;p63"/>
          <p:cNvPicPr preferRelativeResize="0"/>
          <p:nvPr/>
        </p:nvPicPr>
        <p:blipFill rotWithShape="1">
          <a:blip r:embed="rId3">
            <a:alphaModFix/>
          </a:blip>
          <a:srcRect/>
          <a:stretch/>
        </p:blipFill>
        <p:spPr>
          <a:xfrm>
            <a:off x="3250786" y="2070352"/>
            <a:ext cx="959789" cy="1910138"/>
          </a:xfrm>
          <a:prstGeom prst="rect">
            <a:avLst/>
          </a:prstGeom>
          <a:noFill/>
          <a:ln>
            <a:noFill/>
          </a:ln>
        </p:spPr>
      </p:pic>
      <p:pic>
        <p:nvPicPr>
          <p:cNvPr id="369" name="Google Shape;369;p63"/>
          <p:cNvPicPr preferRelativeResize="0"/>
          <p:nvPr/>
        </p:nvPicPr>
        <p:blipFill rotWithShape="1">
          <a:blip r:embed="rId4">
            <a:alphaModFix/>
          </a:blip>
          <a:srcRect/>
          <a:stretch/>
        </p:blipFill>
        <p:spPr>
          <a:xfrm>
            <a:off x="250527" y="2070343"/>
            <a:ext cx="959794" cy="1910149"/>
          </a:xfrm>
          <a:prstGeom prst="rect">
            <a:avLst/>
          </a:prstGeom>
          <a:noFill/>
          <a:ln>
            <a:noFill/>
          </a:ln>
        </p:spPr>
      </p:pic>
      <p:pic>
        <p:nvPicPr>
          <p:cNvPr id="370" name="Google Shape;370;p63"/>
          <p:cNvPicPr preferRelativeResize="0"/>
          <p:nvPr/>
        </p:nvPicPr>
        <p:blipFill rotWithShape="1">
          <a:blip r:embed="rId5">
            <a:alphaModFix/>
          </a:blip>
          <a:srcRect/>
          <a:stretch/>
        </p:blipFill>
        <p:spPr>
          <a:xfrm>
            <a:off x="1306339" y="1205714"/>
            <a:ext cx="1848432" cy="3799800"/>
          </a:xfrm>
          <a:prstGeom prst="rect">
            <a:avLst/>
          </a:prstGeom>
          <a:noFill/>
          <a:ln>
            <a:noFill/>
          </a:ln>
        </p:spPr>
      </p:pic>
      <p:grpSp>
        <p:nvGrpSpPr>
          <p:cNvPr id="371" name="Google Shape;371;p63"/>
          <p:cNvGrpSpPr/>
          <p:nvPr/>
        </p:nvGrpSpPr>
        <p:grpSpPr>
          <a:xfrm>
            <a:off x="906945" y="852351"/>
            <a:ext cx="859950" cy="859950"/>
            <a:chOff x="1175825" y="793225"/>
            <a:chExt cx="1146600" cy="1146600"/>
          </a:xfrm>
        </p:grpSpPr>
        <p:sp>
          <p:nvSpPr>
            <p:cNvPr id="372" name="Google Shape;372;p63"/>
            <p:cNvSpPr/>
            <p:nvPr/>
          </p:nvSpPr>
          <p:spPr>
            <a:xfrm>
              <a:off x="1175825" y="793225"/>
              <a:ext cx="1146600" cy="1146600"/>
            </a:xfrm>
            <a:prstGeom prst="ellipse">
              <a:avLst/>
            </a:prstGeom>
            <a:solidFill>
              <a:srgbClr val="FFFFFF"/>
            </a:solidFill>
            <a:ln w="9525" cap="flat" cmpd="sng">
              <a:solidFill>
                <a:srgbClr val="F3F3F3"/>
              </a:solidFill>
              <a:prstDash val="solid"/>
              <a:round/>
              <a:headEnd type="none" w="sm" len="sm"/>
              <a:tailEnd type="none" w="sm" len="sm"/>
            </a:ln>
          </p:spPr>
          <p:txBody>
            <a:bodyPr spcFirstLastPara="1" wrap="square" lIns="68575" tIns="68575" rIns="68575" bIns="68575" anchor="ctr" anchorCtr="0">
              <a:noAutofit/>
            </a:bodyPr>
            <a:lstStyle/>
            <a:p>
              <a:endParaRPr sz="1800"/>
            </a:p>
          </p:txBody>
        </p:sp>
        <p:pic>
          <p:nvPicPr>
            <p:cNvPr id="373" name="Google Shape;373;p63"/>
            <p:cNvPicPr preferRelativeResize="0"/>
            <p:nvPr/>
          </p:nvPicPr>
          <p:blipFill rotWithShape="1">
            <a:blip r:embed="rId6">
              <a:alphaModFix/>
            </a:blip>
            <a:srcRect/>
            <a:stretch/>
          </p:blipFill>
          <p:spPr>
            <a:xfrm>
              <a:off x="1303400" y="1137398"/>
              <a:ext cx="891450" cy="458250"/>
            </a:xfrm>
            <a:prstGeom prst="rect">
              <a:avLst/>
            </a:prstGeom>
            <a:noFill/>
            <a:ln>
              <a:noFill/>
            </a:ln>
          </p:spPr>
        </p:pic>
      </p:grpSp>
      <p:pic>
        <p:nvPicPr>
          <p:cNvPr id="374" name="Google Shape;374;p63"/>
          <p:cNvPicPr preferRelativeResize="0"/>
          <p:nvPr/>
        </p:nvPicPr>
        <p:blipFill rotWithShape="1">
          <a:blip r:embed="rId7">
            <a:alphaModFix/>
          </a:blip>
          <a:srcRect l="573" r="583"/>
          <a:stretch/>
        </p:blipFill>
        <p:spPr>
          <a:xfrm rot="3">
            <a:off x="3912564" y="2728402"/>
            <a:ext cx="749167" cy="479025"/>
          </a:xfrm>
          <a:prstGeom prst="rect">
            <a:avLst/>
          </a:prstGeom>
          <a:noFill/>
          <a:ln>
            <a:noFill/>
          </a:ln>
          <a:effectLst>
            <a:outerShdw blurRad="292100" dist="139700" dir="2700000" algn="tl" rotWithShape="0">
              <a:srgbClr val="333333">
                <a:alpha val="61960"/>
              </a:srgbClr>
            </a:outerShdw>
          </a:effectLst>
        </p:spPr>
      </p:pic>
      <p:sp>
        <p:nvSpPr>
          <p:cNvPr id="375" name="Google Shape;375;p63"/>
          <p:cNvSpPr/>
          <p:nvPr/>
        </p:nvSpPr>
        <p:spPr>
          <a:xfrm>
            <a:off x="5147619" y="2149277"/>
            <a:ext cx="560700" cy="582000"/>
          </a:xfrm>
          <a:prstGeom prst="ellipse">
            <a:avLst/>
          </a:prstGeom>
          <a:solidFill>
            <a:srgbClr val="0B5394"/>
          </a:solidFill>
          <a:ln>
            <a:noFill/>
          </a:ln>
        </p:spPr>
        <p:txBody>
          <a:bodyPr spcFirstLastPara="1" wrap="square" lIns="68575" tIns="68575" rIns="68575" bIns="68575" anchor="ctr" anchorCtr="0">
            <a:noAutofit/>
          </a:bodyPr>
          <a:lstStyle/>
          <a:p>
            <a:endParaRPr sz="1800"/>
          </a:p>
        </p:txBody>
      </p:sp>
      <p:pic>
        <p:nvPicPr>
          <p:cNvPr id="376" name="Google Shape;376;p63"/>
          <p:cNvPicPr preferRelativeResize="0"/>
          <p:nvPr/>
        </p:nvPicPr>
        <p:blipFill>
          <a:blip r:embed="rId8">
            <a:alphaModFix/>
          </a:blip>
          <a:stretch>
            <a:fillRect/>
          </a:stretch>
        </p:blipFill>
        <p:spPr>
          <a:xfrm>
            <a:off x="4995221" y="1455150"/>
            <a:ext cx="859950" cy="856467"/>
          </a:xfrm>
          <a:prstGeom prst="rect">
            <a:avLst/>
          </a:prstGeom>
          <a:noFill/>
          <a:ln>
            <a:noFill/>
          </a:ln>
        </p:spPr>
      </p:pic>
      <p:grpSp>
        <p:nvGrpSpPr>
          <p:cNvPr id="4" name="Group 3">
            <a:extLst>
              <a:ext uri="{FF2B5EF4-FFF2-40B4-BE49-F238E27FC236}">
                <a16:creationId xmlns:a16="http://schemas.microsoft.com/office/drawing/2014/main" id="{0E12C2D1-5B8C-44C0-82CA-2AD6A69419E2}"/>
              </a:ext>
            </a:extLst>
          </p:cNvPr>
          <p:cNvGrpSpPr/>
          <p:nvPr/>
        </p:nvGrpSpPr>
        <p:grpSpPr>
          <a:xfrm>
            <a:off x="5147484" y="2730533"/>
            <a:ext cx="560700" cy="558600"/>
            <a:chOff x="6863312" y="3640711"/>
            <a:chExt cx="747600" cy="744800"/>
          </a:xfrm>
        </p:grpSpPr>
        <p:sp>
          <p:nvSpPr>
            <p:cNvPr id="377" name="Google Shape;377;p63"/>
            <p:cNvSpPr/>
            <p:nvPr/>
          </p:nvSpPr>
          <p:spPr>
            <a:xfrm>
              <a:off x="6863312" y="3640711"/>
              <a:ext cx="747600" cy="744800"/>
            </a:xfrm>
            <a:prstGeom prst="ellipse">
              <a:avLst/>
            </a:prstGeom>
            <a:solidFill>
              <a:srgbClr val="3C78D8"/>
            </a:solidFill>
            <a:ln>
              <a:noFill/>
            </a:ln>
          </p:spPr>
          <p:txBody>
            <a:bodyPr spcFirstLastPara="1" wrap="square" lIns="68575" tIns="68575" rIns="68575" bIns="68575" anchor="ctr" anchorCtr="0">
              <a:noAutofit/>
            </a:bodyPr>
            <a:lstStyle/>
            <a:p>
              <a:endParaRPr sz="1800"/>
            </a:p>
          </p:txBody>
        </p:sp>
        <p:pic>
          <p:nvPicPr>
            <p:cNvPr id="378" name="Google Shape;378;p63"/>
            <p:cNvPicPr preferRelativeResize="0"/>
            <p:nvPr/>
          </p:nvPicPr>
          <p:blipFill>
            <a:blip r:embed="rId9">
              <a:alphaModFix/>
            </a:blip>
            <a:stretch>
              <a:fillRect/>
            </a:stretch>
          </p:blipFill>
          <p:spPr>
            <a:xfrm>
              <a:off x="7013721" y="3753125"/>
              <a:ext cx="499724" cy="495376"/>
            </a:xfrm>
            <a:prstGeom prst="rect">
              <a:avLst/>
            </a:prstGeom>
            <a:noFill/>
            <a:ln>
              <a:noFill/>
            </a:ln>
          </p:spPr>
        </p:pic>
      </p:grpSp>
      <p:sp>
        <p:nvSpPr>
          <p:cNvPr id="379" name="Google Shape;379;p63"/>
          <p:cNvSpPr/>
          <p:nvPr/>
        </p:nvSpPr>
        <p:spPr>
          <a:xfrm>
            <a:off x="5147484" y="3846246"/>
            <a:ext cx="560700" cy="558600"/>
          </a:xfrm>
          <a:prstGeom prst="ellipse">
            <a:avLst/>
          </a:prstGeom>
          <a:solidFill>
            <a:srgbClr val="073763"/>
          </a:solidFill>
          <a:ln>
            <a:noFill/>
          </a:ln>
        </p:spPr>
        <p:txBody>
          <a:bodyPr spcFirstLastPara="1" wrap="square" lIns="68575" tIns="68575" rIns="68575" bIns="68575" anchor="ctr" anchorCtr="0">
            <a:noAutofit/>
          </a:bodyPr>
          <a:lstStyle/>
          <a:p>
            <a:endParaRPr sz="1800"/>
          </a:p>
        </p:txBody>
      </p:sp>
      <p:grpSp>
        <p:nvGrpSpPr>
          <p:cNvPr id="6" name="Group 5">
            <a:extLst>
              <a:ext uri="{FF2B5EF4-FFF2-40B4-BE49-F238E27FC236}">
                <a16:creationId xmlns:a16="http://schemas.microsoft.com/office/drawing/2014/main" id="{6856A759-F583-49EC-A168-B57ABD6C1B2E}"/>
              </a:ext>
            </a:extLst>
          </p:cNvPr>
          <p:cNvGrpSpPr/>
          <p:nvPr/>
        </p:nvGrpSpPr>
        <p:grpSpPr>
          <a:xfrm>
            <a:off x="5147484" y="4404102"/>
            <a:ext cx="560700" cy="558600"/>
            <a:chOff x="6863312" y="5872136"/>
            <a:chExt cx="747600" cy="744800"/>
          </a:xfrm>
        </p:grpSpPr>
        <p:sp>
          <p:nvSpPr>
            <p:cNvPr id="382" name="Google Shape;382;p63"/>
            <p:cNvSpPr/>
            <p:nvPr/>
          </p:nvSpPr>
          <p:spPr>
            <a:xfrm>
              <a:off x="6863312" y="5872136"/>
              <a:ext cx="747600" cy="744800"/>
            </a:xfrm>
            <a:prstGeom prst="ellipse">
              <a:avLst/>
            </a:prstGeom>
            <a:solidFill>
              <a:srgbClr val="1A9988"/>
            </a:solidFill>
            <a:ln w="9525" cap="flat" cmpd="sng">
              <a:solidFill>
                <a:srgbClr val="3F70B5"/>
              </a:solidFill>
              <a:prstDash val="solid"/>
              <a:round/>
              <a:headEnd type="none" w="sm" len="sm"/>
              <a:tailEnd type="none" w="sm" len="sm"/>
            </a:ln>
          </p:spPr>
          <p:txBody>
            <a:bodyPr spcFirstLastPara="1" wrap="square" lIns="68575" tIns="68575" rIns="68575" bIns="68575" anchor="ctr" anchorCtr="0">
              <a:noAutofit/>
            </a:bodyPr>
            <a:lstStyle/>
            <a:p>
              <a:endParaRPr sz="1800"/>
            </a:p>
          </p:txBody>
        </p:sp>
        <p:pic>
          <p:nvPicPr>
            <p:cNvPr id="383" name="Google Shape;383;p63"/>
            <p:cNvPicPr preferRelativeResize="0"/>
            <p:nvPr/>
          </p:nvPicPr>
          <p:blipFill>
            <a:blip r:embed="rId10">
              <a:alphaModFix/>
            </a:blip>
            <a:stretch>
              <a:fillRect/>
            </a:stretch>
          </p:blipFill>
          <p:spPr>
            <a:xfrm>
              <a:off x="7009999" y="5981612"/>
              <a:ext cx="454229" cy="525763"/>
            </a:xfrm>
            <a:prstGeom prst="rect">
              <a:avLst/>
            </a:prstGeom>
            <a:noFill/>
            <a:ln>
              <a:noFill/>
            </a:ln>
          </p:spPr>
        </p:pic>
      </p:grpSp>
      <p:sp>
        <p:nvSpPr>
          <p:cNvPr id="384" name="Google Shape;384;p63"/>
          <p:cNvSpPr txBox="1">
            <a:spLocks noGrp="1"/>
          </p:cNvSpPr>
          <p:nvPr>
            <p:ph type="title"/>
          </p:nvPr>
        </p:nvSpPr>
        <p:spPr>
          <a:xfrm>
            <a:off x="899375" y="112700"/>
            <a:ext cx="6820500" cy="773400"/>
          </a:xfrm>
          <a:prstGeom prst="rect">
            <a:avLst/>
          </a:prstGeom>
        </p:spPr>
        <p:txBody>
          <a:bodyPr spcFirstLastPara="1" vert="horz" wrap="square" lIns="68575" tIns="34275" rIns="68575" bIns="34275" rtlCol="0" anchor="ctr" anchorCtr="0">
            <a:noAutofit/>
          </a:bodyPr>
          <a:lstStyle/>
          <a:p>
            <a:pPr>
              <a:lnSpc>
                <a:spcPct val="122000"/>
              </a:lnSpc>
              <a:spcBef>
                <a:spcPts val="700"/>
              </a:spcBef>
              <a:spcAft>
                <a:spcPts val="1400"/>
              </a:spcAft>
              <a:buClr>
                <a:schemeClr val="dk1"/>
              </a:buClr>
              <a:buSzPts val="1100"/>
            </a:pPr>
            <a:r>
              <a:rPr lang="en" sz="3300" b="1" dirty="0">
                <a:solidFill>
                  <a:srgbClr val="2D5B8A"/>
                </a:solidFill>
                <a:latin typeface="Moderat" panose="00000500000000000000" pitchFamily="50" charset="0"/>
                <a:ea typeface="Raleway"/>
                <a:cs typeface="Calibri Light" panose="020F0302020204030204" pitchFamily="34" charset="0"/>
                <a:sym typeface="Raleway"/>
              </a:rPr>
              <a:t>Study Interventions</a:t>
            </a:r>
            <a:endParaRPr sz="3300" dirty="0">
              <a:solidFill>
                <a:srgbClr val="2D5B8A"/>
              </a:solidFill>
              <a:latin typeface="Moderat" panose="00000500000000000000" pitchFamily="50" charset="0"/>
              <a:ea typeface="Raleway"/>
              <a:cs typeface="Calibri Light" panose="020F0302020204030204" pitchFamily="34" charset="0"/>
              <a:sym typeface="Raleway"/>
            </a:endParaRPr>
          </a:p>
        </p:txBody>
      </p:sp>
      <p:grpSp>
        <p:nvGrpSpPr>
          <p:cNvPr id="386" name="Google Shape;386;p63"/>
          <p:cNvGrpSpPr/>
          <p:nvPr/>
        </p:nvGrpSpPr>
        <p:grpSpPr>
          <a:xfrm>
            <a:off x="5280402" y="2345884"/>
            <a:ext cx="294846" cy="188783"/>
            <a:chOff x="3269900" y="3064500"/>
            <a:chExt cx="432325" cy="263075"/>
          </a:xfrm>
        </p:grpSpPr>
        <p:sp>
          <p:nvSpPr>
            <p:cNvPr id="387" name="Google Shape;387;p63"/>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800"/>
            </a:p>
          </p:txBody>
        </p:sp>
        <p:sp>
          <p:nvSpPr>
            <p:cNvPr id="388" name="Google Shape;388;p63"/>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800"/>
            </a:p>
          </p:txBody>
        </p:sp>
        <p:sp>
          <p:nvSpPr>
            <p:cNvPr id="389" name="Google Shape;389;p63"/>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800"/>
            </a:p>
          </p:txBody>
        </p:sp>
      </p:grpSp>
      <p:grpSp>
        <p:nvGrpSpPr>
          <p:cNvPr id="390" name="Google Shape;390;p63"/>
          <p:cNvGrpSpPr/>
          <p:nvPr/>
        </p:nvGrpSpPr>
        <p:grpSpPr>
          <a:xfrm>
            <a:off x="5270690" y="3968691"/>
            <a:ext cx="314777" cy="313735"/>
            <a:chOff x="2583100" y="2973775"/>
            <a:chExt cx="461550" cy="437200"/>
          </a:xfrm>
        </p:grpSpPr>
        <p:sp>
          <p:nvSpPr>
            <p:cNvPr id="391" name="Google Shape;391;p63"/>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800"/>
            </a:p>
          </p:txBody>
        </p:sp>
        <p:sp>
          <p:nvSpPr>
            <p:cNvPr id="392" name="Google Shape;392;p63"/>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800"/>
            </a:p>
          </p:txBody>
        </p:sp>
      </p:grpSp>
      <p:grpSp>
        <p:nvGrpSpPr>
          <p:cNvPr id="5" name="Group 4">
            <a:extLst>
              <a:ext uri="{FF2B5EF4-FFF2-40B4-BE49-F238E27FC236}">
                <a16:creationId xmlns:a16="http://schemas.microsoft.com/office/drawing/2014/main" id="{F17403B1-E3B2-46E1-A947-A31920BCF2DF}"/>
              </a:ext>
            </a:extLst>
          </p:cNvPr>
          <p:cNvGrpSpPr/>
          <p:nvPr/>
        </p:nvGrpSpPr>
        <p:grpSpPr>
          <a:xfrm>
            <a:off x="5147731" y="3288389"/>
            <a:ext cx="560700" cy="558600"/>
            <a:chOff x="6863641" y="4384519"/>
            <a:chExt cx="747600" cy="744800"/>
          </a:xfrm>
        </p:grpSpPr>
        <p:sp>
          <p:nvSpPr>
            <p:cNvPr id="395" name="Google Shape;395;p63"/>
            <p:cNvSpPr/>
            <p:nvPr/>
          </p:nvSpPr>
          <p:spPr>
            <a:xfrm>
              <a:off x="6863641" y="4384519"/>
              <a:ext cx="747600" cy="744800"/>
            </a:xfrm>
            <a:prstGeom prst="ellipse">
              <a:avLst/>
            </a:prstGeom>
            <a:solidFill>
              <a:srgbClr val="674EA7"/>
            </a:solidFill>
            <a:ln>
              <a:noFill/>
            </a:ln>
          </p:spPr>
          <p:txBody>
            <a:bodyPr spcFirstLastPara="1" wrap="square" lIns="68575" tIns="68575" rIns="68575" bIns="68575" anchor="ctr" anchorCtr="0">
              <a:noAutofit/>
            </a:bodyPr>
            <a:lstStyle/>
            <a:p>
              <a:endParaRPr sz="1800"/>
            </a:p>
          </p:txBody>
        </p:sp>
        <p:pic>
          <p:nvPicPr>
            <p:cNvPr id="396" name="Google Shape;396;p63"/>
            <p:cNvPicPr preferRelativeResize="0"/>
            <p:nvPr/>
          </p:nvPicPr>
          <p:blipFill>
            <a:blip r:embed="rId11">
              <a:alphaModFix/>
            </a:blip>
            <a:stretch>
              <a:fillRect/>
            </a:stretch>
          </p:blipFill>
          <p:spPr>
            <a:xfrm>
              <a:off x="7005701" y="4497064"/>
              <a:ext cx="499700" cy="519723"/>
            </a:xfrm>
            <a:prstGeom prst="rect">
              <a:avLst/>
            </a:prstGeom>
            <a:noFill/>
            <a:ln>
              <a:noFill/>
            </a:ln>
          </p:spPr>
        </p:pic>
      </p:grpSp>
      <p:grpSp>
        <p:nvGrpSpPr>
          <p:cNvPr id="3" name="Group 2">
            <a:extLst>
              <a:ext uri="{FF2B5EF4-FFF2-40B4-BE49-F238E27FC236}">
                <a16:creationId xmlns:a16="http://schemas.microsoft.com/office/drawing/2014/main" id="{FBCD7CEA-07F8-458C-9E9F-9F4B93126B0C}"/>
              </a:ext>
            </a:extLst>
          </p:cNvPr>
          <p:cNvGrpSpPr/>
          <p:nvPr/>
        </p:nvGrpSpPr>
        <p:grpSpPr>
          <a:xfrm>
            <a:off x="5167331" y="1010132"/>
            <a:ext cx="560700" cy="582000"/>
            <a:chOff x="6889775" y="1346843"/>
            <a:chExt cx="747600" cy="776000"/>
          </a:xfrm>
        </p:grpSpPr>
        <p:sp>
          <p:nvSpPr>
            <p:cNvPr id="398" name="Google Shape;398;p63"/>
            <p:cNvSpPr/>
            <p:nvPr/>
          </p:nvSpPr>
          <p:spPr>
            <a:xfrm>
              <a:off x="6889775" y="1346843"/>
              <a:ext cx="747600" cy="776000"/>
            </a:xfrm>
            <a:prstGeom prst="ellipse">
              <a:avLst/>
            </a:prstGeom>
            <a:solidFill>
              <a:srgbClr val="D9D2E9"/>
            </a:solidFill>
            <a:ln>
              <a:noFill/>
            </a:ln>
          </p:spPr>
          <p:txBody>
            <a:bodyPr spcFirstLastPara="1" wrap="square" lIns="91425" tIns="91425" rIns="91425" bIns="91425" anchor="ctr" anchorCtr="0">
              <a:noAutofit/>
            </a:bodyPr>
            <a:lstStyle/>
            <a:p>
              <a:endParaRPr sz="1800"/>
            </a:p>
          </p:txBody>
        </p:sp>
        <p:pic>
          <p:nvPicPr>
            <p:cNvPr id="399" name="Google Shape;399;p63"/>
            <p:cNvPicPr preferRelativeResize="0"/>
            <p:nvPr/>
          </p:nvPicPr>
          <p:blipFill>
            <a:blip r:embed="rId12">
              <a:alphaModFix/>
            </a:blip>
            <a:stretch>
              <a:fillRect/>
            </a:stretch>
          </p:blipFill>
          <p:spPr>
            <a:xfrm>
              <a:off x="7013739" y="1484543"/>
              <a:ext cx="499724" cy="525763"/>
            </a:xfrm>
            <a:prstGeom prst="rect">
              <a:avLst/>
            </a:prstGeom>
            <a:noFill/>
            <a:ln>
              <a:noFill/>
            </a:ln>
          </p:spPr>
        </p:pic>
      </p:grpSp>
      <p:grpSp>
        <p:nvGrpSpPr>
          <p:cNvPr id="2" name="Group 1">
            <a:extLst>
              <a:ext uri="{FF2B5EF4-FFF2-40B4-BE49-F238E27FC236}">
                <a16:creationId xmlns:a16="http://schemas.microsoft.com/office/drawing/2014/main" id="{6CEBFC79-4FC4-4E64-A91A-3E6324697257}"/>
              </a:ext>
            </a:extLst>
          </p:cNvPr>
          <p:cNvGrpSpPr/>
          <p:nvPr/>
        </p:nvGrpSpPr>
        <p:grpSpPr>
          <a:xfrm>
            <a:off x="5729350" y="1117309"/>
            <a:ext cx="3090092" cy="3763223"/>
            <a:chOff x="7639133" y="1489744"/>
            <a:chExt cx="4120122" cy="5017631"/>
          </a:xfrm>
        </p:grpSpPr>
        <p:sp>
          <p:nvSpPr>
            <p:cNvPr id="367" name="Google Shape;367;p63"/>
            <p:cNvSpPr txBox="1"/>
            <p:nvPr/>
          </p:nvSpPr>
          <p:spPr>
            <a:xfrm>
              <a:off x="7641221" y="2273829"/>
              <a:ext cx="4107600" cy="442546"/>
            </a:xfrm>
            <a:prstGeom prst="rect">
              <a:avLst/>
            </a:prstGeom>
            <a:noFill/>
            <a:ln>
              <a:noFill/>
            </a:ln>
          </p:spPr>
          <p:txBody>
            <a:bodyPr spcFirstLastPara="1" wrap="square" lIns="68575" tIns="34275" rIns="68575" bIns="34275" anchor="t" anchorCtr="0">
              <a:noAutofit/>
            </a:bodyPr>
            <a:lstStyle/>
            <a:p>
              <a:pPr>
                <a:lnSpc>
                  <a:spcPct val="115000"/>
                </a:lnSpc>
              </a:pPr>
              <a:r>
                <a:rPr lang="en" sz="1800" b="1" dirty="0">
                  <a:solidFill>
                    <a:srgbClr val="535353"/>
                  </a:solidFill>
                  <a:latin typeface="Moderat" panose="00000500000000000000" pitchFamily="50" charset="0"/>
                  <a:ea typeface="Questrial"/>
                  <a:cs typeface="Calibri" panose="020F0502020204030204" pitchFamily="34" charset="0"/>
                  <a:sym typeface="Questrial"/>
                </a:rPr>
                <a:t>Remote Substance Testing </a:t>
              </a:r>
              <a:endParaRPr sz="1800" b="1" dirty="0">
                <a:latin typeface="Moderat" panose="00000500000000000000" pitchFamily="50" charset="0"/>
                <a:cs typeface="Calibri" panose="020F0502020204030204" pitchFamily="34" charset="0"/>
              </a:endParaRPr>
            </a:p>
          </p:txBody>
        </p:sp>
        <p:sp>
          <p:nvSpPr>
            <p:cNvPr id="380" name="Google Shape;380;p63"/>
            <p:cNvSpPr txBox="1"/>
            <p:nvPr/>
          </p:nvSpPr>
          <p:spPr>
            <a:xfrm>
              <a:off x="7639133" y="3757628"/>
              <a:ext cx="4107600" cy="442544"/>
            </a:xfrm>
            <a:prstGeom prst="rect">
              <a:avLst/>
            </a:prstGeom>
            <a:noFill/>
            <a:ln>
              <a:noFill/>
            </a:ln>
          </p:spPr>
          <p:txBody>
            <a:bodyPr spcFirstLastPara="1" wrap="square" lIns="68575" tIns="34275" rIns="68575" bIns="34275" anchor="t" anchorCtr="0">
              <a:noAutofit/>
            </a:bodyPr>
            <a:lstStyle/>
            <a:p>
              <a:pPr>
                <a:lnSpc>
                  <a:spcPct val="115000"/>
                </a:lnSpc>
              </a:pPr>
              <a:r>
                <a:rPr lang="en" sz="1800" b="1" dirty="0">
                  <a:solidFill>
                    <a:srgbClr val="535353"/>
                  </a:solidFill>
                  <a:latin typeface="Moderat" panose="00000500000000000000" pitchFamily="50" charset="0"/>
                  <a:ea typeface="Questrial"/>
                  <a:cs typeface="Calibri" panose="020F0502020204030204" pitchFamily="34" charset="0"/>
                  <a:sym typeface="Questrial"/>
                </a:rPr>
                <a:t>Appointment Tracking </a:t>
              </a:r>
              <a:endParaRPr sz="1800" b="1" dirty="0">
                <a:latin typeface="Moderat" panose="00000500000000000000" pitchFamily="50" charset="0"/>
                <a:cs typeface="Calibri" panose="020F0502020204030204" pitchFamily="34" charset="0"/>
              </a:endParaRPr>
            </a:p>
          </p:txBody>
        </p:sp>
        <p:sp>
          <p:nvSpPr>
            <p:cNvPr id="381" name="Google Shape;381;p63"/>
            <p:cNvSpPr txBox="1"/>
            <p:nvPr/>
          </p:nvSpPr>
          <p:spPr>
            <a:xfrm>
              <a:off x="7639133" y="6009109"/>
              <a:ext cx="4107600" cy="498266"/>
            </a:xfrm>
            <a:prstGeom prst="rect">
              <a:avLst/>
            </a:prstGeom>
            <a:noFill/>
            <a:ln>
              <a:noFill/>
            </a:ln>
          </p:spPr>
          <p:txBody>
            <a:bodyPr spcFirstLastPara="1" wrap="square" lIns="68575" tIns="34275" rIns="68575" bIns="34275" anchor="t" anchorCtr="0">
              <a:noAutofit/>
            </a:bodyPr>
            <a:lstStyle/>
            <a:p>
              <a:pPr>
                <a:lnSpc>
                  <a:spcPct val="115000"/>
                </a:lnSpc>
              </a:pPr>
              <a:r>
                <a:rPr lang="en" sz="1800" b="1" dirty="0">
                  <a:solidFill>
                    <a:srgbClr val="535353"/>
                  </a:solidFill>
                  <a:latin typeface="Moderat" panose="00000500000000000000" pitchFamily="50" charset="0"/>
                  <a:ea typeface="Questrial"/>
                  <a:cs typeface="Calibri" panose="020F0502020204030204" pitchFamily="34" charset="0"/>
                  <a:sym typeface="Questrial"/>
                </a:rPr>
                <a:t>Financial Rewards</a:t>
              </a:r>
              <a:endParaRPr sz="1800" b="1" dirty="0">
                <a:latin typeface="Moderat" panose="00000500000000000000" pitchFamily="50" charset="0"/>
                <a:cs typeface="Calibri" panose="020F0502020204030204" pitchFamily="34" charset="0"/>
              </a:endParaRPr>
            </a:p>
          </p:txBody>
        </p:sp>
        <p:sp>
          <p:nvSpPr>
            <p:cNvPr id="393" name="Google Shape;393;p63"/>
            <p:cNvSpPr txBox="1"/>
            <p:nvPr/>
          </p:nvSpPr>
          <p:spPr>
            <a:xfrm>
              <a:off x="7639133" y="3006113"/>
              <a:ext cx="4107600" cy="442545"/>
            </a:xfrm>
            <a:prstGeom prst="rect">
              <a:avLst/>
            </a:prstGeom>
            <a:noFill/>
            <a:ln>
              <a:noFill/>
            </a:ln>
          </p:spPr>
          <p:txBody>
            <a:bodyPr spcFirstLastPara="1" wrap="square" lIns="68575" tIns="34275" rIns="68575" bIns="34275" anchor="t" anchorCtr="0">
              <a:noAutofit/>
            </a:bodyPr>
            <a:lstStyle/>
            <a:p>
              <a:pPr>
                <a:lnSpc>
                  <a:spcPct val="115000"/>
                </a:lnSpc>
              </a:pPr>
              <a:r>
                <a:rPr lang="en" sz="1800" b="1" dirty="0">
                  <a:solidFill>
                    <a:srgbClr val="535353"/>
                  </a:solidFill>
                  <a:latin typeface="Moderat" panose="00000500000000000000" pitchFamily="50" charset="0"/>
                  <a:ea typeface="Questrial"/>
                  <a:cs typeface="Calibri" panose="020F0502020204030204" pitchFamily="34" charset="0"/>
                  <a:sym typeface="Questrial"/>
                </a:rPr>
                <a:t>Medication Adherence </a:t>
              </a:r>
              <a:endParaRPr sz="1800" b="1" dirty="0">
                <a:latin typeface="Moderat" panose="00000500000000000000" pitchFamily="50" charset="0"/>
                <a:cs typeface="Calibri" panose="020F0502020204030204" pitchFamily="34" charset="0"/>
              </a:endParaRPr>
            </a:p>
          </p:txBody>
        </p:sp>
        <p:sp>
          <p:nvSpPr>
            <p:cNvPr id="394" name="Google Shape;394;p63"/>
            <p:cNvSpPr txBox="1"/>
            <p:nvPr/>
          </p:nvSpPr>
          <p:spPr>
            <a:xfrm>
              <a:off x="7639133" y="5229165"/>
              <a:ext cx="4107600" cy="498265"/>
            </a:xfrm>
            <a:prstGeom prst="rect">
              <a:avLst/>
            </a:prstGeom>
            <a:noFill/>
            <a:ln>
              <a:noFill/>
            </a:ln>
          </p:spPr>
          <p:txBody>
            <a:bodyPr spcFirstLastPara="1" wrap="square" lIns="68575" tIns="34275" rIns="68575" bIns="34275" anchor="t" anchorCtr="0">
              <a:noAutofit/>
            </a:bodyPr>
            <a:lstStyle/>
            <a:p>
              <a:pPr>
                <a:lnSpc>
                  <a:spcPct val="115000"/>
                </a:lnSpc>
              </a:pPr>
              <a:r>
                <a:rPr lang="en" sz="1800" b="1" dirty="0">
                  <a:solidFill>
                    <a:srgbClr val="535353"/>
                  </a:solidFill>
                  <a:latin typeface="Moderat" panose="00000500000000000000" pitchFamily="50" charset="0"/>
                  <a:ea typeface="Questrial"/>
                  <a:cs typeface="Calibri" panose="020F0502020204030204" pitchFamily="34" charset="0"/>
                  <a:sym typeface="Questrial"/>
                </a:rPr>
                <a:t>Virtual Recovery Support</a:t>
              </a:r>
              <a:endParaRPr sz="1800" b="1" dirty="0">
                <a:latin typeface="Moderat" panose="00000500000000000000" pitchFamily="50" charset="0"/>
                <a:cs typeface="Calibri" panose="020F0502020204030204" pitchFamily="34" charset="0"/>
              </a:endParaRPr>
            </a:p>
          </p:txBody>
        </p:sp>
        <p:sp>
          <p:nvSpPr>
            <p:cNvPr id="397" name="Google Shape;397;p63"/>
            <p:cNvSpPr txBox="1"/>
            <p:nvPr/>
          </p:nvSpPr>
          <p:spPr>
            <a:xfrm>
              <a:off x="7639500" y="4502725"/>
              <a:ext cx="4107600" cy="551643"/>
            </a:xfrm>
            <a:prstGeom prst="rect">
              <a:avLst/>
            </a:prstGeom>
            <a:noFill/>
            <a:ln>
              <a:noFill/>
            </a:ln>
          </p:spPr>
          <p:txBody>
            <a:bodyPr spcFirstLastPara="1" wrap="square" lIns="68575" tIns="34275" rIns="68575" bIns="34275" anchor="t" anchorCtr="0">
              <a:noAutofit/>
            </a:bodyPr>
            <a:lstStyle/>
            <a:p>
              <a:pPr>
                <a:lnSpc>
                  <a:spcPct val="115000"/>
                </a:lnSpc>
              </a:pPr>
              <a:r>
                <a:rPr lang="en" sz="1800" b="1" dirty="0">
                  <a:solidFill>
                    <a:srgbClr val="535353"/>
                  </a:solidFill>
                  <a:latin typeface="Moderat" panose="00000500000000000000" pitchFamily="50" charset="0"/>
                  <a:ea typeface="Questrial"/>
                  <a:cs typeface="Calibri" panose="020F0502020204030204" pitchFamily="34" charset="0"/>
                  <a:sym typeface="Questrial"/>
                </a:rPr>
                <a:t>CBT Modules </a:t>
              </a:r>
              <a:endParaRPr sz="1800" b="1" dirty="0">
                <a:latin typeface="Moderat" panose="00000500000000000000" pitchFamily="50" charset="0"/>
                <a:cs typeface="Calibri" panose="020F0502020204030204" pitchFamily="34" charset="0"/>
              </a:endParaRPr>
            </a:p>
          </p:txBody>
        </p:sp>
        <p:sp>
          <p:nvSpPr>
            <p:cNvPr id="400" name="Google Shape;400;p63"/>
            <p:cNvSpPr txBox="1"/>
            <p:nvPr/>
          </p:nvSpPr>
          <p:spPr>
            <a:xfrm>
              <a:off x="7651655" y="1489744"/>
              <a:ext cx="4107600" cy="497046"/>
            </a:xfrm>
            <a:prstGeom prst="rect">
              <a:avLst/>
            </a:prstGeom>
            <a:noFill/>
            <a:ln>
              <a:noFill/>
            </a:ln>
          </p:spPr>
          <p:txBody>
            <a:bodyPr spcFirstLastPara="1" wrap="square" lIns="68575" tIns="34275" rIns="68575" bIns="34275" anchor="t" anchorCtr="0">
              <a:noAutofit/>
            </a:bodyPr>
            <a:lstStyle/>
            <a:p>
              <a:pPr>
                <a:lnSpc>
                  <a:spcPct val="115000"/>
                </a:lnSpc>
              </a:pPr>
              <a:r>
                <a:rPr lang="en" sz="1800" b="1" dirty="0">
                  <a:solidFill>
                    <a:srgbClr val="535353"/>
                  </a:solidFill>
                  <a:latin typeface="Moderat" panose="00000500000000000000" pitchFamily="50" charset="0"/>
                  <a:ea typeface="Questrial"/>
                  <a:cs typeface="Calibri" panose="020F0502020204030204" pitchFamily="34" charset="0"/>
                  <a:sym typeface="Questrial"/>
                </a:rPr>
                <a:t>Recovery Coaching </a:t>
              </a:r>
              <a:endParaRPr sz="1800" b="1" dirty="0">
                <a:latin typeface="Moderat" panose="00000500000000000000" pitchFamily="50" charset="0"/>
                <a:cs typeface="Calibri" panose="020F0502020204030204" pitchFamily="34" charset="0"/>
              </a:endParaRPr>
            </a:p>
          </p:txBody>
        </p:sp>
      </p:grpSp>
      <p:pic>
        <p:nvPicPr>
          <p:cNvPr id="42" name="Picture 41">
            <a:extLst>
              <a:ext uri="{FF2B5EF4-FFF2-40B4-BE49-F238E27FC236}">
                <a16:creationId xmlns:a16="http://schemas.microsoft.com/office/drawing/2014/main" id="{F79F30CA-F7A0-4AC1-BC18-9156C13DBC0D}"/>
              </a:ext>
            </a:extLst>
          </p:cNvPr>
          <p:cNvPicPr>
            <a:picLocks noChangeAspect="1"/>
          </p:cNvPicPr>
          <p:nvPr/>
        </p:nvPicPr>
        <p:blipFill>
          <a:blip r:embed="rId13"/>
          <a:stretch>
            <a:fillRect/>
          </a:stretch>
        </p:blipFill>
        <p:spPr>
          <a:xfrm>
            <a:off x="8431967" y="4337354"/>
            <a:ext cx="539646" cy="68247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0969D-6DBE-054F-BBF1-FCD0015CD37B}"/>
              </a:ext>
            </a:extLst>
          </p:cNvPr>
          <p:cNvSpPr>
            <a:spLocks noGrp="1"/>
          </p:cNvSpPr>
          <p:nvPr>
            <p:ph type="title"/>
          </p:nvPr>
        </p:nvSpPr>
        <p:spPr/>
        <p:txBody>
          <a:bodyPr>
            <a:normAutofit fontScale="90000"/>
          </a:bodyPr>
          <a:lstStyle/>
          <a:p>
            <a:r>
              <a:rPr lang="en-US" b="1" dirty="0">
                <a:solidFill>
                  <a:srgbClr val="1F5B59"/>
                </a:solidFill>
                <a:latin typeface="Moderat" panose="00000500000000000000" pitchFamily="50" charset="0"/>
              </a:rPr>
              <a:t>2 Phases – Acceptability and then outcomes</a:t>
            </a:r>
          </a:p>
        </p:txBody>
      </p:sp>
      <p:sp>
        <p:nvSpPr>
          <p:cNvPr id="3" name="Content Placeholder 2">
            <a:extLst>
              <a:ext uri="{FF2B5EF4-FFF2-40B4-BE49-F238E27FC236}">
                <a16:creationId xmlns:a16="http://schemas.microsoft.com/office/drawing/2014/main" id="{1D1A1054-EAF3-0643-8D2E-D34EC8710DCC}"/>
              </a:ext>
            </a:extLst>
          </p:cNvPr>
          <p:cNvSpPr>
            <a:spLocks noGrp="1"/>
          </p:cNvSpPr>
          <p:nvPr>
            <p:ph idx="1"/>
          </p:nvPr>
        </p:nvSpPr>
        <p:spPr>
          <a:xfrm>
            <a:off x="628650" y="1345223"/>
            <a:ext cx="7886700" cy="3455377"/>
          </a:xfrm>
        </p:spPr>
        <p:txBody>
          <a:bodyPr>
            <a:normAutofit/>
          </a:bodyPr>
          <a:lstStyle/>
          <a:p>
            <a:pPr marL="0" indent="0">
              <a:lnSpc>
                <a:spcPct val="100000"/>
              </a:lnSpc>
              <a:spcAft>
                <a:spcPts val="2700"/>
              </a:spcAft>
              <a:buNone/>
            </a:pPr>
            <a:r>
              <a:rPr lang="en-US" sz="2400" b="1" i="1" u="sng" dirty="0">
                <a:solidFill>
                  <a:srgbClr val="1F5B59"/>
                </a:solidFill>
                <a:latin typeface="Moderat" panose="00000500000000000000" pitchFamily="50" charset="0"/>
              </a:rPr>
              <a:t>Phase 1 Hypothesis</a:t>
            </a:r>
            <a:r>
              <a:rPr lang="en-US" sz="2400" i="1" u="sng" dirty="0">
                <a:solidFill>
                  <a:srgbClr val="1F5B59"/>
                </a:solidFill>
                <a:latin typeface="Moderat" panose="00000500000000000000" pitchFamily="50" charset="0"/>
              </a:rPr>
              <a:t>: </a:t>
            </a:r>
            <a:r>
              <a:rPr lang="en-US" dirty="0">
                <a:latin typeface="Moderat" panose="00000500000000000000" pitchFamily="50" charset="0"/>
              </a:rPr>
              <a:t>Young adults identified with substance risk through SBIRT screening (Alcohol, Cannabis, Nicotine) and offered smartphone based CM will </a:t>
            </a:r>
            <a:r>
              <a:rPr lang="en-US" b="1" i="1" u="sng" dirty="0">
                <a:latin typeface="Moderat" panose="00000500000000000000" pitchFamily="50" charset="0"/>
              </a:rPr>
              <a:t>accept and engage with smartphone app platform</a:t>
            </a:r>
            <a:r>
              <a:rPr lang="en-US" dirty="0">
                <a:latin typeface="Moderat" panose="00000500000000000000" pitchFamily="50" charset="0"/>
              </a:rPr>
              <a:t>.</a:t>
            </a:r>
          </a:p>
          <a:p>
            <a:pPr marL="0" indent="0">
              <a:lnSpc>
                <a:spcPct val="100000"/>
              </a:lnSpc>
              <a:spcAft>
                <a:spcPts val="900"/>
              </a:spcAft>
              <a:buNone/>
            </a:pPr>
            <a:r>
              <a:rPr lang="en-US" sz="2400" b="1" i="1" u="sng" dirty="0">
                <a:solidFill>
                  <a:srgbClr val="1F5B59"/>
                </a:solidFill>
                <a:latin typeface="Moderat" panose="00000500000000000000" pitchFamily="50" charset="0"/>
              </a:rPr>
              <a:t>Phase 2 Hypothesis</a:t>
            </a:r>
            <a:r>
              <a:rPr lang="en-US" sz="2400" i="1" u="sng" dirty="0">
                <a:solidFill>
                  <a:srgbClr val="1F5B59"/>
                </a:solidFill>
                <a:latin typeface="Moderat" panose="00000500000000000000" pitchFamily="50" charset="0"/>
              </a:rPr>
              <a:t>: </a:t>
            </a:r>
            <a:r>
              <a:rPr lang="en-US" dirty="0">
                <a:solidFill>
                  <a:schemeClr val="tx1"/>
                </a:solidFill>
                <a:latin typeface="Moderat" panose="00000500000000000000" pitchFamily="50" charset="0"/>
              </a:rPr>
              <a:t>A targeted approach to CM in young adults in which they are guided into choosing the substance of greatest risk severity will lead to </a:t>
            </a:r>
            <a:r>
              <a:rPr lang="en-US" b="1" i="1" u="sng" dirty="0">
                <a:solidFill>
                  <a:schemeClr val="tx1"/>
                </a:solidFill>
                <a:latin typeface="Moderat" panose="00000500000000000000" pitchFamily="50" charset="0"/>
              </a:rPr>
              <a:t>greater decrease in risky substance use without sacrificing engagement in intervention elements</a:t>
            </a:r>
            <a:r>
              <a:rPr lang="en-US" dirty="0">
                <a:solidFill>
                  <a:schemeClr val="tx1"/>
                </a:solidFill>
                <a:latin typeface="Moderat" panose="00000500000000000000" pitchFamily="50" charset="0"/>
              </a:rPr>
              <a:t>.</a:t>
            </a:r>
          </a:p>
        </p:txBody>
      </p:sp>
      <p:pic>
        <p:nvPicPr>
          <p:cNvPr id="4" name="Picture 3">
            <a:extLst>
              <a:ext uri="{FF2B5EF4-FFF2-40B4-BE49-F238E27FC236}">
                <a16:creationId xmlns:a16="http://schemas.microsoft.com/office/drawing/2014/main" id="{C3638767-99C0-4BDE-8CF7-2777057DAAC6}"/>
              </a:ext>
            </a:extLst>
          </p:cNvPr>
          <p:cNvPicPr>
            <a:picLocks noChangeAspect="1"/>
          </p:cNvPicPr>
          <p:nvPr/>
        </p:nvPicPr>
        <p:blipFill>
          <a:blip r:embed="rId3"/>
          <a:stretch>
            <a:fillRect/>
          </a:stretch>
        </p:blipFill>
        <p:spPr>
          <a:xfrm>
            <a:off x="8409482" y="4326111"/>
            <a:ext cx="539646" cy="682477"/>
          </a:xfrm>
          <a:prstGeom prst="rect">
            <a:avLst/>
          </a:prstGeom>
        </p:spPr>
      </p:pic>
    </p:spTree>
    <p:extLst>
      <p:ext uri="{BB962C8B-B14F-4D97-AF65-F5344CB8AC3E}">
        <p14:creationId xmlns:p14="http://schemas.microsoft.com/office/powerpoint/2010/main" val="4266784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9815-AFC7-584B-86A8-2EFC798C9A75}"/>
              </a:ext>
            </a:extLst>
          </p:cNvPr>
          <p:cNvSpPr>
            <a:spLocks noGrp="1"/>
          </p:cNvSpPr>
          <p:nvPr>
            <p:ph type="title"/>
          </p:nvPr>
        </p:nvSpPr>
        <p:spPr>
          <a:xfrm>
            <a:off x="628650" y="152244"/>
            <a:ext cx="7886700" cy="994172"/>
          </a:xfrm>
        </p:spPr>
        <p:txBody>
          <a:bodyPr/>
          <a:lstStyle/>
          <a:p>
            <a:r>
              <a:rPr lang="en-US" b="1" dirty="0">
                <a:solidFill>
                  <a:srgbClr val="2D5B8A"/>
                </a:solidFill>
                <a:latin typeface="Moderat" panose="00000500000000000000" pitchFamily="50" charset="0"/>
              </a:rPr>
              <a:t>Methods</a:t>
            </a:r>
          </a:p>
        </p:txBody>
      </p:sp>
      <p:sp>
        <p:nvSpPr>
          <p:cNvPr id="3" name="Content Placeholder 2">
            <a:extLst>
              <a:ext uri="{FF2B5EF4-FFF2-40B4-BE49-F238E27FC236}">
                <a16:creationId xmlns:a16="http://schemas.microsoft.com/office/drawing/2014/main" id="{66681D86-11A4-094F-9F50-D091F172ED63}"/>
              </a:ext>
            </a:extLst>
          </p:cNvPr>
          <p:cNvSpPr>
            <a:spLocks noGrp="1"/>
          </p:cNvSpPr>
          <p:nvPr>
            <p:ph idx="1"/>
          </p:nvPr>
        </p:nvSpPr>
        <p:spPr>
          <a:xfrm>
            <a:off x="628650" y="993532"/>
            <a:ext cx="8179790" cy="2457956"/>
          </a:xfrm>
        </p:spPr>
        <p:txBody>
          <a:bodyPr>
            <a:normAutofit fontScale="47500" lnSpcReduction="20000"/>
          </a:bodyPr>
          <a:lstStyle/>
          <a:p>
            <a:pPr marL="428625" indent="-428625">
              <a:lnSpc>
                <a:spcPct val="110000"/>
              </a:lnSpc>
              <a:spcAft>
                <a:spcPts val="900"/>
              </a:spcAft>
            </a:pPr>
            <a:r>
              <a:rPr lang="en-US" sz="3825" dirty="0">
                <a:latin typeface="Moderat" panose="00000500000000000000" pitchFamily="50" charset="0"/>
              </a:rPr>
              <a:t>Students initially screened as part of a college health center’s SBIRT effort</a:t>
            </a:r>
          </a:p>
          <a:p>
            <a:pPr marL="428625" indent="-428625">
              <a:lnSpc>
                <a:spcPct val="110000"/>
              </a:lnSpc>
              <a:spcAft>
                <a:spcPts val="900"/>
              </a:spcAft>
            </a:pPr>
            <a:r>
              <a:rPr lang="en-US" sz="3825" dirty="0">
                <a:latin typeface="Moderat" panose="00000500000000000000" pitchFamily="50" charset="0"/>
              </a:rPr>
              <a:t>Evidence based tools for alcohol, marijuana, other drugs and a frequency item for nicotine</a:t>
            </a:r>
          </a:p>
          <a:p>
            <a:pPr marL="428625" indent="-428625">
              <a:lnSpc>
                <a:spcPct val="110000"/>
              </a:lnSpc>
              <a:spcAft>
                <a:spcPts val="900"/>
              </a:spcAft>
            </a:pPr>
            <a:r>
              <a:rPr lang="en-US" sz="3825" dirty="0">
                <a:latin typeface="Moderat" panose="00000500000000000000" pitchFamily="50" charset="0"/>
              </a:rPr>
              <a:t>Those positive for risk were offered opportunity to sign up for smartphone-based contingency management (CM)</a:t>
            </a:r>
          </a:p>
          <a:p>
            <a:pPr marL="428625" indent="-428625">
              <a:lnSpc>
                <a:spcPct val="110000"/>
              </a:lnSpc>
              <a:spcAft>
                <a:spcPts val="900"/>
              </a:spcAft>
            </a:pPr>
            <a:r>
              <a:rPr lang="en-US" sz="3825" dirty="0">
                <a:latin typeface="Moderat" panose="00000500000000000000" pitchFamily="50" charset="0"/>
              </a:rPr>
              <a:t>Enrolled participants received initial, 3 &amp; 6 month data assessments</a:t>
            </a:r>
          </a:p>
        </p:txBody>
      </p:sp>
      <p:graphicFrame>
        <p:nvGraphicFramePr>
          <p:cNvPr id="4" name="Table 4">
            <a:extLst>
              <a:ext uri="{FF2B5EF4-FFF2-40B4-BE49-F238E27FC236}">
                <a16:creationId xmlns:a16="http://schemas.microsoft.com/office/drawing/2014/main" id="{495ADBD4-073C-4C5B-8470-E99FD3C24F7A}"/>
              </a:ext>
            </a:extLst>
          </p:cNvPr>
          <p:cNvGraphicFramePr>
            <a:graphicFrameLocks noGrp="1"/>
          </p:cNvGraphicFramePr>
          <p:nvPr/>
        </p:nvGraphicFramePr>
        <p:xfrm>
          <a:off x="493739" y="3451486"/>
          <a:ext cx="7780832" cy="1513803"/>
        </p:xfrm>
        <a:graphic>
          <a:graphicData uri="http://schemas.openxmlformats.org/drawingml/2006/table">
            <a:tbl>
              <a:tblPr firstRow="1" bandRow="1">
                <a:tableStyleId>{5C22544A-7EE6-4342-B048-85BDC9FD1C3A}</a:tableStyleId>
              </a:tblPr>
              <a:tblGrid>
                <a:gridCol w="4057525">
                  <a:extLst>
                    <a:ext uri="{9D8B030D-6E8A-4147-A177-3AD203B41FA5}">
                      <a16:colId xmlns:a16="http://schemas.microsoft.com/office/drawing/2014/main" val="1773233221"/>
                    </a:ext>
                  </a:extLst>
                </a:gridCol>
                <a:gridCol w="3723307">
                  <a:extLst>
                    <a:ext uri="{9D8B030D-6E8A-4147-A177-3AD203B41FA5}">
                      <a16:colId xmlns:a16="http://schemas.microsoft.com/office/drawing/2014/main" val="896267615"/>
                    </a:ext>
                  </a:extLst>
                </a:gridCol>
              </a:tblGrid>
              <a:tr h="400741">
                <a:tc>
                  <a:txBody>
                    <a:bodyPr/>
                    <a:lstStyle/>
                    <a:p>
                      <a:pPr algn="ctr"/>
                      <a:r>
                        <a:rPr lang="en-US" sz="1800" dirty="0">
                          <a:latin typeface="Moderat" panose="00000500000000000000" pitchFamily="50" charset="0"/>
                        </a:rPr>
                        <a:t>Phase I Cohort</a:t>
                      </a:r>
                    </a:p>
                  </a:txBody>
                  <a:tcPr marL="68580" marR="68580" marT="34290" marB="34290">
                    <a:solidFill>
                      <a:srgbClr val="2D5B8A"/>
                    </a:solidFill>
                  </a:tcPr>
                </a:tc>
                <a:tc>
                  <a:txBody>
                    <a:bodyPr/>
                    <a:lstStyle/>
                    <a:p>
                      <a:pPr algn="ctr"/>
                      <a:r>
                        <a:rPr lang="en-US" sz="1800" dirty="0">
                          <a:solidFill>
                            <a:srgbClr val="FF0000"/>
                          </a:solidFill>
                          <a:latin typeface="Moderat" panose="00000500000000000000" pitchFamily="50" charset="0"/>
                        </a:rPr>
                        <a:t>Phase II Cohort</a:t>
                      </a:r>
                    </a:p>
                  </a:txBody>
                  <a:tcPr marL="68580" marR="68580" marT="34290" marB="34290">
                    <a:solidFill>
                      <a:srgbClr val="2D5B8A"/>
                    </a:solidFill>
                  </a:tcPr>
                </a:tc>
                <a:extLst>
                  <a:ext uri="{0D108BD9-81ED-4DB2-BD59-A6C34878D82A}">
                    <a16:rowId xmlns:a16="http://schemas.microsoft.com/office/drawing/2014/main" val="408393922"/>
                  </a:ext>
                </a:extLst>
              </a:tr>
              <a:tr h="421373">
                <a:tc>
                  <a:txBody>
                    <a:bodyPr/>
                    <a:lstStyle/>
                    <a:p>
                      <a:r>
                        <a:rPr lang="en-US" sz="1800" dirty="0">
                          <a:latin typeface="Moderat" panose="00000500000000000000" pitchFamily="50" charset="0"/>
                        </a:rPr>
                        <a:t>Measuring feasibility &amp; acceptability</a:t>
                      </a:r>
                    </a:p>
                  </a:txBody>
                  <a:tcPr marL="68580" marR="68580" marT="34290" marB="34290">
                    <a:solidFill>
                      <a:srgbClr val="BBCB8B"/>
                    </a:solidFill>
                  </a:tcPr>
                </a:tc>
                <a:tc>
                  <a:txBody>
                    <a:bodyPr/>
                    <a:lstStyle/>
                    <a:p>
                      <a:r>
                        <a:rPr lang="en-US" sz="1800" dirty="0">
                          <a:latin typeface="Moderat" panose="00000500000000000000" pitchFamily="50" charset="0"/>
                        </a:rPr>
                        <a:t>Measuring impact</a:t>
                      </a:r>
                    </a:p>
                  </a:txBody>
                  <a:tcPr marL="68580" marR="68580" marT="34290" marB="34290">
                    <a:solidFill>
                      <a:srgbClr val="BBCB8B"/>
                    </a:solidFill>
                  </a:tcPr>
                </a:tc>
                <a:extLst>
                  <a:ext uri="{0D108BD9-81ED-4DB2-BD59-A6C34878D82A}">
                    <a16:rowId xmlns:a16="http://schemas.microsoft.com/office/drawing/2014/main" val="2884908542"/>
                  </a:ext>
                </a:extLst>
              </a:tr>
              <a:tr h="691689">
                <a:tc>
                  <a:txBody>
                    <a:bodyPr/>
                    <a:lstStyle/>
                    <a:p>
                      <a:r>
                        <a:rPr lang="en-US" sz="1800" dirty="0">
                          <a:latin typeface="Moderat" panose="00000500000000000000" pitchFamily="50" charset="0"/>
                        </a:rPr>
                        <a:t>Students chose substance of focus</a:t>
                      </a:r>
                    </a:p>
                  </a:txBody>
                  <a:tcPr marL="68580" marR="68580" marT="34290" marB="34290">
                    <a:solidFill>
                      <a:srgbClr val="ADCAED"/>
                    </a:solidFill>
                  </a:tcPr>
                </a:tc>
                <a:tc>
                  <a:txBody>
                    <a:bodyPr/>
                    <a:lstStyle/>
                    <a:p>
                      <a:r>
                        <a:rPr lang="en-US" sz="1800" dirty="0">
                          <a:latin typeface="Moderat" panose="00000500000000000000" pitchFamily="50" charset="0"/>
                        </a:rPr>
                        <a:t>Substance of focus based on severity of risk</a:t>
                      </a:r>
                    </a:p>
                  </a:txBody>
                  <a:tcPr marL="68580" marR="68580" marT="34290" marB="34290">
                    <a:solidFill>
                      <a:srgbClr val="ADCAED"/>
                    </a:solidFill>
                  </a:tcPr>
                </a:tc>
                <a:extLst>
                  <a:ext uri="{0D108BD9-81ED-4DB2-BD59-A6C34878D82A}">
                    <a16:rowId xmlns:a16="http://schemas.microsoft.com/office/drawing/2014/main" val="1112933069"/>
                  </a:ext>
                </a:extLst>
              </a:tr>
            </a:tbl>
          </a:graphicData>
        </a:graphic>
      </p:graphicFrame>
      <p:pic>
        <p:nvPicPr>
          <p:cNvPr id="5" name="Picture 4">
            <a:extLst>
              <a:ext uri="{FF2B5EF4-FFF2-40B4-BE49-F238E27FC236}">
                <a16:creationId xmlns:a16="http://schemas.microsoft.com/office/drawing/2014/main" id="{A2662B6E-01D7-45EC-87E1-87AFC580A293}"/>
              </a:ext>
            </a:extLst>
          </p:cNvPr>
          <p:cNvPicPr>
            <a:picLocks noChangeAspect="1"/>
          </p:cNvPicPr>
          <p:nvPr/>
        </p:nvPicPr>
        <p:blipFill>
          <a:blip r:embed="rId3"/>
          <a:stretch>
            <a:fillRect/>
          </a:stretch>
        </p:blipFill>
        <p:spPr>
          <a:xfrm>
            <a:off x="8409482" y="4326111"/>
            <a:ext cx="539646" cy="682477"/>
          </a:xfrm>
          <a:prstGeom prst="rect">
            <a:avLst/>
          </a:prstGeom>
        </p:spPr>
      </p:pic>
    </p:spTree>
    <p:extLst>
      <p:ext uri="{BB962C8B-B14F-4D97-AF65-F5344CB8AC3E}">
        <p14:creationId xmlns:p14="http://schemas.microsoft.com/office/powerpoint/2010/main" val="1675195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436799" y="182799"/>
            <a:ext cx="8256263"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2D5B8A"/>
                </a:solidFill>
                <a:latin typeface="Montserrat"/>
                <a:ea typeface="Montserrat"/>
                <a:cs typeface="Montserrat"/>
                <a:sym typeface="Montserrat"/>
              </a:rPr>
              <a:t>Background &amp; significance</a:t>
            </a:r>
            <a:endParaRPr sz="3600" b="1" dirty="0">
              <a:solidFill>
                <a:srgbClr val="2D5B8A"/>
              </a:solidFill>
              <a:latin typeface="Montserrat"/>
              <a:ea typeface="Montserrat"/>
              <a:cs typeface="Montserrat"/>
              <a:sym typeface="Montserrat"/>
            </a:endParaRPr>
          </a:p>
        </p:txBody>
      </p:sp>
      <p:cxnSp>
        <p:nvCxnSpPr>
          <p:cNvPr id="86" name="Google Shape;86;p18"/>
          <p:cNvCxnSpPr/>
          <p:nvPr/>
        </p:nvCxnSpPr>
        <p:spPr>
          <a:xfrm>
            <a:off x="561900" y="830090"/>
            <a:ext cx="4602300" cy="0"/>
          </a:xfrm>
          <a:prstGeom prst="straightConnector1">
            <a:avLst/>
          </a:prstGeom>
          <a:noFill/>
          <a:ln w="19050" cap="flat" cmpd="sng">
            <a:solidFill>
              <a:srgbClr val="2D5B8A"/>
            </a:solidFill>
            <a:prstDash val="solid"/>
            <a:round/>
            <a:headEnd type="none" w="med" len="med"/>
            <a:tailEnd type="none" w="med" len="med"/>
          </a:ln>
        </p:spPr>
      </p:cxnSp>
      <p:sp>
        <p:nvSpPr>
          <p:cNvPr id="87" name="Google Shape;87;p18"/>
          <p:cNvSpPr txBox="1">
            <a:spLocks noGrp="1"/>
          </p:cNvSpPr>
          <p:nvPr>
            <p:ph type="body" idx="1"/>
          </p:nvPr>
        </p:nvSpPr>
        <p:spPr>
          <a:xfrm>
            <a:off x="356234" y="952326"/>
            <a:ext cx="8664924" cy="3585629"/>
          </a:xfrm>
          <a:prstGeom prst="rect">
            <a:avLst/>
          </a:prstGeom>
        </p:spPr>
        <p:txBody>
          <a:bodyPr spcFirstLastPara="1" wrap="square" lIns="91425" tIns="91425" rIns="91425" bIns="91425" anchor="t" anchorCtr="0">
            <a:noAutofit/>
          </a:bodyPr>
          <a:lstStyle/>
          <a:p>
            <a:pPr marL="571500" indent="-571500">
              <a:lnSpc>
                <a:spcPct val="100000"/>
              </a:lnSpc>
              <a:spcBef>
                <a:spcPts val="0"/>
              </a:spcBef>
              <a:spcAft>
                <a:spcPts val="600"/>
              </a:spcAft>
            </a:pPr>
            <a:r>
              <a:rPr lang="en-US" sz="2400" dirty="0">
                <a:latin typeface="Moderat" panose="00000500000000000000" pitchFamily="50" charset="0"/>
                <a:cs typeface="Arial" panose="020B0604020202020204" pitchFamily="34" charset="0"/>
              </a:rPr>
              <a:t>High rates of substance use, mental health risk and low treatment engagement for young adults (18-24 years old) is a major healthcare problem.</a:t>
            </a:r>
          </a:p>
          <a:p>
            <a:pPr marL="571500" indent="-571500">
              <a:lnSpc>
                <a:spcPct val="100000"/>
              </a:lnSpc>
              <a:spcBef>
                <a:spcPts val="0"/>
              </a:spcBef>
              <a:spcAft>
                <a:spcPts val="600"/>
              </a:spcAft>
            </a:pPr>
            <a:r>
              <a:rPr lang="en-US" sz="2400" dirty="0">
                <a:latin typeface="Moderat" panose="00000500000000000000" pitchFamily="50" charset="0"/>
                <a:cs typeface="Arial" panose="020B0604020202020204" pitchFamily="34" charset="0"/>
              </a:rPr>
              <a:t>VT SBIRT College Population Data consistently finds high risk for substance use and mood disorders.</a:t>
            </a:r>
          </a:p>
          <a:p>
            <a:pPr marL="571500" indent="-571500">
              <a:lnSpc>
                <a:spcPct val="100000"/>
              </a:lnSpc>
              <a:spcAft>
                <a:spcPts val="600"/>
              </a:spcAft>
            </a:pPr>
            <a:r>
              <a:rPr lang="en-US" sz="2400" dirty="0">
                <a:latin typeface="Moderat" panose="00000500000000000000" pitchFamily="50" charset="0"/>
              </a:rPr>
              <a:t>Young adults have experienced a number of pandemic-related consequences, such as closures of universities, </a:t>
            </a:r>
            <a:r>
              <a:rPr lang="en-US" sz="2400" dirty="0">
                <a:solidFill>
                  <a:srgbClr val="595959"/>
                </a:solidFill>
                <a:latin typeface="Moderat" panose="00000500000000000000" pitchFamily="50" charset="0"/>
              </a:rPr>
              <a:t>social isolation, financial &amp; housing stress that may c</a:t>
            </a:r>
            <a:r>
              <a:rPr lang="en-US" sz="2400" dirty="0">
                <a:latin typeface="Moderat" panose="00000500000000000000" pitchFamily="50" charset="0"/>
              </a:rPr>
              <a:t>ontribute to poor mental health.</a:t>
            </a:r>
          </a:p>
        </p:txBody>
      </p:sp>
      <p:pic>
        <p:nvPicPr>
          <p:cNvPr id="88" name="Google Shape;88;p18"/>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89" name="Google Shape;89;p18"/>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1983420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7281E-BA7E-F840-95B4-AF11DAD60B69}"/>
              </a:ext>
            </a:extLst>
          </p:cNvPr>
          <p:cNvSpPr>
            <a:spLocks noGrp="1"/>
          </p:cNvSpPr>
          <p:nvPr>
            <p:ph type="title"/>
          </p:nvPr>
        </p:nvSpPr>
        <p:spPr>
          <a:xfrm>
            <a:off x="628650" y="228874"/>
            <a:ext cx="3812187" cy="994172"/>
          </a:xfrm>
        </p:spPr>
        <p:txBody>
          <a:bodyPr/>
          <a:lstStyle/>
          <a:p>
            <a:r>
              <a:rPr lang="en-US" b="1" dirty="0">
                <a:solidFill>
                  <a:srgbClr val="2D5B8A"/>
                </a:solidFill>
                <a:latin typeface="Moderat" panose="00000500000000000000" pitchFamily="50" charset="0"/>
                <a:cs typeface="Arial"/>
              </a:rPr>
              <a:t>Sample</a:t>
            </a:r>
            <a:endParaRPr lang="en-US" dirty="0">
              <a:solidFill>
                <a:srgbClr val="2D5B8A"/>
              </a:solidFill>
              <a:latin typeface="Moderat" panose="00000500000000000000" pitchFamily="50" charset="0"/>
            </a:endParaRPr>
          </a:p>
        </p:txBody>
      </p:sp>
      <p:pic>
        <p:nvPicPr>
          <p:cNvPr id="4" name="Picture 3">
            <a:extLst>
              <a:ext uri="{FF2B5EF4-FFF2-40B4-BE49-F238E27FC236}">
                <a16:creationId xmlns:a16="http://schemas.microsoft.com/office/drawing/2014/main" id="{115CC911-78DB-46CF-95B7-4A0517EC2541}"/>
              </a:ext>
            </a:extLst>
          </p:cNvPr>
          <p:cNvPicPr>
            <a:picLocks noChangeAspect="1"/>
          </p:cNvPicPr>
          <p:nvPr/>
        </p:nvPicPr>
        <p:blipFill>
          <a:blip r:embed="rId3"/>
          <a:stretch>
            <a:fillRect/>
          </a:stretch>
        </p:blipFill>
        <p:spPr>
          <a:xfrm>
            <a:off x="8409482" y="4326111"/>
            <a:ext cx="539646" cy="682477"/>
          </a:xfrm>
          <a:prstGeom prst="rect">
            <a:avLst/>
          </a:prstGeom>
        </p:spPr>
      </p:pic>
      <p:graphicFrame>
        <p:nvGraphicFramePr>
          <p:cNvPr id="7" name="Table 6">
            <a:extLst>
              <a:ext uri="{FF2B5EF4-FFF2-40B4-BE49-F238E27FC236}">
                <a16:creationId xmlns:a16="http://schemas.microsoft.com/office/drawing/2014/main" id="{3D2E09F9-3111-4EAE-A63B-0C658EDD2246}"/>
              </a:ext>
            </a:extLst>
          </p:cNvPr>
          <p:cNvGraphicFramePr>
            <a:graphicFrameLocks noGrp="1"/>
          </p:cNvGraphicFramePr>
          <p:nvPr/>
        </p:nvGraphicFramePr>
        <p:xfrm>
          <a:off x="628650" y="1223046"/>
          <a:ext cx="3812188" cy="3626111"/>
        </p:xfrm>
        <a:graphic>
          <a:graphicData uri="http://schemas.openxmlformats.org/drawingml/2006/table">
            <a:tbl>
              <a:tblPr>
                <a:tableStyleId>{5C22544A-7EE6-4342-B048-85BDC9FD1C3A}</a:tableStyleId>
              </a:tblPr>
              <a:tblGrid>
                <a:gridCol w="1892764">
                  <a:extLst>
                    <a:ext uri="{9D8B030D-6E8A-4147-A177-3AD203B41FA5}">
                      <a16:colId xmlns:a16="http://schemas.microsoft.com/office/drawing/2014/main" val="3587062940"/>
                    </a:ext>
                  </a:extLst>
                </a:gridCol>
                <a:gridCol w="639808">
                  <a:extLst>
                    <a:ext uri="{9D8B030D-6E8A-4147-A177-3AD203B41FA5}">
                      <a16:colId xmlns:a16="http://schemas.microsoft.com/office/drawing/2014/main" val="552125256"/>
                    </a:ext>
                  </a:extLst>
                </a:gridCol>
                <a:gridCol w="639808">
                  <a:extLst>
                    <a:ext uri="{9D8B030D-6E8A-4147-A177-3AD203B41FA5}">
                      <a16:colId xmlns:a16="http://schemas.microsoft.com/office/drawing/2014/main" val="1616384700"/>
                    </a:ext>
                  </a:extLst>
                </a:gridCol>
                <a:gridCol w="639808">
                  <a:extLst>
                    <a:ext uri="{9D8B030D-6E8A-4147-A177-3AD203B41FA5}">
                      <a16:colId xmlns:a16="http://schemas.microsoft.com/office/drawing/2014/main" val="480191144"/>
                    </a:ext>
                  </a:extLst>
                </a:gridCol>
              </a:tblGrid>
              <a:tr h="473474">
                <a:tc>
                  <a:txBody>
                    <a:bodyPr/>
                    <a:lstStyle/>
                    <a:p>
                      <a:pPr algn="l" fontAlgn="b"/>
                      <a:endParaRPr lang="en-US" sz="1500" b="0" i="0" u="none" strike="noStrike" dirty="0">
                        <a:solidFill>
                          <a:srgbClr val="000000"/>
                        </a:solidFill>
                        <a:effectLst/>
                        <a:latin typeface="Moderat" panose="00000500000000000000" pitchFamily="50" charset="0"/>
                      </a:endParaRPr>
                    </a:p>
                  </a:txBody>
                  <a:tcPr marL="7144" marR="7144" marT="7144" marB="0" anchor="ctr">
                    <a:solidFill>
                      <a:srgbClr val="BBCB8B"/>
                    </a:solidFill>
                  </a:tcPr>
                </a:tc>
                <a:tc>
                  <a:txBody>
                    <a:bodyPr/>
                    <a:lstStyle/>
                    <a:p>
                      <a:pPr algn="ctr" fontAlgn="ctr"/>
                      <a:r>
                        <a:rPr lang="en-US" sz="1500" u="none" strike="noStrike">
                          <a:effectLst/>
                          <a:latin typeface="Moderat" panose="00000500000000000000" pitchFamily="50" charset="0"/>
                        </a:rPr>
                        <a:t>Total</a:t>
                      </a:r>
                      <a:endParaRPr lang="en-US" sz="1500" b="0" i="0" u="none" strike="noStrike">
                        <a:solidFill>
                          <a:srgbClr val="000000"/>
                        </a:solidFill>
                        <a:effectLst/>
                        <a:latin typeface="Moderat" panose="00000500000000000000" pitchFamily="50" charset="0"/>
                      </a:endParaRPr>
                    </a:p>
                  </a:txBody>
                  <a:tcPr marL="7144" marR="7144" marT="7144" marB="0" anchor="ctr">
                    <a:solidFill>
                      <a:srgbClr val="BBCB8B"/>
                    </a:solidFill>
                  </a:tcPr>
                </a:tc>
                <a:tc>
                  <a:txBody>
                    <a:bodyPr/>
                    <a:lstStyle/>
                    <a:p>
                      <a:pPr algn="ctr" fontAlgn="ctr"/>
                      <a:r>
                        <a:rPr lang="en-US" sz="1500" u="none" strike="noStrike">
                          <a:effectLst/>
                          <a:latin typeface="Moderat" panose="00000500000000000000" pitchFamily="50" charset="0"/>
                        </a:rPr>
                        <a:t>Phase I</a:t>
                      </a:r>
                      <a:endParaRPr lang="en-US" sz="1500" b="0" i="0" u="none" strike="noStrike">
                        <a:solidFill>
                          <a:srgbClr val="000000"/>
                        </a:solidFill>
                        <a:effectLst/>
                        <a:latin typeface="Moderat" panose="00000500000000000000" pitchFamily="50" charset="0"/>
                      </a:endParaRPr>
                    </a:p>
                  </a:txBody>
                  <a:tcPr marL="7144" marR="7144" marT="7144" marB="0" anchor="ctr">
                    <a:solidFill>
                      <a:srgbClr val="BBCB8B"/>
                    </a:solidFill>
                  </a:tcPr>
                </a:tc>
                <a:tc>
                  <a:txBody>
                    <a:bodyPr/>
                    <a:lstStyle/>
                    <a:p>
                      <a:pPr algn="ctr" fontAlgn="ctr"/>
                      <a:r>
                        <a:rPr lang="en-US" sz="1500" u="none" strike="noStrike" dirty="0">
                          <a:effectLst/>
                          <a:latin typeface="Moderat" panose="00000500000000000000" pitchFamily="50" charset="0"/>
                        </a:rPr>
                        <a:t>Phase II</a:t>
                      </a:r>
                      <a:endParaRPr lang="en-US" sz="1500" b="0" i="0" u="none" strike="noStrike" dirty="0">
                        <a:solidFill>
                          <a:srgbClr val="000000"/>
                        </a:solidFill>
                        <a:effectLst/>
                        <a:latin typeface="Moderat" panose="00000500000000000000" pitchFamily="50" charset="0"/>
                      </a:endParaRPr>
                    </a:p>
                  </a:txBody>
                  <a:tcPr marL="7144" marR="7144" marT="7144" marB="0" anchor="ctr">
                    <a:solidFill>
                      <a:srgbClr val="BBCB8B"/>
                    </a:solidFill>
                  </a:tcPr>
                </a:tc>
                <a:extLst>
                  <a:ext uri="{0D108BD9-81ED-4DB2-BD59-A6C34878D82A}">
                    <a16:rowId xmlns:a16="http://schemas.microsoft.com/office/drawing/2014/main" val="3416887413"/>
                  </a:ext>
                </a:extLst>
              </a:tr>
              <a:tr h="355179">
                <a:tc>
                  <a:txBody>
                    <a:bodyPr/>
                    <a:lstStyle/>
                    <a:p>
                      <a:pPr algn="l" fontAlgn="b"/>
                      <a:r>
                        <a:rPr lang="en-US" sz="1500" u="none" strike="noStrike" dirty="0">
                          <a:effectLst/>
                          <a:latin typeface="Moderat" panose="00000500000000000000" pitchFamily="50" charset="0"/>
                        </a:rPr>
                        <a:t>Sample size</a:t>
                      </a:r>
                      <a:endParaRPr lang="en-US" sz="1500" b="0" i="0" u="none" strike="noStrike" dirty="0">
                        <a:solidFill>
                          <a:srgbClr val="000000"/>
                        </a:solidFill>
                        <a:effectLst/>
                        <a:latin typeface="Moderat" panose="00000500000000000000" pitchFamily="50" charset="0"/>
                      </a:endParaRPr>
                    </a:p>
                  </a:txBody>
                  <a:tcPr marL="7144" marR="7144" marT="7144" marB="0" anchor="ctr">
                    <a:solidFill>
                      <a:srgbClr val="ADCAED"/>
                    </a:solidFill>
                  </a:tcPr>
                </a:tc>
                <a:tc>
                  <a:txBody>
                    <a:bodyPr/>
                    <a:lstStyle/>
                    <a:p>
                      <a:pPr algn="ctr" fontAlgn="ctr"/>
                      <a:r>
                        <a:rPr lang="en-US" sz="1500" u="none" strike="noStrike" dirty="0">
                          <a:effectLst/>
                          <a:latin typeface="Moderat" panose="00000500000000000000" pitchFamily="50" charset="0"/>
                        </a:rPr>
                        <a:t>27</a:t>
                      </a:r>
                      <a:endParaRPr lang="en-US" sz="1500" b="0" i="0" u="none" strike="noStrike" dirty="0">
                        <a:solidFill>
                          <a:srgbClr val="000000"/>
                        </a:solidFill>
                        <a:effectLst/>
                        <a:latin typeface="Moderat" panose="00000500000000000000" pitchFamily="50" charset="0"/>
                      </a:endParaRPr>
                    </a:p>
                  </a:txBody>
                  <a:tcPr marL="7144" marR="7144" marT="7144" marB="0" anchor="ctr">
                    <a:solidFill>
                      <a:srgbClr val="ADCAED"/>
                    </a:solidFill>
                  </a:tcPr>
                </a:tc>
                <a:tc>
                  <a:txBody>
                    <a:bodyPr/>
                    <a:lstStyle/>
                    <a:p>
                      <a:pPr algn="ctr" fontAlgn="ctr"/>
                      <a:r>
                        <a:rPr lang="en-US" sz="1500" u="none" strike="noStrike" dirty="0">
                          <a:effectLst/>
                          <a:latin typeface="Moderat" panose="00000500000000000000" pitchFamily="50" charset="0"/>
                        </a:rPr>
                        <a:t>15</a:t>
                      </a:r>
                      <a:endParaRPr lang="en-US" sz="1500" b="0" i="0" u="none" strike="noStrike" dirty="0">
                        <a:solidFill>
                          <a:srgbClr val="000000"/>
                        </a:solidFill>
                        <a:effectLst/>
                        <a:latin typeface="Moderat" panose="00000500000000000000" pitchFamily="50" charset="0"/>
                      </a:endParaRPr>
                    </a:p>
                  </a:txBody>
                  <a:tcPr marL="7144" marR="7144" marT="7144" marB="0" anchor="ctr">
                    <a:solidFill>
                      <a:srgbClr val="ADCAED"/>
                    </a:solidFill>
                  </a:tcPr>
                </a:tc>
                <a:tc>
                  <a:txBody>
                    <a:bodyPr/>
                    <a:lstStyle/>
                    <a:p>
                      <a:pPr algn="ctr" fontAlgn="ctr"/>
                      <a:r>
                        <a:rPr lang="en-US" sz="1500" u="none" strike="noStrike" dirty="0">
                          <a:effectLst/>
                          <a:latin typeface="Moderat" panose="00000500000000000000" pitchFamily="50" charset="0"/>
                        </a:rPr>
                        <a:t>12</a:t>
                      </a:r>
                      <a:endParaRPr lang="en-US" sz="1500" b="0" i="0" u="none" strike="noStrike" dirty="0">
                        <a:solidFill>
                          <a:srgbClr val="000000"/>
                        </a:solidFill>
                        <a:effectLst/>
                        <a:latin typeface="Moderat" panose="00000500000000000000" pitchFamily="50" charset="0"/>
                      </a:endParaRPr>
                    </a:p>
                  </a:txBody>
                  <a:tcPr marL="7144" marR="7144" marT="7144" marB="0" anchor="ctr">
                    <a:solidFill>
                      <a:srgbClr val="ADCAED"/>
                    </a:solidFill>
                  </a:tcPr>
                </a:tc>
                <a:extLst>
                  <a:ext uri="{0D108BD9-81ED-4DB2-BD59-A6C34878D82A}">
                    <a16:rowId xmlns:a16="http://schemas.microsoft.com/office/drawing/2014/main" val="2709572793"/>
                  </a:ext>
                </a:extLst>
              </a:tr>
              <a:tr h="355179">
                <a:tc>
                  <a:txBody>
                    <a:bodyPr/>
                    <a:lstStyle/>
                    <a:p>
                      <a:pPr algn="l" fontAlgn="b"/>
                      <a:r>
                        <a:rPr lang="en-US" sz="1500" u="none" strike="noStrike">
                          <a:effectLst/>
                          <a:latin typeface="Moderat" panose="00000500000000000000" pitchFamily="50" charset="0"/>
                        </a:rPr>
                        <a:t>Mean age</a:t>
                      </a:r>
                      <a:endParaRPr lang="en-US" sz="1500" b="0" i="0" u="none" strike="noStrike">
                        <a:solidFill>
                          <a:srgbClr val="000000"/>
                        </a:solidFill>
                        <a:effectLst/>
                        <a:latin typeface="Moderat" panose="00000500000000000000" pitchFamily="50" charset="0"/>
                      </a:endParaRPr>
                    </a:p>
                  </a:txBody>
                  <a:tcPr marL="7144" marR="7144" marT="7144" marB="0" anchor="ctr">
                    <a:solidFill>
                      <a:srgbClr val="BBCB8B"/>
                    </a:solidFill>
                  </a:tcPr>
                </a:tc>
                <a:tc>
                  <a:txBody>
                    <a:bodyPr/>
                    <a:lstStyle/>
                    <a:p>
                      <a:pPr algn="ctr" fontAlgn="ctr"/>
                      <a:r>
                        <a:rPr lang="en-US" sz="1500" u="none" strike="noStrike">
                          <a:effectLst/>
                          <a:latin typeface="Moderat" panose="00000500000000000000" pitchFamily="50" charset="0"/>
                        </a:rPr>
                        <a:t>20.2</a:t>
                      </a:r>
                      <a:endParaRPr lang="en-US" sz="1500" b="0" i="0" u="none" strike="noStrike">
                        <a:solidFill>
                          <a:srgbClr val="000000"/>
                        </a:solidFill>
                        <a:effectLst/>
                        <a:latin typeface="Moderat" panose="00000500000000000000" pitchFamily="50" charset="0"/>
                      </a:endParaRPr>
                    </a:p>
                  </a:txBody>
                  <a:tcPr marL="7144" marR="7144" marT="7144" marB="0" anchor="ctr">
                    <a:solidFill>
                      <a:srgbClr val="BBCB8B"/>
                    </a:solidFill>
                  </a:tcPr>
                </a:tc>
                <a:tc>
                  <a:txBody>
                    <a:bodyPr/>
                    <a:lstStyle/>
                    <a:p>
                      <a:pPr algn="ctr" fontAlgn="ctr"/>
                      <a:r>
                        <a:rPr lang="en-US" sz="1500" u="none" strike="noStrike">
                          <a:effectLst/>
                          <a:latin typeface="Moderat" panose="00000500000000000000" pitchFamily="50" charset="0"/>
                        </a:rPr>
                        <a:t>20.3</a:t>
                      </a:r>
                      <a:endParaRPr lang="en-US" sz="1500" b="0" i="0" u="none" strike="noStrike">
                        <a:solidFill>
                          <a:srgbClr val="000000"/>
                        </a:solidFill>
                        <a:effectLst/>
                        <a:latin typeface="Moderat" panose="00000500000000000000" pitchFamily="50" charset="0"/>
                      </a:endParaRPr>
                    </a:p>
                  </a:txBody>
                  <a:tcPr marL="7144" marR="7144" marT="7144" marB="0" anchor="ctr">
                    <a:solidFill>
                      <a:srgbClr val="BBCB8B"/>
                    </a:solidFill>
                  </a:tcPr>
                </a:tc>
                <a:tc>
                  <a:txBody>
                    <a:bodyPr/>
                    <a:lstStyle/>
                    <a:p>
                      <a:pPr algn="ctr" fontAlgn="ctr"/>
                      <a:r>
                        <a:rPr lang="en-US" sz="1500" u="none" strike="noStrike" dirty="0">
                          <a:effectLst/>
                          <a:latin typeface="Moderat" panose="00000500000000000000" pitchFamily="50" charset="0"/>
                        </a:rPr>
                        <a:t>20.0</a:t>
                      </a:r>
                      <a:endParaRPr lang="en-US" sz="1500" b="0" i="0" u="none" strike="noStrike" dirty="0">
                        <a:solidFill>
                          <a:srgbClr val="000000"/>
                        </a:solidFill>
                        <a:effectLst/>
                        <a:latin typeface="Moderat" panose="00000500000000000000" pitchFamily="50" charset="0"/>
                      </a:endParaRPr>
                    </a:p>
                  </a:txBody>
                  <a:tcPr marL="7144" marR="7144" marT="7144" marB="0" anchor="ctr">
                    <a:solidFill>
                      <a:srgbClr val="BBCB8B"/>
                    </a:solidFill>
                  </a:tcPr>
                </a:tc>
                <a:extLst>
                  <a:ext uri="{0D108BD9-81ED-4DB2-BD59-A6C34878D82A}">
                    <a16:rowId xmlns:a16="http://schemas.microsoft.com/office/drawing/2014/main" val="444593348"/>
                  </a:ext>
                </a:extLst>
              </a:tr>
              <a:tr h="355179">
                <a:tc>
                  <a:txBody>
                    <a:bodyPr/>
                    <a:lstStyle/>
                    <a:p>
                      <a:pPr algn="l" fontAlgn="b"/>
                      <a:r>
                        <a:rPr lang="en-US" sz="1500" u="none" strike="noStrike">
                          <a:effectLst/>
                          <a:latin typeface="Moderat" panose="00000500000000000000" pitchFamily="50" charset="0"/>
                        </a:rPr>
                        <a:t>SD</a:t>
                      </a:r>
                      <a:endParaRPr lang="en-US" sz="1500" b="0" i="0" u="none" strike="noStrike">
                        <a:solidFill>
                          <a:srgbClr val="000000"/>
                        </a:solidFill>
                        <a:effectLst/>
                        <a:latin typeface="Moderat" panose="00000500000000000000" pitchFamily="50" charset="0"/>
                      </a:endParaRPr>
                    </a:p>
                  </a:txBody>
                  <a:tcPr marL="7144" marR="7144" marT="7144" marB="0" anchor="ctr">
                    <a:solidFill>
                      <a:srgbClr val="ADCAED"/>
                    </a:solidFill>
                  </a:tcPr>
                </a:tc>
                <a:tc>
                  <a:txBody>
                    <a:bodyPr/>
                    <a:lstStyle/>
                    <a:p>
                      <a:pPr algn="ctr" fontAlgn="ctr"/>
                      <a:r>
                        <a:rPr lang="en-US" sz="1500" u="none" strike="noStrike">
                          <a:effectLst/>
                          <a:latin typeface="Moderat" panose="00000500000000000000" pitchFamily="50" charset="0"/>
                        </a:rPr>
                        <a:t>1.6</a:t>
                      </a:r>
                      <a:endParaRPr lang="en-US" sz="1500" b="0" i="0" u="none" strike="noStrike">
                        <a:solidFill>
                          <a:srgbClr val="000000"/>
                        </a:solidFill>
                        <a:effectLst/>
                        <a:latin typeface="Moderat" panose="00000500000000000000" pitchFamily="50" charset="0"/>
                      </a:endParaRPr>
                    </a:p>
                  </a:txBody>
                  <a:tcPr marL="7144" marR="7144" marT="7144" marB="0" anchor="ctr">
                    <a:solidFill>
                      <a:srgbClr val="ADCAED"/>
                    </a:solidFill>
                  </a:tcPr>
                </a:tc>
                <a:tc>
                  <a:txBody>
                    <a:bodyPr/>
                    <a:lstStyle/>
                    <a:p>
                      <a:pPr algn="ctr" fontAlgn="ctr"/>
                      <a:r>
                        <a:rPr lang="en-US" sz="1500" u="none" strike="noStrike">
                          <a:effectLst/>
                          <a:latin typeface="Moderat" panose="00000500000000000000" pitchFamily="50" charset="0"/>
                        </a:rPr>
                        <a:t>1.9</a:t>
                      </a:r>
                      <a:endParaRPr lang="en-US" sz="1500" b="0" i="0" u="none" strike="noStrike">
                        <a:solidFill>
                          <a:srgbClr val="000000"/>
                        </a:solidFill>
                        <a:effectLst/>
                        <a:latin typeface="Moderat" panose="00000500000000000000" pitchFamily="50" charset="0"/>
                      </a:endParaRPr>
                    </a:p>
                  </a:txBody>
                  <a:tcPr marL="7144" marR="7144" marT="7144" marB="0" anchor="ctr">
                    <a:solidFill>
                      <a:srgbClr val="ADCAED"/>
                    </a:solidFill>
                  </a:tcPr>
                </a:tc>
                <a:tc>
                  <a:txBody>
                    <a:bodyPr/>
                    <a:lstStyle/>
                    <a:p>
                      <a:pPr algn="ctr" fontAlgn="ctr"/>
                      <a:r>
                        <a:rPr lang="en-US" sz="1500" u="none" strike="noStrike" dirty="0">
                          <a:effectLst/>
                          <a:latin typeface="Moderat" panose="00000500000000000000" pitchFamily="50" charset="0"/>
                        </a:rPr>
                        <a:t>1.2</a:t>
                      </a:r>
                      <a:endParaRPr lang="en-US" sz="1500" b="0" i="0" u="none" strike="noStrike" dirty="0">
                        <a:solidFill>
                          <a:srgbClr val="000000"/>
                        </a:solidFill>
                        <a:effectLst/>
                        <a:latin typeface="Moderat" panose="00000500000000000000" pitchFamily="50" charset="0"/>
                      </a:endParaRPr>
                    </a:p>
                  </a:txBody>
                  <a:tcPr marL="7144" marR="7144" marT="7144" marB="0" anchor="ctr">
                    <a:solidFill>
                      <a:srgbClr val="ADCAED"/>
                    </a:solidFill>
                  </a:tcPr>
                </a:tc>
                <a:extLst>
                  <a:ext uri="{0D108BD9-81ED-4DB2-BD59-A6C34878D82A}">
                    <a16:rowId xmlns:a16="http://schemas.microsoft.com/office/drawing/2014/main" val="2616313046"/>
                  </a:ext>
                </a:extLst>
              </a:tr>
              <a:tr h="355179">
                <a:tc>
                  <a:txBody>
                    <a:bodyPr/>
                    <a:lstStyle/>
                    <a:p>
                      <a:pPr algn="l" fontAlgn="b"/>
                      <a:r>
                        <a:rPr lang="en-US" sz="1500" u="none" strike="noStrike">
                          <a:effectLst/>
                          <a:latin typeface="Moderat" panose="00000500000000000000" pitchFamily="50" charset="0"/>
                        </a:rPr>
                        <a:t>Male</a:t>
                      </a:r>
                      <a:endParaRPr lang="en-US" sz="1500" b="0" i="0" u="none" strike="noStrike">
                        <a:solidFill>
                          <a:srgbClr val="000000"/>
                        </a:solidFill>
                        <a:effectLst/>
                        <a:latin typeface="Moderat" panose="00000500000000000000" pitchFamily="50" charset="0"/>
                      </a:endParaRPr>
                    </a:p>
                  </a:txBody>
                  <a:tcPr marL="7144" marR="7144" marT="7144" marB="0" anchor="ctr">
                    <a:solidFill>
                      <a:srgbClr val="BBCB8B"/>
                    </a:solidFill>
                  </a:tcPr>
                </a:tc>
                <a:tc>
                  <a:txBody>
                    <a:bodyPr/>
                    <a:lstStyle/>
                    <a:p>
                      <a:pPr algn="ctr" fontAlgn="ctr"/>
                      <a:r>
                        <a:rPr lang="en-US" sz="1500" u="none" strike="noStrike">
                          <a:effectLst/>
                          <a:latin typeface="Moderat" panose="00000500000000000000" pitchFamily="50" charset="0"/>
                        </a:rPr>
                        <a:t>48%</a:t>
                      </a:r>
                      <a:endParaRPr lang="en-US" sz="1500" b="0" i="0" u="none" strike="noStrike">
                        <a:solidFill>
                          <a:srgbClr val="000000"/>
                        </a:solidFill>
                        <a:effectLst/>
                        <a:latin typeface="Moderat" panose="00000500000000000000" pitchFamily="50" charset="0"/>
                      </a:endParaRPr>
                    </a:p>
                  </a:txBody>
                  <a:tcPr marL="7144" marR="7144" marT="7144" marB="0" anchor="ctr">
                    <a:solidFill>
                      <a:srgbClr val="BBCB8B"/>
                    </a:solidFill>
                  </a:tcPr>
                </a:tc>
                <a:tc>
                  <a:txBody>
                    <a:bodyPr/>
                    <a:lstStyle/>
                    <a:p>
                      <a:pPr algn="ctr" fontAlgn="ctr"/>
                      <a:r>
                        <a:rPr lang="en-US" sz="1500" u="none" strike="noStrike" dirty="0">
                          <a:effectLst/>
                          <a:latin typeface="Moderat" panose="00000500000000000000" pitchFamily="50" charset="0"/>
                        </a:rPr>
                        <a:t>47%</a:t>
                      </a:r>
                      <a:endParaRPr lang="en-US" sz="1500" b="0" i="0" u="none" strike="noStrike" dirty="0">
                        <a:solidFill>
                          <a:srgbClr val="000000"/>
                        </a:solidFill>
                        <a:effectLst/>
                        <a:latin typeface="Moderat" panose="00000500000000000000" pitchFamily="50" charset="0"/>
                      </a:endParaRPr>
                    </a:p>
                  </a:txBody>
                  <a:tcPr marL="7144" marR="7144" marT="7144" marB="0" anchor="ctr">
                    <a:solidFill>
                      <a:srgbClr val="BBCB8B"/>
                    </a:solidFill>
                  </a:tcPr>
                </a:tc>
                <a:tc>
                  <a:txBody>
                    <a:bodyPr/>
                    <a:lstStyle/>
                    <a:p>
                      <a:pPr algn="ctr" fontAlgn="ctr"/>
                      <a:r>
                        <a:rPr lang="en-US" sz="1500" u="none" strike="noStrike" dirty="0">
                          <a:effectLst/>
                          <a:latin typeface="Moderat" panose="00000500000000000000" pitchFamily="50" charset="0"/>
                        </a:rPr>
                        <a:t>50%</a:t>
                      </a:r>
                      <a:endParaRPr lang="en-US" sz="1500" b="0" i="0" u="none" strike="noStrike" dirty="0">
                        <a:solidFill>
                          <a:srgbClr val="000000"/>
                        </a:solidFill>
                        <a:effectLst/>
                        <a:latin typeface="Moderat" panose="00000500000000000000" pitchFamily="50" charset="0"/>
                      </a:endParaRPr>
                    </a:p>
                  </a:txBody>
                  <a:tcPr marL="7144" marR="7144" marT="7144" marB="0" anchor="ctr">
                    <a:solidFill>
                      <a:srgbClr val="BBCB8B"/>
                    </a:solidFill>
                  </a:tcPr>
                </a:tc>
                <a:extLst>
                  <a:ext uri="{0D108BD9-81ED-4DB2-BD59-A6C34878D82A}">
                    <a16:rowId xmlns:a16="http://schemas.microsoft.com/office/drawing/2014/main" val="2792814493"/>
                  </a:ext>
                </a:extLst>
              </a:tr>
              <a:tr h="355179">
                <a:tc>
                  <a:txBody>
                    <a:bodyPr/>
                    <a:lstStyle/>
                    <a:p>
                      <a:pPr algn="l" fontAlgn="b"/>
                      <a:r>
                        <a:rPr lang="en-US" sz="1500" u="none" strike="noStrike">
                          <a:effectLst/>
                          <a:latin typeface="Moderat" panose="00000500000000000000" pitchFamily="50" charset="0"/>
                        </a:rPr>
                        <a:t>Female</a:t>
                      </a:r>
                      <a:endParaRPr lang="en-US" sz="1500" b="0" i="0" u="none" strike="noStrike">
                        <a:solidFill>
                          <a:srgbClr val="000000"/>
                        </a:solidFill>
                        <a:effectLst/>
                        <a:latin typeface="Moderat" panose="00000500000000000000" pitchFamily="50" charset="0"/>
                      </a:endParaRPr>
                    </a:p>
                  </a:txBody>
                  <a:tcPr marL="7144" marR="7144" marT="7144" marB="0" anchor="ctr">
                    <a:solidFill>
                      <a:srgbClr val="ADCAED"/>
                    </a:solidFill>
                  </a:tcPr>
                </a:tc>
                <a:tc>
                  <a:txBody>
                    <a:bodyPr/>
                    <a:lstStyle/>
                    <a:p>
                      <a:pPr algn="ctr" fontAlgn="ctr"/>
                      <a:r>
                        <a:rPr lang="en-US" sz="1500" u="none" strike="noStrike" dirty="0">
                          <a:effectLst/>
                          <a:latin typeface="Moderat" panose="00000500000000000000" pitchFamily="50" charset="0"/>
                        </a:rPr>
                        <a:t>37%</a:t>
                      </a:r>
                      <a:endParaRPr lang="en-US" sz="1500" b="0" i="0" u="none" strike="noStrike" dirty="0">
                        <a:solidFill>
                          <a:srgbClr val="000000"/>
                        </a:solidFill>
                        <a:effectLst/>
                        <a:latin typeface="Moderat" panose="00000500000000000000" pitchFamily="50" charset="0"/>
                      </a:endParaRPr>
                    </a:p>
                  </a:txBody>
                  <a:tcPr marL="7144" marR="7144" marT="7144" marB="0" anchor="ctr">
                    <a:solidFill>
                      <a:srgbClr val="ADCAED"/>
                    </a:solidFill>
                  </a:tcPr>
                </a:tc>
                <a:tc>
                  <a:txBody>
                    <a:bodyPr/>
                    <a:lstStyle/>
                    <a:p>
                      <a:pPr algn="ctr" fontAlgn="ctr"/>
                      <a:r>
                        <a:rPr lang="en-US" sz="1500" u="none" strike="noStrike">
                          <a:effectLst/>
                          <a:latin typeface="Moderat" panose="00000500000000000000" pitchFamily="50" charset="0"/>
                        </a:rPr>
                        <a:t>33%</a:t>
                      </a:r>
                      <a:endParaRPr lang="en-US" sz="1500" b="0" i="0" u="none" strike="noStrike">
                        <a:solidFill>
                          <a:srgbClr val="000000"/>
                        </a:solidFill>
                        <a:effectLst/>
                        <a:latin typeface="Moderat" panose="00000500000000000000" pitchFamily="50" charset="0"/>
                      </a:endParaRPr>
                    </a:p>
                  </a:txBody>
                  <a:tcPr marL="7144" marR="7144" marT="7144" marB="0" anchor="ctr">
                    <a:solidFill>
                      <a:srgbClr val="ADCAED"/>
                    </a:solidFill>
                  </a:tcPr>
                </a:tc>
                <a:tc>
                  <a:txBody>
                    <a:bodyPr/>
                    <a:lstStyle/>
                    <a:p>
                      <a:pPr algn="ctr" fontAlgn="ctr"/>
                      <a:r>
                        <a:rPr lang="en-US" sz="1500" u="none" strike="noStrike" dirty="0">
                          <a:effectLst/>
                          <a:latin typeface="Moderat" panose="00000500000000000000" pitchFamily="50" charset="0"/>
                        </a:rPr>
                        <a:t>42%</a:t>
                      </a:r>
                      <a:endParaRPr lang="en-US" sz="1500" b="0" i="0" u="none" strike="noStrike" dirty="0">
                        <a:solidFill>
                          <a:srgbClr val="000000"/>
                        </a:solidFill>
                        <a:effectLst/>
                        <a:latin typeface="Moderat" panose="00000500000000000000" pitchFamily="50" charset="0"/>
                      </a:endParaRPr>
                    </a:p>
                  </a:txBody>
                  <a:tcPr marL="7144" marR="7144" marT="7144" marB="0" anchor="ctr">
                    <a:solidFill>
                      <a:srgbClr val="ADCAED"/>
                    </a:solidFill>
                  </a:tcPr>
                </a:tc>
                <a:extLst>
                  <a:ext uri="{0D108BD9-81ED-4DB2-BD59-A6C34878D82A}">
                    <a16:rowId xmlns:a16="http://schemas.microsoft.com/office/drawing/2014/main" val="2146681642"/>
                  </a:ext>
                </a:extLst>
              </a:tr>
              <a:tr h="666384">
                <a:tc>
                  <a:txBody>
                    <a:bodyPr/>
                    <a:lstStyle/>
                    <a:p>
                      <a:pPr algn="l" fontAlgn="b"/>
                      <a:r>
                        <a:rPr lang="en-US" sz="1500" u="none" strike="noStrike" dirty="0">
                          <a:effectLst/>
                          <a:latin typeface="Moderat" panose="00000500000000000000" pitchFamily="50" charset="0"/>
                        </a:rPr>
                        <a:t>Transgender/ Nonbinary/Other</a:t>
                      </a:r>
                      <a:endParaRPr lang="en-US" sz="1500" b="0" i="0" u="none" strike="noStrike" dirty="0">
                        <a:solidFill>
                          <a:srgbClr val="000000"/>
                        </a:solidFill>
                        <a:effectLst/>
                        <a:latin typeface="Moderat" panose="00000500000000000000" pitchFamily="50" charset="0"/>
                      </a:endParaRPr>
                    </a:p>
                  </a:txBody>
                  <a:tcPr marL="7144" marR="7144" marT="7144" marB="0" anchor="ctr">
                    <a:solidFill>
                      <a:srgbClr val="BBCB8B"/>
                    </a:solidFill>
                  </a:tcPr>
                </a:tc>
                <a:tc>
                  <a:txBody>
                    <a:bodyPr/>
                    <a:lstStyle/>
                    <a:p>
                      <a:pPr algn="ctr" fontAlgn="ctr"/>
                      <a:r>
                        <a:rPr lang="en-US" sz="1500" u="none" strike="noStrike">
                          <a:effectLst/>
                          <a:latin typeface="Moderat" panose="00000500000000000000" pitchFamily="50" charset="0"/>
                        </a:rPr>
                        <a:t>15%</a:t>
                      </a:r>
                      <a:endParaRPr lang="en-US" sz="1500" b="0" i="0" u="none" strike="noStrike">
                        <a:solidFill>
                          <a:srgbClr val="000000"/>
                        </a:solidFill>
                        <a:effectLst/>
                        <a:latin typeface="Moderat" panose="00000500000000000000" pitchFamily="50" charset="0"/>
                      </a:endParaRPr>
                    </a:p>
                  </a:txBody>
                  <a:tcPr marL="7144" marR="7144" marT="7144" marB="0" anchor="ctr">
                    <a:solidFill>
                      <a:srgbClr val="BBCB8B"/>
                    </a:solidFill>
                  </a:tcPr>
                </a:tc>
                <a:tc>
                  <a:txBody>
                    <a:bodyPr/>
                    <a:lstStyle/>
                    <a:p>
                      <a:pPr algn="ctr" fontAlgn="ctr"/>
                      <a:r>
                        <a:rPr lang="en-US" sz="1500" u="none" strike="noStrike">
                          <a:effectLst/>
                          <a:latin typeface="Moderat" panose="00000500000000000000" pitchFamily="50" charset="0"/>
                        </a:rPr>
                        <a:t>20%</a:t>
                      </a:r>
                      <a:endParaRPr lang="en-US" sz="1500" b="0" i="0" u="none" strike="noStrike">
                        <a:solidFill>
                          <a:srgbClr val="000000"/>
                        </a:solidFill>
                        <a:effectLst/>
                        <a:latin typeface="Moderat" panose="00000500000000000000" pitchFamily="50" charset="0"/>
                      </a:endParaRPr>
                    </a:p>
                  </a:txBody>
                  <a:tcPr marL="7144" marR="7144" marT="7144" marB="0" anchor="ctr">
                    <a:solidFill>
                      <a:srgbClr val="BBCB8B"/>
                    </a:solidFill>
                  </a:tcPr>
                </a:tc>
                <a:tc>
                  <a:txBody>
                    <a:bodyPr/>
                    <a:lstStyle/>
                    <a:p>
                      <a:pPr algn="ctr" fontAlgn="ctr"/>
                      <a:r>
                        <a:rPr lang="en-US" sz="1500" u="none" strike="noStrike" dirty="0">
                          <a:effectLst/>
                          <a:latin typeface="Moderat" panose="00000500000000000000" pitchFamily="50" charset="0"/>
                        </a:rPr>
                        <a:t>8%</a:t>
                      </a:r>
                      <a:endParaRPr lang="en-US" sz="1500" b="0" i="0" u="none" strike="noStrike" dirty="0">
                        <a:solidFill>
                          <a:srgbClr val="000000"/>
                        </a:solidFill>
                        <a:effectLst/>
                        <a:latin typeface="Moderat" panose="00000500000000000000" pitchFamily="50" charset="0"/>
                      </a:endParaRPr>
                    </a:p>
                  </a:txBody>
                  <a:tcPr marL="7144" marR="7144" marT="7144" marB="0" anchor="ctr">
                    <a:solidFill>
                      <a:srgbClr val="BBCB8B"/>
                    </a:solidFill>
                  </a:tcPr>
                </a:tc>
                <a:extLst>
                  <a:ext uri="{0D108BD9-81ED-4DB2-BD59-A6C34878D82A}">
                    <a16:rowId xmlns:a16="http://schemas.microsoft.com/office/drawing/2014/main" val="3202369493"/>
                  </a:ext>
                </a:extLst>
              </a:tr>
              <a:tr h="355179">
                <a:tc>
                  <a:txBody>
                    <a:bodyPr/>
                    <a:lstStyle/>
                    <a:p>
                      <a:pPr algn="l" fontAlgn="b"/>
                      <a:r>
                        <a:rPr lang="en-US" sz="1500" u="none" strike="noStrike">
                          <a:effectLst/>
                          <a:latin typeface="Moderat" panose="00000500000000000000" pitchFamily="50" charset="0"/>
                        </a:rPr>
                        <a:t>Hispanic/Latino</a:t>
                      </a:r>
                      <a:endParaRPr lang="en-US" sz="1500" b="0" i="0" u="none" strike="noStrike">
                        <a:solidFill>
                          <a:srgbClr val="000000"/>
                        </a:solidFill>
                        <a:effectLst/>
                        <a:latin typeface="Moderat" panose="00000500000000000000" pitchFamily="50" charset="0"/>
                      </a:endParaRPr>
                    </a:p>
                  </a:txBody>
                  <a:tcPr marL="7144" marR="7144" marT="7144" marB="0" anchor="ctr">
                    <a:solidFill>
                      <a:srgbClr val="ADCAED"/>
                    </a:solidFill>
                  </a:tcPr>
                </a:tc>
                <a:tc>
                  <a:txBody>
                    <a:bodyPr/>
                    <a:lstStyle/>
                    <a:p>
                      <a:pPr algn="ctr" fontAlgn="ctr"/>
                      <a:r>
                        <a:rPr lang="en-US" sz="1500" u="none" strike="noStrike">
                          <a:effectLst/>
                          <a:latin typeface="Moderat" panose="00000500000000000000" pitchFamily="50" charset="0"/>
                        </a:rPr>
                        <a:t>11%</a:t>
                      </a:r>
                      <a:endParaRPr lang="en-US" sz="1500" b="0" i="0" u="none" strike="noStrike">
                        <a:solidFill>
                          <a:srgbClr val="000000"/>
                        </a:solidFill>
                        <a:effectLst/>
                        <a:latin typeface="Moderat" panose="00000500000000000000" pitchFamily="50" charset="0"/>
                      </a:endParaRPr>
                    </a:p>
                  </a:txBody>
                  <a:tcPr marL="7144" marR="7144" marT="7144" marB="0" anchor="ctr">
                    <a:solidFill>
                      <a:srgbClr val="ADCAED"/>
                    </a:solidFill>
                  </a:tcPr>
                </a:tc>
                <a:tc>
                  <a:txBody>
                    <a:bodyPr/>
                    <a:lstStyle/>
                    <a:p>
                      <a:pPr algn="ctr" fontAlgn="ctr"/>
                      <a:r>
                        <a:rPr lang="en-US" sz="1500" u="none" strike="noStrike">
                          <a:effectLst/>
                          <a:latin typeface="Moderat" panose="00000500000000000000" pitchFamily="50" charset="0"/>
                        </a:rPr>
                        <a:t>13%</a:t>
                      </a:r>
                      <a:endParaRPr lang="en-US" sz="1500" b="0" i="0" u="none" strike="noStrike">
                        <a:solidFill>
                          <a:srgbClr val="000000"/>
                        </a:solidFill>
                        <a:effectLst/>
                        <a:latin typeface="Moderat" panose="00000500000000000000" pitchFamily="50" charset="0"/>
                      </a:endParaRPr>
                    </a:p>
                  </a:txBody>
                  <a:tcPr marL="7144" marR="7144" marT="7144" marB="0" anchor="ctr">
                    <a:solidFill>
                      <a:srgbClr val="ADCAED"/>
                    </a:solidFill>
                  </a:tcPr>
                </a:tc>
                <a:tc>
                  <a:txBody>
                    <a:bodyPr/>
                    <a:lstStyle/>
                    <a:p>
                      <a:pPr algn="ctr" fontAlgn="ctr"/>
                      <a:r>
                        <a:rPr lang="en-US" sz="1500" u="none" strike="noStrike" dirty="0">
                          <a:effectLst/>
                          <a:latin typeface="Moderat" panose="00000500000000000000" pitchFamily="50" charset="0"/>
                        </a:rPr>
                        <a:t>8%</a:t>
                      </a:r>
                      <a:endParaRPr lang="en-US" sz="1500" b="0" i="0" u="none" strike="noStrike" dirty="0">
                        <a:solidFill>
                          <a:srgbClr val="000000"/>
                        </a:solidFill>
                        <a:effectLst/>
                        <a:latin typeface="Moderat" panose="00000500000000000000" pitchFamily="50" charset="0"/>
                      </a:endParaRPr>
                    </a:p>
                  </a:txBody>
                  <a:tcPr marL="7144" marR="7144" marT="7144" marB="0" anchor="ctr">
                    <a:solidFill>
                      <a:srgbClr val="ADCAED"/>
                    </a:solidFill>
                  </a:tcPr>
                </a:tc>
                <a:extLst>
                  <a:ext uri="{0D108BD9-81ED-4DB2-BD59-A6C34878D82A}">
                    <a16:rowId xmlns:a16="http://schemas.microsoft.com/office/drawing/2014/main" val="1637876754"/>
                  </a:ext>
                </a:extLst>
              </a:tr>
              <a:tr h="355179">
                <a:tc>
                  <a:txBody>
                    <a:bodyPr/>
                    <a:lstStyle/>
                    <a:p>
                      <a:pPr algn="l" fontAlgn="b"/>
                      <a:r>
                        <a:rPr lang="en-US" sz="1500" u="none" strike="noStrike">
                          <a:effectLst/>
                          <a:latin typeface="Moderat" panose="00000500000000000000" pitchFamily="50" charset="0"/>
                        </a:rPr>
                        <a:t>BIPOC</a:t>
                      </a:r>
                      <a:endParaRPr lang="en-US" sz="1500" b="0" i="0" u="none" strike="noStrike">
                        <a:solidFill>
                          <a:srgbClr val="000000"/>
                        </a:solidFill>
                        <a:effectLst/>
                        <a:latin typeface="Moderat" panose="00000500000000000000" pitchFamily="50" charset="0"/>
                      </a:endParaRPr>
                    </a:p>
                  </a:txBody>
                  <a:tcPr marL="7144" marR="7144" marT="7144" marB="0" anchor="ctr">
                    <a:solidFill>
                      <a:srgbClr val="BBCB8B"/>
                    </a:solidFill>
                  </a:tcPr>
                </a:tc>
                <a:tc>
                  <a:txBody>
                    <a:bodyPr/>
                    <a:lstStyle/>
                    <a:p>
                      <a:pPr algn="ctr" fontAlgn="ctr"/>
                      <a:r>
                        <a:rPr lang="en-US" sz="1500" u="none" strike="noStrike">
                          <a:effectLst/>
                          <a:latin typeface="Moderat" panose="00000500000000000000" pitchFamily="50" charset="0"/>
                        </a:rPr>
                        <a:t>30%</a:t>
                      </a:r>
                      <a:endParaRPr lang="en-US" sz="1500" b="0" i="0" u="none" strike="noStrike">
                        <a:solidFill>
                          <a:srgbClr val="000000"/>
                        </a:solidFill>
                        <a:effectLst/>
                        <a:latin typeface="Moderat" panose="00000500000000000000" pitchFamily="50" charset="0"/>
                      </a:endParaRPr>
                    </a:p>
                  </a:txBody>
                  <a:tcPr marL="7144" marR="7144" marT="7144" marB="0" anchor="ctr">
                    <a:solidFill>
                      <a:srgbClr val="BBCB8B"/>
                    </a:solidFill>
                  </a:tcPr>
                </a:tc>
                <a:tc>
                  <a:txBody>
                    <a:bodyPr/>
                    <a:lstStyle/>
                    <a:p>
                      <a:pPr algn="ctr" fontAlgn="ctr"/>
                      <a:r>
                        <a:rPr lang="en-US" sz="1500" u="none" strike="noStrike">
                          <a:effectLst/>
                          <a:latin typeface="Moderat" panose="00000500000000000000" pitchFamily="50" charset="0"/>
                        </a:rPr>
                        <a:t>33%</a:t>
                      </a:r>
                      <a:endParaRPr lang="en-US" sz="1500" b="0" i="0" u="none" strike="noStrike">
                        <a:solidFill>
                          <a:srgbClr val="000000"/>
                        </a:solidFill>
                        <a:effectLst/>
                        <a:latin typeface="Moderat" panose="00000500000000000000" pitchFamily="50" charset="0"/>
                      </a:endParaRPr>
                    </a:p>
                  </a:txBody>
                  <a:tcPr marL="7144" marR="7144" marT="7144" marB="0" anchor="ctr">
                    <a:solidFill>
                      <a:srgbClr val="BBCB8B"/>
                    </a:solidFill>
                  </a:tcPr>
                </a:tc>
                <a:tc>
                  <a:txBody>
                    <a:bodyPr/>
                    <a:lstStyle/>
                    <a:p>
                      <a:pPr algn="ctr" fontAlgn="ctr"/>
                      <a:r>
                        <a:rPr lang="en-US" sz="1500" u="none" strike="noStrike" dirty="0">
                          <a:effectLst/>
                          <a:latin typeface="Moderat" panose="00000500000000000000" pitchFamily="50" charset="0"/>
                        </a:rPr>
                        <a:t>23%</a:t>
                      </a:r>
                      <a:endParaRPr lang="en-US" sz="1500" b="0" i="0" u="none" strike="noStrike" dirty="0">
                        <a:solidFill>
                          <a:srgbClr val="000000"/>
                        </a:solidFill>
                        <a:effectLst/>
                        <a:latin typeface="Moderat" panose="00000500000000000000" pitchFamily="50" charset="0"/>
                      </a:endParaRPr>
                    </a:p>
                  </a:txBody>
                  <a:tcPr marL="7144" marR="7144" marT="7144" marB="0" anchor="ctr">
                    <a:solidFill>
                      <a:srgbClr val="BBCB8B"/>
                    </a:solidFill>
                  </a:tcPr>
                </a:tc>
                <a:extLst>
                  <a:ext uri="{0D108BD9-81ED-4DB2-BD59-A6C34878D82A}">
                    <a16:rowId xmlns:a16="http://schemas.microsoft.com/office/drawing/2014/main" val="3572334433"/>
                  </a:ext>
                </a:extLst>
              </a:tr>
            </a:tbl>
          </a:graphicData>
        </a:graphic>
      </p:graphicFrame>
      <p:graphicFrame>
        <p:nvGraphicFramePr>
          <p:cNvPr id="9" name="Table 8">
            <a:extLst>
              <a:ext uri="{FF2B5EF4-FFF2-40B4-BE49-F238E27FC236}">
                <a16:creationId xmlns:a16="http://schemas.microsoft.com/office/drawing/2014/main" id="{3CE9A79C-BE81-4379-AEB7-C3EF2582BAF3}"/>
              </a:ext>
            </a:extLst>
          </p:cNvPr>
          <p:cNvGraphicFramePr>
            <a:graphicFrameLocks noGrp="1"/>
          </p:cNvGraphicFramePr>
          <p:nvPr/>
        </p:nvGraphicFramePr>
        <p:xfrm>
          <a:off x="4704243" y="1223046"/>
          <a:ext cx="3900606" cy="1539011"/>
        </p:xfrm>
        <a:graphic>
          <a:graphicData uri="http://schemas.openxmlformats.org/drawingml/2006/table">
            <a:tbl>
              <a:tblPr>
                <a:tableStyleId>{5C22544A-7EE6-4342-B048-85BDC9FD1C3A}</a:tableStyleId>
              </a:tblPr>
              <a:tblGrid>
                <a:gridCol w="1993092">
                  <a:extLst>
                    <a:ext uri="{9D8B030D-6E8A-4147-A177-3AD203B41FA5}">
                      <a16:colId xmlns:a16="http://schemas.microsoft.com/office/drawing/2014/main" val="3587062940"/>
                    </a:ext>
                  </a:extLst>
                </a:gridCol>
                <a:gridCol w="652371">
                  <a:extLst>
                    <a:ext uri="{9D8B030D-6E8A-4147-A177-3AD203B41FA5}">
                      <a16:colId xmlns:a16="http://schemas.microsoft.com/office/drawing/2014/main" val="552125256"/>
                    </a:ext>
                  </a:extLst>
                </a:gridCol>
                <a:gridCol w="621101">
                  <a:extLst>
                    <a:ext uri="{9D8B030D-6E8A-4147-A177-3AD203B41FA5}">
                      <a16:colId xmlns:a16="http://schemas.microsoft.com/office/drawing/2014/main" val="1616384700"/>
                    </a:ext>
                  </a:extLst>
                </a:gridCol>
                <a:gridCol w="634042">
                  <a:extLst>
                    <a:ext uri="{9D8B030D-6E8A-4147-A177-3AD203B41FA5}">
                      <a16:colId xmlns:a16="http://schemas.microsoft.com/office/drawing/2014/main" val="480191144"/>
                    </a:ext>
                  </a:extLst>
                </a:gridCol>
              </a:tblGrid>
              <a:tr h="473474">
                <a:tc>
                  <a:txBody>
                    <a:bodyPr/>
                    <a:lstStyle/>
                    <a:p>
                      <a:pPr algn="l" fontAlgn="b"/>
                      <a:endParaRPr lang="en-US" sz="1500" b="0" i="0" u="none" strike="noStrike" dirty="0">
                        <a:solidFill>
                          <a:srgbClr val="000000"/>
                        </a:solidFill>
                        <a:effectLst/>
                        <a:latin typeface="Moderat" panose="00000500000000000000" pitchFamily="50" charset="0"/>
                      </a:endParaRPr>
                    </a:p>
                  </a:txBody>
                  <a:tcPr marL="7144" marR="7144" marT="7144" marB="0" anchor="ctr">
                    <a:solidFill>
                      <a:srgbClr val="BBCB8B"/>
                    </a:solidFill>
                  </a:tcPr>
                </a:tc>
                <a:tc>
                  <a:txBody>
                    <a:bodyPr/>
                    <a:lstStyle/>
                    <a:p>
                      <a:pPr algn="ctr" fontAlgn="ctr"/>
                      <a:r>
                        <a:rPr lang="en-US" sz="1500" u="none" strike="noStrike">
                          <a:effectLst/>
                          <a:latin typeface="Moderat" panose="00000500000000000000" pitchFamily="50" charset="0"/>
                        </a:rPr>
                        <a:t>Total</a:t>
                      </a:r>
                      <a:endParaRPr lang="en-US" sz="1500" b="0" i="0" u="none" strike="noStrike">
                        <a:solidFill>
                          <a:srgbClr val="000000"/>
                        </a:solidFill>
                        <a:effectLst/>
                        <a:latin typeface="Moderat" panose="00000500000000000000" pitchFamily="50" charset="0"/>
                      </a:endParaRPr>
                    </a:p>
                  </a:txBody>
                  <a:tcPr marL="7144" marR="7144" marT="7144" marB="0" anchor="ctr">
                    <a:solidFill>
                      <a:srgbClr val="BBCB8B"/>
                    </a:solidFill>
                  </a:tcPr>
                </a:tc>
                <a:tc>
                  <a:txBody>
                    <a:bodyPr/>
                    <a:lstStyle/>
                    <a:p>
                      <a:pPr algn="ctr" fontAlgn="ctr"/>
                      <a:r>
                        <a:rPr lang="en-US" sz="1500" u="none" strike="noStrike">
                          <a:effectLst/>
                          <a:latin typeface="Moderat" panose="00000500000000000000" pitchFamily="50" charset="0"/>
                        </a:rPr>
                        <a:t>Phase I</a:t>
                      </a:r>
                      <a:endParaRPr lang="en-US" sz="1500" b="0" i="0" u="none" strike="noStrike">
                        <a:solidFill>
                          <a:srgbClr val="000000"/>
                        </a:solidFill>
                        <a:effectLst/>
                        <a:latin typeface="Moderat" panose="00000500000000000000" pitchFamily="50" charset="0"/>
                      </a:endParaRPr>
                    </a:p>
                  </a:txBody>
                  <a:tcPr marL="7144" marR="7144" marT="7144" marB="0" anchor="ctr">
                    <a:solidFill>
                      <a:srgbClr val="BBCB8B"/>
                    </a:solidFill>
                  </a:tcPr>
                </a:tc>
                <a:tc>
                  <a:txBody>
                    <a:bodyPr/>
                    <a:lstStyle/>
                    <a:p>
                      <a:pPr algn="ctr" fontAlgn="ctr"/>
                      <a:r>
                        <a:rPr lang="en-US" sz="1500" u="none" strike="noStrike" dirty="0">
                          <a:effectLst/>
                          <a:latin typeface="Moderat" panose="00000500000000000000" pitchFamily="50" charset="0"/>
                        </a:rPr>
                        <a:t>Phase II</a:t>
                      </a:r>
                      <a:endParaRPr lang="en-US" sz="1500" b="0" i="0" u="none" strike="noStrike" dirty="0">
                        <a:solidFill>
                          <a:srgbClr val="000000"/>
                        </a:solidFill>
                        <a:effectLst/>
                        <a:latin typeface="Moderat" panose="00000500000000000000" pitchFamily="50" charset="0"/>
                      </a:endParaRPr>
                    </a:p>
                  </a:txBody>
                  <a:tcPr marL="7144" marR="7144" marT="7144" marB="0" anchor="ctr">
                    <a:solidFill>
                      <a:srgbClr val="BBCB8B"/>
                    </a:solidFill>
                  </a:tcPr>
                </a:tc>
                <a:extLst>
                  <a:ext uri="{0D108BD9-81ED-4DB2-BD59-A6C34878D82A}">
                    <a16:rowId xmlns:a16="http://schemas.microsoft.com/office/drawing/2014/main" val="3416887413"/>
                  </a:ext>
                </a:extLst>
              </a:tr>
              <a:tr h="355179">
                <a:tc>
                  <a:txBody>
                    <a:bodyPr/>
                    <a:lstStyle/>
                    <a:p>
                      <a:pPr algn="l" fontAlgn="b"/>
                      <a:r>
                        <a:rPr lang="en-US" sz="1500" u="none" strike="noStrike" dirty="0">
                          <a:effectLst/>
                          <a:latin typeface="Moderat" panose="00000500000000000000" pitchFamily="50" charset="0"/>
                        </a:rPr>
                        <a:t>Nicotine positive</a:t>
                      </a:r>
                      <a:endParaRPr lang="en-US" sz="1500" b="0" i="0" u="none" strike="noStrike" dirty="0">
                        <a:solidFill>
                          <a:srgbClr val="000000"/>
                        </a:solidFill>
                        <a:effectLst/>
                        <a:latin typeface="Moderat" panose="00000500000000000000" pitchFamily="50" charset="0"/>
                      </a:endParaRPr>
                    </a:p>
                  </a:txBody>
                  <a:tcPr marL="7144" marR="7144" marT="7144" marB="0" anchor="ctr">
                    <a:solidFill>
                      <a:srgbClr val="ADCAED"/>
                    </a:solidFill>
                  </a:tcPr>
                </a:tc>
                <a:tc>
                  <a:txBody>
                    <a:bodyPr/>
                    <a:lstStyle/>
                    <a:p>
                      <a:pPr algn="ctr" fontAlgn="ctr"/>
                      <a:r>
                        <a:rPr lang="en-US" sz="1500" b="0" i="0" u="none" strike="noStrike" dirty="0">
                          <a:solidFill>
                            <a:srgbClr val="000000"/>
                          </a:solidFill>
                          <a:effectLst/>
                          <a:latin typeface="Moderat" panose="00000500000000000000" pitchFamily="50" charset="0"/>
                        </a:rPr>
                        <a:t>89%</a:t>
                      </a:r>
                    </a:p>
                  </a:txBody>
                  <a:tcPr marL="7144" marR="7144" marT="7144" marB="0" anchor="ctr">
                    <a:solidFill>
                      <a:srgbClr val="ADCAED"/>
                    </a:solidFill>
                  </a:tcPr>
                </a:tc>
                <a:tc>
                  <a:txBody>
                    <a:bodyPr/>
                    <a:lstStyle/>
                    <a:p>
                      <a:pPr algn="ctr" fontAlgn="ctr"/>
                      <a:r>
                        <a:rPr lang="en-US" sz="1500" b="0" i="0" u="none" strike="noStrike" dirty="0">
                          <a:solidFill>
                            <a:srgbClr val="000000"/>
                          </a:solidFill>
                          <a:effectLst/>
                          <a:latin typeface="Moderat" panose="00000500000000000000" pitchFamily="50" charset="0"/>
                        </a:rPr>
                        <a:t>100%</a:t>
                      </a:r>
                    </a:p>
                  </a:txBody>
                  <a:tcPr marL="7144" marR="7144" marT="7144" marB="0" anchor="ctr">
                    <a:solidFill>
                      <a:srgbClr val="ADCAED"/>
                    </a:solidFill>
                  </a:tcPr>
                </a:tc>
                <a:tc>
                  <a:txBody>
                    <a:bodyPr/>
                    <a:lstStyle/>
                    <a:p>
                      <a:pPr algn="ctr" fontAlgn="ctr"/>
                      <a:r>
                        <a:rPr lang="en-US" sz="1500" b="0" i="0" u="none" strike="noStrike" dirty="0">
                          <a:solidFill>
                            <a:srgbClr val="000000"/>
                          </a:solidFill>
                          <a:effectLst/>
                          <a:latin typeface="Moderat" panose="00000500000000000000" pitchFamily="50" charset="0"/>
                        </a:rPr>
                        <a:t>75%</a:t>
                      </a:r>
                    </a:p>
                  </a:txBody>
                  <a:tcPr marL="7144" marR="7144" marT="7144" marB="0" anchor="ctr">
                    <a:solidFill>
                      <a:srgbClr val="ADCAED"/>
                    </a:solidFill>
                  </a:tcPr>
                </a:tc>
                <a:extLst>
                  <a:ext uri="{0D108BD9-81ED-4DB2-BD59-A6C34878D82A}">
                    <a16:rowId xmlns:a16="http://schemas.microsoft.com/office/drawing/2014/main" val="2709572793"/>
                  </a:ext>
                </a:extLst>
              </a:tr>
              <a:tr h="355179">
                <a:tc>
                  <a:txBody>
                    <a:bodyPr/>
                    <a:lstStyle/>
                    <a:p>
                      <a:pPr algn="l" fontAlgn="b"/>
                      <a:r>
                        <a:rPr lang="en-US" sz="1500" b="0" i="0" u="none" strike="noStrike" dirty="0">
                          <a:solidFill>
                            <a:srgbClr val="000000"/>
                          </a:solidFill>
                          <a:effectLst/>
                          <a:latin typeface="Moderat" panose="00000500000000000000" pitchFamily="50" charset="0"/>
                        </a:rPr>
                        <a:t>Alcohol positive</a:t>
                      </a:r>
                    </a:p>
                  </a:txBody>
                  <a:tcPr marL="7144" marR="7144" marT="7144" marB="0" anchor="ctr">
                    <a:solidFill>
                      <a:srgbClr val="BBCB8B"/>
                    </a:solidFill>
                  </a:tcPr>
                </a:tc>
                <a:tc>
                  <a:txBody>
                    <a:bodyPr/>
                    <a:lstStyle/>
                    <a:p>
                      <a:pPr algn="ctr" fontAlgn="ctr"/>
                      <a:r>
                        <a:rPr lang="en-US" sz="1500" b="0" i="0" u="none" strike="noStrike" dirty="0">
                          <a:solidFill>
                            <a:srgbClr val="000000"/>
                          </a:solidFill>
                          <a:effectLst/>
                          <a:latin typeface="Moderat" panose="00000500000000000000" pitchFamily="50" charset="0"/>
                        </a:rPr>
                        <a:t>44%</a:t>
                      </a:r>
                    </a:p>
                  </a:txBody>
                  <a:tcPr marL="7144" marR="7144" marT="7144" marB="0" anchor="ctr">
                    <a:solidFill>
                      <a:srgbClr val="BBCB8B"/>
                    </a:solidFill>
                  </a:tcPr>
                </a:tc>
                <a:tc>
                  <a:txBody>
                    <a:bodyPr/>
                    <a:lstStyle/>
                    <a:p>
                      <a:pPr algn="ctr" fontAlgn="ctr"/>
                      <a:r>
                        <a:rPr lang="en-US" sz="1500" u="none" strike="noStrike" dirty="0">
                          <a:effectLst/>
                          <a:latin typeface="Moderat" panose="00000500000000000000" pitchFamily="50" charset="0"/>
                        </a:rPr>
                        <a:t>40%</a:t>
                      </a:r>
                      <a:endParaRPr lang="en-US" sz="1500" b="0" i="0" u="none" strike="noStrike" dirty="0">
                        <a:solidFill>
                          <a:srgbClr val="000000"/>
                        </a:solidFill>
                        <a:effectLst/>
                        <a:latin typeface="Moderat" panose="00000500000000000000" pitchFamily="50" charset="0"/>
                      </a:endParaRPr>
                    </a:p>
                  </a:txBody>
                  <a:tcPr marL="7144" marR="7144" marT="7144" marB="0" anchor="ctr">
                    <a:solidFill>
                      <a:srgbClr val="BBCB8B"/>
                    </a:solidFill>
                  </a:tcPr>
                </a:tc>
                <a:tc>
                  <a:txBody>
                    <a:bodyPr/>
                    <a:lstStyle/>
                    <a:p>
                      <a:pPr algn="ctr" fontAlgn="ctr"/>
                      <a:r>
                        <a:rPr lang="en-US" sz="1500" u="none" strike="noStrike" dirty="0">
                          <a:effectLst/>
                          <a:latin typeface="Moderat" panose="00000500000000000000" pitchFamily="50" charset="0"/>
                        </a:rPr>
                        <a:t>50%</a:t>
                      </a:r>
                      <a:endParaRPr lang="en-US" sz="1500" b="0" i="0" u="none" strike="noStrike" dirty="0">
                        <a:solidFill>
                          <a:srgbClr val="000000"/>
                        </a:solidFill>
                        <a:effectLst/>
                        <a:latin typeface="Moderat" panose="00000500000000000000" pitchFamily="50" charset="0"/>
                      </a:endParaRPr>
                    </a:p>
                  </a:txBody>
                  <a:tcPr marL="7144" marR="7144" marT="7144" marB="0" anchor="ctr">
                    <a:solidFill>
                      <a:srgbClr val="BBCB8B"/>
                    </a:solidFill>
                  </a:tcPr>
                </a:tc>
                <a:extLst>
                  <a:ext uri="{0D108BD9-81ED-4DB2-BD59-A6C34878D82A}">
                    <a16:rowId xmlns:a16="http://schemas.microsoft.com/office/drawing/2014/main" val="444593348"/>
                  </a:ext>
                </a:extLst>
              </a:tr>
              <a:tr h="35517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500" u="none" strike="noStrike" dirty="0">
                          <a:effectLst/>
                          <a:latin typeface="Moderat" panose="00000500000000000000" pitchFamily="50" charset="0"/>
                        </a:rPr>
                        <a:t>Cannabis positive</a:t>
                      </a:r>
                      <a:endParaRPr lang="en-US" sz="1500" b="0" i="0" u="none" strike="noStrike" dirty="0">
                        <a:solidFill>
                          <a:srgbClr val="000000"/>
                        </a:solidFill>
                        <a:effectLst/>
                        <a:latin typeface="Moderat" panose="00000500000000000000" pitchFamily="50" charset="0"/>
                      </a:endParaRPr>
                    </a:p>
                  </a:txBody>
                  <a:tcPr marL="7144" marR="7144" marT="7144" marB="0" anchor="ctr">
                    <a:solidFill>
                      <a:srgbClr val="ADCAED"/>
                    </a:solidFill>
                  </a:tcPr>
                </a:tc>
                <a:tc>
                  <a:txBody>
                    <a:bodyPr/>
                    <a:lstStyle/>
                    <a:p>
                      <a:pPr algn="ctr" fontAlgn="ctr"/>
                      <a:r>
                        <a:rPr lang="en-US" sz="1500" b="0" i="0" u="none" strike="noStrike" dirty="0">
                          <a:solidFill>
                            <a:srgbClr val="000000"/>
                          </a:solidFill>
                          <a:effectLst/>
                          <a:latin typeface="Moderat" panose="00000500000000000000" pitchFamily="50" charset="0"/>
                        </a:rPr>
                        <a:t>81%</a:t>
                      </a:r>
                    </a:p>
                  </a:txBody>
                  <a:tcPr marL="7144" marR="7144" marT="7144" marB="0" anchor="ctr">
                    <a:solidFill>
                      <a:srgbClr val="ADCAED"/>
                    </a:solidFill>
                  </a:tcPr>
                </a:tc>
                <a:tc>
                  <a:txBody>
                    <a:bodyPr/>
                    <a:lstStyle/>
                    <a:p>
                      <a:pPr algn="ctr" fontAlgn="ctr"/>
                      <a:r>
                        <a:rPr lang="en-US" sz="1500" b="0" i="0" u="none" strike="noStrike" dirty="0">
                          <a:solidFill>
                            <a:srgbClr val="000000"/>
                          </a:solidFill>
                          <a:effectLst/>
                          <a:latin typeface="Moderat" panose="00000500000000000000" pitchFamily="50" charset="0"/>
                        </a:rPr>
                        <a:t>80%</a:t>
                      </a:r>
                    </a:p>
                  </a:txBody>
                  <a:tcPr marL="7144" marR="7144" marT="7144" marB="0" anchor="ctr">
                    <a:solidFill>
                      <a:srgbClr val="ADCAED"/>
                    </a:solidFill>
                  </a:tcPr>
                </a:tc>
                <a:tc>
                  <a:txBody>
                    <a:bodyPr/>
                    <a:lstStyle/>
                    <a:p>
                      <a:pPr algn="ctr" fontAlgn="ctr"/>
                      <a:r>
                        <a:rPr lang="en-US" sz="1500" b="0" i="0" u="none" strike="noStrike" dirty="0">
                          <a:solidFill>
                            <a:srgbClr val="000000"/>
                          </a:solidFill>
                          <a:effectLst/>
                          <a:latin typeface="Moderat" panose="00000500000000000000" pitchFamily="50" charset="0"/>
                        </a:rPr>
                        <a:t>83%</a:t>
                      </a:r>
                    </a:p>
                  </a:txBody>
                  <a:tcPr marL="7144" marR="7144" marT="7144" marB="0" anchor="ctr">
                    <a:solidFill>
                      <a:srgbClr val="ADCAED"/>
                    </a:solidFill>
                  </a:tcPr>
                </a:tc>
                <a:extLst>
                  <a:ext uri="{0D108BD9-81ED-4DB2-BD59-A6C34878D82A}">
                    <a16:rowId xmlns:a16="http://schemas.microsoft.com/office/drawing/2014/main" val="2616313046"/>
                  </a:ext>
                </a:extLst>
              </a:tr>
            </a:tbl>
          </a:graphicData>
        </a:graphic>
      </p:graphicFrame>
    </p:spTree>
    <p:extLst>
      <p:ext uri="{BB962C8B-B14F-4D97-AF65-F5344CB8AC3E}">
        <p14:creationId xmlns:p14="http://schemas.microsoft.com/office/powerpoint/2010/main" val="1152253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F3168-30C9-4151-BEA7-1971A2B224AF}"/>
              </a:ext>
            </a:extLst>
          </p:cNvPr>
          <p:cNvSpPr>
            <a:spLocks noGrp="1"/>
          </p:cNvSpPr>
          <p:nvPr>
            <p:ph type="title"/>
          </p:nvPr>
        </p:nvSpPr>
        <p:spPr>
          <a:xfrm>
            <a:off x="628649" y="112038"/>
            <a:ext cx="8115679" cy="994172"/>
          </a:xfrm>
        </p:spPr>
        <p:txBody>
          <a:bodyPr/>
          <a:lstStyle/>
          <a:p>
            <a:r>
              <a:rPr lang="en-US" b="1" dirty="0">
                <a:solidFill>
                  <a:srgbClr val="2D5B8A"/>
                </a:solidFill>
                <a:latin typeface="Moderat" panose="00000500000000000000" pitchFamily="50" charset="0"/>
                <a:cs typeface="Arial"/>
              </a:rPr>
              <a:t>Phase 1 outcomes: Acceptability &amp; feasibility</a:t>
            </a:r>
            <a:endParaRPr lang="en-US" dirty="0"/>
          </a:p>
        </p:txBody>
      </p:sp>
      <p:graphicFrame>
        <p:nvGraphicFramePr>
          <p:cNvPr id="4" name="Chart 3">
            <a:extLst>
              <a:ext uri="{FF2B5EF4-FFF2-40B4-BE49-F238E27FC236}">
                <a16:creationId xmlns:a16="http://schemas.microsoft.com/office/drawing/2014/main" id="{2E213796-0A4A-44CC-92AC-3F3D7161E583}"/>
              </a:ext>
            </a:extLst>
          </p:cNvPr>
          <p:cNvGraphicFramePr>
            <a:graphicFrameLocks/>
          </p:cNvGraphicFramePr>
          <p:nvPr/>
        </p:nvGraphicFramePr>
        <p:xfrm>
          <a:off x="486719" y="3038632"/>
          <a:ext cx="3868712" cy="1911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BA6FD87-A10F-4499-A728-1E96D0E60699}"/>
              </a:ext>
            </a:extLst>
          </p:cNvPr>
          <p:cNvGraphicFramePr>
            <a:graphicFrameLocks/>
          </p:cNvGraphicFramePr>
          <p:nvPr>
            <p:extLst>
              <p:ext uri="{D42A27DB-BD31-4B8C-83A1-F6EECF244321}">
                <p14:modId xmlns:p14="http://schemas.microsoft.com/office/powerpoint/2010/main" val="3003034761"/>
              </p:ext>
            </p:extLst>
          </p:nvPr>
        </p:nvGraphicFramePr>
        <p:xfrm>
          <a:off x="473172" y="1050308"/>
          <a:ext cx="3978934" cy="183102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3337DADE-3A8B-438D-8891-C269C70AEE8D}"/>
              </a:ext>
            </a:extLst>
          </p:cNvPr>
          <p:cNvSpPr txBox="1"/>
          <p:nvPr/>
        </p:nvSpPr>
        <p:spPr>
          <a:xfrm>
            <a:off x="4572000" y="1019252"/>
            <a:ext cx="4292222" cy="1728678"/>
          </a:xfrm>
          <a:prstGeom prst="rect">
            <a:avLst/>
          </a:prstGeom>
          <a:noFill/>
        </p:spPr>
        <p:txBody>
          <a:bodyPr wrap="square" rtlCol="0">
            <a:spAutoFit/>
          </a:bodyPr>
          <a:lstStyle/>
          <a:p>
            <a:pPr marL="214313" indent="-214313">
              <a:spcAft>
                <a:spcPts val="450"/>
              </a:spcAft>
              <a:buFont typeface="Arial" panose="020B0604020202020204" pitchFamily="34" charset="0"/>
              <a:buChar char="•"/>
            </a:pPr>
            <a:r>
              <a:rPr lang="en-US" dirty="0">
                <a:latin typeface="Moderat" panose="00000500000000000000" pitchFamily="50" charset="0"/>
              </a:rPr>
              <a:t>There are an average of 90 CBT modules to choose from.  On average, participants completed 3.2 per month or slightly less than 1 per week.</a:t>
            </a:r>
          </a:p>
          <a:p>
            <a:pPr marL="216694" indent="-216694">
              <a:spcAft>
                <a:spcPts val="450"/>
              </a:spcAft>
              <a:buFont typeface="Arial" panose="020B0604020202020204" pitchFamily="34" charset="0"/>
              <a:buChar char="•"/>
            </a:pPr>
            <a:r>
              <a:rPr lang="en-US" dirty="0">
                <a:latin typeface="Moderat" panose="00000500000000000000" pitchFamily="50" charset="0"/>
              </a:rPr>
              <a:t>Students earned an average of $40 per month in incentives.</a:t>
            </a:r>
          </a:p>
          <a:p>
            <a:pPr marL="216694" indent="-216694">
              <a:spcAft>
                <a:spcPts val="450"/>
              </a:spcAft>
              <a:buFont typeface="Arial" panose="020B0604020202020204" pitchFamily="34" charset="0"/>
              <a:buChar char="•"/>
            </a:pPr>
            <a:r>
              <a:rPr lang="en-US" dirty="0">
                <a:latin typeface="Moderat" panose="00000500000000000000" pitchFamily="50" charset="0"/>
              </a:rPr>
              <a:t>Cost averaged $220 per student per month.</a:t>
            </a:r>
          </a:p>
        </p:txBody>
      </p:sp>
      <p:graphicFrame>
        <p:nvGraphicFramePr>
          <p:cNvPr id="8" name="Chart 7">
            <a:extLst>
              <a:ext uri="{FF2B5EF4-FFF2-40B4-BE49-F238E27FC236}">
                <a16:creationId xmlns:a16="http://schemas.microsoft.com/office/drawing/2014/main" id="{7C8C7086-5F04-4FFC-B63C-B1884F673CC4}"/>
              </a:ext>
            </a:extLst>
          </p:cNvPr>
          <p:cNvGraphicFramePr>
            <a:graphicFrameLocks/>
          </p:cNvGraphicFramePr>
          <p:nvPr/>
        </p:nvGraphicFramePr>
        <p:xfrm>
          <a:off x="4355431" y="2747930"/>
          <a:ext cx="4388897" cy="22835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71282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153C4-F983-A246-9EC1-226E67B1447D}"/>
              </a:ext>
            </a:extLst>
          </p:cNvPr>
          <p:cNvSpPr>
            <a:spLocks noGrp="1"/>
          </p:cNvSpPr>
          <p:nvPr>
            <p:ph type="title"/>
          </p:nvPr>
        </p:nvSpPr>
        <p:spPr>
          <a:xfrm>
            <a:off x="628650" y="273845"/>
            <a:ext cx="7886700" cy="788310"/>
          </a:xfrm>
        </p:spPr>
        <p:txBody>
          <a:bodyPr/>
          <a:lstStyle/>
          <a:p>
            <a:r>
              <a:rPr lang="en-US" b="1" dirty="0">
                <a:solidFill>
                  <a:srgbClr val="2D5B8A"/>
                </a:solidFill>
                <a:latin typeface="Moderat" panose="00000500000000000000" pitchFamily="50" charset="0"/>
              </a:rPr>
              <a:t>Phase 1 outcomes: Changes in use</a:t>
            </a:r>
          </a:p>
        </p:txBody>
      </p:sp>
      <p:sp>
        <p:nvSpPr>
          <p:cNvPr id="4" name="TextBox 3">
            <a:extLst>
              <a:ext uri="{FF2B5EF4-FFF2-40B4-BE49-F238E27FC236}">
                <a16:creationId xmlns:a16="http://schemas.microsoft.com/office/drawing/2014/main" id="{C41A5F3E-AD39-4A47-8151-CEAC4E60D536}"/>
              </a:ext>
            </a:extLst>
          </p:cNvPr>
          <p:cNvSpPr txBox="1"/>
          <p:nvPr/>
        </p:nvSpPr>
        <p:spPr>
          <a:xfrm>
            <a:off x="774986" y="4143961"/>
            <a:ext cx="3605946" cy="461665"/>
          </a:xfrm>
          <a:prstGeom prst="rect">
            <a:avLst/>
          </a:prstGeom>
          <a:noFill/>
        </p:spPr>
        <p:txBody>
          <a:bodyPr wrap="square" rtlCol="0">
            <a:spAutoFit/>
          </a:bodyPr>
          <a:lstStyle/>
          <a:p>
            <a:r>
              <a:rPr lang="en-US" sz="1200" dirty="0">
                <a:latin typeface="Moderat" panose="00000500000000000000" pitchFamily="50" charset="0"/>
              </a:rPr>
              <a:t>Note1:  Feb, 2020: 13 students active; by Aug: 10 students active. </a:t>
            </a:r>
          </a:p>
        </p:txBody>
      </p:sp>
      <p:graphicFrame>
        <p:nvGraphicFramePr>
          <p:cNvPr id="5" name="Chart 4">
            <a:extLst>
              <a:ext uri="{FF2B5EF4-FFF2-40B4-BE49-F238E27FC236}">
                <a16:creationId xmlns:a16="http://schemas.microsoft.com/office/drawing/2014/main" id="{2A26C09F-E7B4-4C01-A090-EF6170FBABEB}"/>
              </a:ext>
            </a:extLst>
          </p:cNvPr>
          <p:cNvGraphicFramePr>
            <a:graphicFrameLocks/>
          </p:cNvGraphicFramePr>
          <p:nvPr/>
        </p:nvGraphicFramePr>
        <p:xfrm>
          <a:off x="171054" y="1178544"/>
          <a:ext cx="4288352" cy="289265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94F54C7-AF85-4307-9262-F25F887E8FFB}"/>
              </a:ext>
            </a:extLst>
          </p:cNvPr>
          <p:cNvSpPr txBox="1"/>
          <p:nvPr/>
        </p:nvSpPr>
        <p:spPr>
          <a:xfrm>
            <a:off x="774987" y="4610326"/>
            <a:ext cx="3684419" cy="461665"/>
          </a:xfrm>
          <a:prstGeom prst="rect">
            <a:avLst/>
          </a:prstGeom>
          <a:noFill/>
        </p:spPr>
        <p:txBody>
          <a:bodyPr wrap="square" rtlCol="0">
            <a:spAutoFit/>
          </a:bodyPr>
          <a:lstStyle/>
          <a:p>
            <a:r>
              <a:rPr lang="en-US" sz="1200" dirty="0">
                <a:latin typeface="Moderat" panose="00000500000000000000" pitchFamily="50" charset="0"/>
              </a:rPr>
              <a:t>Note2:  10 students self identified Nicotine as primary substance of focus (out of 15)</a:t>
            </a:r>
          </a:p>
        </p:txBody>
      </p:sp>
      <p:graphicFrame>
        <p:nvGraphicFramePr>
          <p:cNvPr id="9" name="Table 8">
            <a:extLst>
              <a:ext uri="{FF2B5EF4-FFF2-40B4-BE49-F238E27FC236}">
                <a16:creationId xmlns:a16="http://schemas.microsoft.com/office/drawing/2014/main" id="{8EB54E25-C838-4798-AF04-1DA426147645}"/>
              </a:ext>
            </a:extLst>
          </p:cNvPr>
          <p:cNvGraphicFramePr>
            <a:graphicFrameLocks noGrp="1"/>
          </p:cNvGraphicFramePr>
          <p:nvPr/>
        </p:nvGraphicFramePr>
        <p:xfrm>
          <a:off x="4551529" y="1226711"/>
          <a:ext cx="4400945" cy="2903220"/>
        </p:xfrm>
        <a:graphic>
          <a:graphicData uri="http://schemas.openxmlformats.org/drawingml/2006/table">
            <a:tbl>
              <a:tblPr firstRow="1" bandRow="1">
                <a:tableStyleId>{5C22544A-7EE6-4342-B048-85BDC9FD1C3A}</a:tableStyleId>
              </a:tblPr>
              <a:tblGrid>
                <a:gridCol w="2444902">
                  <a:extLst>
                    <a:ext uri="{9D8B030D-6E8A-4147-A177-3AD203B41FA5}">
                      <a16:colId xmlns:a16="http://schemas.microsoft.com/office/drawing/2014/main" val="2576850365"/>
                    </a:ext>
                  </a:extLst>
                </a:gridCol>
                <a:gridCol w="801662">
                  <a:extLst>
                    <a:ext uri="{9D8B030D-6E8A-4147-A177-3AD203B41FA5}">
                      <a16:colId xmlns:a16="http://schemas.microsoft.com/office/drawing/2014/main" val="3906395276"/>
                    </a:ext>
                  </a:extLst>
                </a:gridCol>
                <a:gridCol w="1154381">
                  <a:extLst>
                    <a:ext uri="{9D8B030D-6E8A-4147-A177-3AD203B41FA5}">
                      <a16:colId xmlns:a16="http://schemas.microsoft.com/office/drawing/2014/main" val="2189276876"/>
                    </a:ext>
                  </a:extLst>
                </a:gridCol>
              </a:tblGrid>
              <a:tr h="297180">
                <a:tc>
                  <a:txBody>
                    <a:bodyPr/>
                    <a:lstStyle/>
                    <a:p>
                      <a:pPr algn="ctr"/>
                      <a:r>
                        <a:rPr lang="en-US" sz="1500" dirty="0">
                          <a:latin typeface="Moderat" panose="00000500000000000000" pitchFamily="50" charset="0"/>
                        </a:rPr>
                        <a:t>Indicator</a:t>
                      </a:r>
                    </a:p>
                  </a:txBody>
                  <a:tcPr marL="68580" marR="68580" marT="34290" marB="34290" anchor="ctr">
                    <a:solidFill>
                      <a:srgbClr val="2D5B8A"/>
                    </a:solidFill>
                  </a:tcPr>
                </a:tc>
                <a:tc>
                  <a:txBody>
                    <a:bodyPr/>
                    <a:lstStyle/>
                    <a:p>
                      <a:pPr algn="ctr"/>
                      <a:r>
                        <a:rPr lang="en-US" sz="1500" dirty="0">
                          <a:latin typeface="Moderat" panose="00000500000000000000" pitchFamily="50" charset="0"/>
                        </a:rPr>
                        <a:t>Intake</a:t>
                      </a:r>
                    </a:p>
                  </a:txBody>
                  <a:tcPr marL="68580" marR="68580" marT="34290" marB="34290" anchor="ctr">
                    <a:solidFill>
                      <a:srgbClr val="2D5B8A"/>
                    </a:solidFill>
                  </a:tcPr>
                </a:tc>
                <a:tc>
                  <a:txBody>
                    <a:bodyPr/>
                    <a:lstStyle/>
                    <a:p>
                      <a:pPr algn="ctr"/>
                      <a:r>
                        <a:rPr lang="en-US" sz="1500" dirty="0">
                          <a:latin typeface="Moderat" panose="00000500000000000000" pitchFamily="50" charset="0"/>
                        </a:rPr>
                        <a:t>3 Months</a:t>
                      </a:r>
                    </a:p>
                  </a:txBody>
                  <a:tcPr marL="68580" marR="68580" marT="34290" marB="34290" anchor="ctr">
                    <a:solidFill>
                      <a:srgbClr val="2D5B8A"/>
                    </a:solidFill>
                  </a:tcPr>
                </a:tc>
                <a:extLst>
                  <a:ext uri="{0D108BD9-81ED-4DB2-BD59-A6C34878D82A}">
                    <a16:rowId xmlns:a16="http://schemas.microsoft.com/office/drawing/2014/main" val="1249135764"/>
                  </a:ext>
                </a:extLst>
              </a:tr>
              <a:tr h="297180">
                <a:tc>
                  <a:txBody>
                    <a:bodyPr/>
                    <a:lstStyle/>
                    <a:p>
                      <a:r>
                        <a:rPr lang="en-US" sz="1500" dirty="0">
                          <a:latin typeface="Moderat" panose="00000500000000000000" pitchFamily="50" charset="0"/>
                        </a:rPr>
                        <a:t>Nicotine frequency*</a:t>
                      </a:r>
                    </a:p>
                  </a:txBody>
                  <a:tcPr marL="68580" marR="68580" marT="34290" marB="34290" anchor="ctr">
                    <a:solidFill>
                      <a:srgbClr val="E3E9E4"/>
                    </a:solidFill>
                  </a:tcPr>
                </a:tc>
                <a:tc>
                  <a:txBody>
                    <a:bodyPr/>
                    <a:lstStyle/>
                    <a:p>
                      <a:pPr algn="ctr"/>
                      <a:r>
                        <a:rPr lang="en-US" sz="1500" dirty="0">
                          <a:latin typeface="Moderat" panose="00000500000000000000" pitchFamily="50" charset="0"/>
                        </a:rPr>
                        <a:t>3.5</a:t>
                      </a:r>
                    </a:p>
                  </a:txBody>
                  <a:tcPr marL="68580" marR="68580" marT="34290" marB="34290" anchor="ctr">
                    <a:solidFill>
                      <a:srgbClr val="E3E9E4"/>
                    </a:solidFill>
                  </a:tcPr>
                </a:tc>
                <a:tc>
                  <a:txBody>
                    <a:bodyPr/>
                    <a:lstStyle/>
                    <a:p>
                      <a:pPr algn="ctr"/>
                      <a:r>
                        <a:rPr lang="en-US" sz="1500" dirty="0">
                          <a:latin typeface="Moderat" panose="00000500000000000000" pitchFamily="50" charset="0"/>
                        </a:rPr>
                        <a:t>2.4</a:t>
                      </a:r>
                    </a:p>
                  </a:txBody>
                  <a:tcPr marL="68580" marR="68580" marT="34290" marB="34290" anchor="ctr">
                    <a:solidFill>
                      <a:srgbClr val="E3E9E4"/>
                    </a:solidFill>
                  </a:tcPr>
                </a:tc>
                <a:extLst>
                  <a:ext uri="{0D108BD9-81ED-4DB2-BD59-A6C34878D82A}">
                    <a16:rowId xmlns:a16="http://schemas.microsoft.com/office/drawing/2014/main" val="452410146"/>
                  </a:ext>
                </a:extLst>
              </a:tr>
              <a:tr h="297180">
                <a:tc>
                  <a:txBody>
                    <a:bodyPr/>
                    <a:lstStyle/>
                    <a:p>
                      <a:r>
                        <a:rPr lang="en-US" sz="1500" dirty="0">
                          <a:latin typeface="Moderat" panose="00000500000000000000" pitchFamily="50" charset="0"/>
                        </a:rPr>
                        <a:t>AUDIT score</a:t>
                      </a:r>
                    </a:p>
                  </a:txBody>
                  <a:tcPr marL="68580" marR="68580" marT="34290" marB="34290" anchor="ctr">
                    <a:solidFill>
                      <a:srgbClr val="ADCAED"/>
                    </a:solidFill>
                  </a:tcPr>
                </a:tc>
                <a:tc>
                  <a:txBody>
                    <a:bodyPr/>
                    <a:lstStyle/>
                    <a:p>
                      <a:pPr algn="ctr"/>
                      <a:r>
                        <a:rPr lang="en-US" sz="1500" dirty="0">
                          <a:latin typeface="Moderat" panose="00000500000000000000" pitchFamily="50" charset="0"/>
                        </a:rPr>
                        <a:t>11.8</a:t>
                      </a:r>
                    </a:p>
                  </a:txBody>
                  <a:tcPr marL="68580" marR="68580" marT="34290" marB="34290" anchor="ctr">
                    <a:solidFill>
                      <a:srgbClr val="ADCAED"/>
                    </a:solidFill>
                  </a:tcPr>
                </a:tc>
                <a:tc>
                  <a:txBody>
                    <a:bodyPr/>
                    <a:lstStyle/>
                    <a:p>
                      <a:pPr algn="ctr"/>
                      <a:r>
                        <a:rPr lang="en-US" sz="1500" dirty="0">
                          <a:latin typeface="Moderat" panose="00000500000000000000" pitchFamily="50" charset="0"/>
                        </a:rPr>
                        <a:t>8.9</a:t>
                      </a:r>
                    </a:p>
                  </a:txBody>
                  <a:tcPr marL="68580" marR="68580" marT="34290" marB="34290" anchor="ctr">
                    <a:solidFill>
                      <a:srgbClr val="ADCAED"/>
                    </a:solidFill>
                  </a:tcPr>
                </a:tc>
                <a:extLst>
                  <a:ext uri="{0D108BD9-81ED-4DB2-BD59-A6C34878D82A}">
                    <a16:rowId xmlns:a16="http://schemas.microsoft.com/office/drawing/2014/main" val="776004344"/>
                  </a:ext>
                </a:extLst>
              </a:tr>
              <a:tr h="297180">
                <a:tc>
                  <a:txBody>
                    <a:bodyPr/>
                    <a:lstStyle/>
                    <a:p>
                      <a:r>
                        <a:rPr lang="en-US" sz="1500" dirty="0">
                          <a:latin typeface="Moderat" panose="00000500000000000000" pitchFamily="50" charset="0"/>
                        </a:rPr>
                        <a:t>Past 30 day alcohol use*</a:t>
                      </a:r>
                    </a:p>
                  </a:txBody>
                  <a:tcPr marL="68580" marR="68580" marT="34290" marB="34290" anchor="ctr">
                    <a:solidFill>
                      <a:srgbClr val="E3E9E4"/>
                    </a:solidFill>
                  </a:tcPr>
                </a:tc>
                <a:tc>
                  <a:txBody>
                    <a:bodyPr/>
                    <a:lstStyle/>
                    <a:p>
                      <a:pPr algn="ctr"/>
                      <a:r>
                        <a:rPr lang="en-US" sz="1500" dirty="0">
                          <a:latin typeface="Moderat" panose="00000500000000000000" pitchFamily="50" charset="0"/>
                        </a:rPr>
                        <a:t>6.5</a:t>
                      </a:r>
                    </a:p>
                  </a:txBody>
                  <a:tcPr marL="68580" marR="68580" marT="34290" marB="34290" anchor="ctr">
                    <a:solidFill>
                      <a:srgbClr val="E3E9E4"/>
                    </a:solidFill>
                  </a:tcPr>
                </a:tc>
                <a:tc>
                  <a:txBody>
                    <a:bodyPr/>
                    <a:lstStyle/>
                    <a:p>
                      <a:pPr algn="ctr"/>
                      <a:r>
                        <a:rPr lang="en-US" sz="1500" dirty="0">
                          <a:latin typeface="Moderat" panose="00000500000000000000" pitchFamily="50" charset="0"/>
                        </a:rPr>
                        <a:t>11.0</a:t>
                      </a:r>
                    </a:p>
                  </a:txBody>
                  <a:tcPr marL="68580" marR="68580" marT="34290" marB="34290" anchor="ctr">
                    <a:solidFill>
                      <a:srgbClr val="E3E9E4"/>
                    </a:solidFill>
                  </a:tcPr>
                </a:tc>
                <a:extLst>
                  <a:ext uri="{0D108BD9-81ED-4DB2-BD59-A6C34878D82A}">
                    <a16:rowId xmlns:a16="http://schemas.microsoft.com/office/drawing/2014/main" val="4107903597"/>
                  </a:ext>
                </a:extLst>
              </a:tr>
              <a:tr h="297180">
                <a:tc>
                  <a:txBody>
                    <a:bodyPr/>
                    <a:lstStyle/>
                    <a:p>
                      <a:r>
                        <a:rPr lang="en-US" sz="1500" dirty="0">
                          <a:latin typeface="Moderat" panose="00000500000000000000" pitchFamily="50" charset="0"/>
                        </a:rPr>
                        <a:t>Past 30 day binge drinking</a:t>
                      </a:r>
                    </a:p>
                  </a:txBody>
                  <a:tcPr marL="68580" marR="68580" marT="34290" marB="34290" anchor="ctr">
                    <a:solidFill>
                      <a:srgbClr val="ADCAED"/>
                    </a:solidFill>
                  </a:tcPr>
                </a:tc>
                <a:tc>
                  <a:txBody>
                    <a:bodyPr/>
                    <a:lstStyle/>
                    <a:p>
                      <a:pPr algn="ctr"/>
                      <a:r>
                        <a:rPr lang="en-US" sz="1500" dirty="0">
                          <a:latin typeface="Moderat" panose="00000500000000000000" pitchFamily="50" charset="0"/>
                        </a:rPr>
                        <a:t>3.2</a:t>
                      </a:r>
                    </a:p>
                  </a:txBody>
                  <a:tcPr marL="68580" marR="68580" marT="34290" marB="34290" anchor="ctr">
                    <a:solidFill>
                      <a:srgbClr val="ADCAED"/>
                    </a:solidFill>
                  </a:tcPr>
                </a:tc>
                <a:tc>
                  <a:txBody>
                    <a:bodyPr/>
                    <a:lstStyle/>
                    <a:p>
                      <a:pPr algn="ctr"/>
                      <a:r>
                        <a:rPr lang="en-US" sz="1500" dirty="0">
                          <a:latin typeface="Moderat" panose="00000500000000000000" pitchFamily="50" charset="0"/>
                        </a:rPr>
                        <a:t>3.0</a:t>
                      </a:r>
                    </a:p>
                  </a:txBody>
                  <a:tcPr marL="68580" marR="68580" marT="34290" marB="34290" anchor="ctr">
                    <a:solidFill>
                      <a:srgbClr val="ADCAED"/>
                    </a:solidFill>
                  </a:tcPr>
                </a:tc>
                <a:extLst>
                  <a:ext uri="{0D108BD9-81ED-4DB2-BD59-A6C34878D82A}">
                    <a16:rowId xmlns:a16="http://schemas.microsoft.com/office/drawing/2014/main" val="1376379490"/>
                  </a:ext>
                </a:extLst>
              </a:tr>
              <a:tr h="297180">
                <a:tc>
                  <a:txBody>
                    <a:bodyPr/>
                    <a:lstStyle/>
                    <a:p>
                      <a:r>
                        <a:rPr lang="en-US" sz="1500" dirty="0">
                          <a:latin typeface="Moderat" panose="00000500000000000000" pitchFamily="50" charset="0"/>
                        </a:rPr>
                        <a:t>Cannabis frequency</a:t>
                      </a:r>
                    </a:p>
                  </a:txBody>
                  <a:tcPr marL="68580" marR="68580" marT="34290" marB="34290" anchor="ctr">
                    <a:solidFill>
                      <a:srgbClr val="E3E9E4"/>
                    </a:solidFill>
                  </a:tcPr>
                </a:tc>
                <a:tc>
                  <a:txBody>
                    <a:bodyPr/>
                    <a:lstStyle/>
                    <a:p>
                      <a:pPr algn="ctr"/>
                      <a:r>
                        <a:rPr lang="en-US" sz="1500" dirty="0">
                          <a:latin typeface="Moderat" panose="00000500000000000000" pitchFamily="50" charset="0"/>
                        </a:rPr>
                        <a:t>3.8</a:t>
                      </a:r>
                    </a:p>
                  </a:txBody>
                  <a:tcPr marL="68580" marR="68580" marT="34290" marB="34290" anchor="ctr">
                    <a:solidFill>
                      <a:srgbClr val="E3E9E4"/>
                    </a:solidFill>
                  </a:tcPr>
                </a:tc>
                <a:tc>
                  <a:txBody>
                    <a:bodyPr/>
                    <a:lstStyle/>
                    <a:p>
                      <a:pPr algn="ctr"/>
                      <a:r>
                        <a:rPr lang="en-US" sz="1500" dirty="0">
                          <a:latin typeface="Moderat" panose="00000500000000000000" pitchFamily="50" charset="0"/>
                        </a:rPr>
                        <a:t>3.7</a:t>
                      </a:r>
                    </a:p>
                  </a:txBody>
                  <a:tcPr marL="68580" marR="68580" marT="34290" marB="34290" anchor="ctr">
                    <a:solidFill>
                      <a:srgbClr val="E3E9E4"/>
                    </a:solidFill>
                  </a:tcPr>
                </a:tc>
                <a:extLst>
                  <a:ext uri="{0D108BD9-81ED-4DB2-BD59-A6C34878D82A}">
                    <a16:rowId xmlns:a16="http://schemas.microsoft.com/office/drawing/2014/main" val="2368478796"/>
                  </a:ext>
                </a:extLst>
              </a:tr>
              <a:tr h="525780">
                <a:tc>
                  <a:txBody>
                    <a:bodyPr/>
                    <a:lstStyle/>
                    <a:p>
                      <a:r>
                        <a:rPr lang="en-US" sz="1500" dirty="0">
                          <a:latin typeface="Moderat" panose="00000500000000000000" pitchFamily="50" charset="0"/>
                        </a:rPr>
                        <a:t>Cannabis Intervention Screener</a:t>
                      </a:r>
                    </a:p>
                  </a:txBody>
                  <a:tcPr marL="68580" marR="68580" marT="34290" marB="34290" anchor="ctr">
                    <a:solidFill>
                      <a:srgbClr val="ADCAED"/>
                    </a:solidFill>
                  </a:tcPr>
                </a:tc>
                <a:tc>
                  <a:txBody>
                    <a:bodyPr/>
                    <a:lstStyle/>
                    <a:p>
                      <a:pPr algn="ctr"/>
                      <a:r>
                        <a:rPr lang="en-US" sz="1500" dirty="0">
                          <a:latin typeface="Moderat" panose="00000500000000000000" pitchFamily="50" charset="0"/>
                        </a:rPr>
                        <a:t>6.2</a:t>
                      </a:r>
                    </a:p>
                  </a:txBody>
                  <a:tcPr marL="68580" marR="68580" marT="34290" marB="34290" anchor="ctr">
                    <a:solidFill>
                      <a:srgbClr val="ADCAED"/>
                    </a:solidFill>
                  </a:tcPr>
                </a:tc>
                <a:tc>
                  <a:txBody>
                    <a:bodyPr/>
                    <a:lstStyle/>
                    <a:p>
                      <a:pPr algn="ctr"/>
                      <a:r>
                        <a:rPr lang="en-US" sz="1500" dirty="0">
                          <a:latin typeface="Moderat" panose="00000500000000000000" pitchFamily="50" charset="0"/>
                        </a:rPr>
                        <a:t>6.7</a:t>
                      </a:r>
                    </a:p>
                  </a:txBody>
                  <a:tcPr marL="68580" marR="68580" marT="34290" marB="34290" anchor="ctr">
                    <a:solidFill>
                      <a:srgbClr val="ADCAED"/>
                    </a:solidFill>
                  </a:tcPr>
                </a:tc>
                <a:extLst>
                  <a:ext uri="{0D108BD9-81ED-4DB2-BD59-A6C34878D82A}">
                    <a16:rowId xmlns:a16="http://schemas.microsoft.com/office/drawing/2014/main" val="2205819213"/>
                  </a:ext>
                </a:extLst>
              </a:tr>
              <a:tr h="297180">
                <a:tc>
                  <a:txBody>
                    <a:bodyPr/>
                    <a:lstStyle/>
                    <a:p>
                      <a:r>
                        <a:rPr lang="en-US" sz="1500" dirty="0">
                          <a:latin typeface="Moderat" panose="00000500000000000000" pitchFamily="50" charset="0"/>
                        </a:rPr>
                        <a:t>Past 30 day cannabis use</a:t>
                      </a:r>
                    </a:p>
                  </a:txBody>
                  <a:tcPr marL="68580" marR="68580" marT="34290" marB="34290" anchor="ctr">
                    <a:solidFill>
                      <a:srgbClr val="E3E9E4"/>
                    </a:solidFill>
                  </a:tcPr>
                </a:tc>
                <a:tc>
                  <a:txBody>
                    <a:bodyPr/>
                    <a:lstStyle/>
                    <a:p>
                      <a:pPr algn="ctr"/>
                      <a:r>
                        <a:rPr lang="en-US" sz="1500" dirty="0">
                          <a:latin typeface="Moderat" panose="00000500000000000000" pitchFamily="50" charset="0"/>
                        </a:rPr>
                        <a:t>18.3</a:t>
                      </a:r>
                    </a:p>
                  </a:txBody>
                  <a:tcPr marL="68580" marR="68580" marT="34290" marB="34290" anchor="ctr">
                    <a:solidFill>
                      <a:srgbClr val="E3E9E4"/>
                    </a:solidFill>
                  </a:tcPr>
                </a:tc>
                <a:tc>
                  <a:txBody>
                    <a:bodyPr/>
                    <a:lstStyle/>
                    <a:p>
                      <a:pPr algn="ctr"/>
                      <a:r>
                        <a:rPr lang="en-US" sz="1500" dirty="0">
                          <a:latin typeface="Moderat" panose="00000500000000000000" pitchFamily="50" charset="0"/>
                        </a:rPr>
                        <a:t>21.9</a:t>
                      </a:r>
                    </a:p>
                  </a:txBody>
                  <a:tcPr marL="68580" marR="68580" marT="34290" marB="34290" anchor="ctr">
                    <a:solidFill>
                      <a:srgbClr val="E3E9E4"/>
                    </a:solidFill>
                  </a:tcPr>
                </a:tc>
                <a:extLst>
                  <a:ext uri="{0D108BD9-81ED-4DB2-BD59-A6C34878D82A}">
                    <a16:rowId xmlns:a16="http://schemas.microsoft.com/office/drawing/2014/main" val="3486098020"/>
                  </a:ext>
                </a:extLst>
              </a:tr>
              <a:tr h="297180">
                <a:tc>
                  <a:txBody>
                    <a:bodyPr/>
                    <a:lstStyle/>
                    <a:p>
                      <a:r>
                        <a:rPr lang="en-US" sz="1500" dirty="0">
                          <a:latin typeface="Moderat" panose="00000500000000000000" pitchFamily="50" charset="0"/>
                        </a:rPr>
                        <a:t>DAST-10 score</a:t>
                      </a:r>
                    </a:p>
                  </a:txBody>
                  <a:tcPr marL="68580" marR="68580" marT="34290" marB="34290" anchor="ctr">
                    <a:solidFill>
                      <a:srgbClr val="ADCAED"/>
                    </a:solidFill>
                  </a:tcPr>
                </a:tc>
                <a:tc>
                  <a:txBody>
                    <a:bodyPr/>
                    <a:lstStyle/>
                    <a:p>
                      <a:pPr algn="ctr"/>
                      <a:r>
                        <a:rPr lang="en-US" sz="1500" dirty="0">
                          <a:latin typeface="Moderat" panose="00000500000000000000" pitchFamily="50" charset="0"/>
                        </a:rPr>
                        <a:t>1.1</a:t>
                      </a:r>
                    </a:p>
                  </a:txBody>
                  <a:tcPr marL="68580" marR="68580" marT="34290" marB="34290" anchor="ctr">
                    <a:solidFill>
                      <a:srgbClr val="ADCAED"/>
                    </a:solidFill>
                  </a:tcPr>
                </a:tc>
                <a:tc>
                  <a:txBody>
                    <a:bodyPr/>
                    <a:lstStyle/>
                    <a:p>
                      <a:pPr algn="ctr"/>
                      <a:r>
                        <a:rPr lang="en-US" sz="1500" dirty="0">
                          <a:latin typeface="Moderat" panose="00000500000000000000" pitchFamily="50" charset="0"/>
                        </a:rPr>
                        <a:t>1.0</a:t>
                      </a:r>
                    </a:p>
                  </a:txBody>
                  <a:tcPr marL="68580" marR="68580" marT="34290" marB="34290" anchor="ctr">
                    <a:solidFill>
                      <a:srgbClr val="ADCAED"/>
                    </a:solidFill>
                  </a:tcPr>
                </a:tc>
                <a:extLst>
                  <a:ext uri="{0D108BD9-81ED-4DB2-BD59-A6C34878D82A}">
                    <a16:rowId xmlns:a16="http://schemas.microsoft.com/office/drawing/2014/main" val="3181851298"/>
                  </a:ext>
                </a:extLst>
              </a:tr>
            </a:tbl>
          </a:graphicData>
        </a:graphic>
      </p:graphicFrame>
      <p:sp>
        <p:nvSpPr>
          <p:cNvPr id="10" name="TextBox 9">
            <a:extLst>
              <a:ext uri="{FF2B5EF4-FFF2-40B4-BE49-F238E27FC236}">
                <a16:creationId xmlns:a16="http://schemas.microsoft.com/office/drawing/2014/main" id="{15A4E005-80AF-46ED-8D6C-B019973D4E60}"/>
              </a:ext>
            </a:extLst>
          </p:cNvPr>
          <p:cNvSpPr txBox="1"/>
          <p:nvPr/>
        </p:nvSpPr>
        <p:spPr>
          <a:xfrm>
            <a:off x="8239046" y="4129930"/>
            <a:ext cx="714010" cy="300082"/>
          </a:xfrm>
          <a:prstGeom prst="rect">
            <a:avLst/>
          </a:prstGeom>
          <a:noFill/>
        </p:spPr>
        <p:txBody>
          <a:bodyPr wrap="square">
            <a:spAutoFit/>
          </a:bodyPr>
          <a:lstStyle/>
          <a:p>
            <a:r>
              <a:rPr lang="en-US" sz="1350" dirty="0">
                <a:latin typeface="Moderat" panose="00000500000000000000" pitchFamily="50" charset="0"/>
              </a:rPr>
              <a:t>*p&lt;.05</a:t>
            </a:r>
            <a:endParaRPr lang="en-US" sz="1050" dirty="0"/>
          </a:p>
        </p:txBody>
      </p:sp>
      <p:sp>
        <p:nvSpPr>
          <p:cNvPr id="11" name="TextBox 10">
            <a:extLst>
              <a:ext uri="{FF2B5EF4-FFF2-40B4-BE49-F238E27FC236}">
                <a16:creationId xmlns:a16="http://schemas.microsoft.com/office/drawing/2014/main" id="{1F54D101-0AE5-4A02-A2C7-0F8E43D62073}"/>
              </a:ext>
            </a:extLst>
          </p:cNvPr>
          <p:cNvSpPr txBox="1"/>
          <p:nvPr/>
        </p:nvSpPr>
        <p:spPr>
          <a:xfrm>
            <a:off x="4551528" y="4102507"/>
            <a:ext cx="3687518" cy="415498"/>
          </a:xfrm>
          <a:prstGeom prst="rect">
            <a:avLst/>
          </a:prstGeom>
          <a:noFill/>
        </p:spPr>
        <p:txBody>
          <a:bodyPr wrap="square">
            <a:spAutoFit/>
          </a:bodyPr>
          <a:lstStyle/>
          <a:p>
            <a:r>
              <a:rPr lang="en-US" sz="1050" dirty="0">
                <a:latin typeface="Moderat" panose="00000500000000000000" pitchFamily="50" charset="0"/>
              </a:rPr>
              <a:t>Nicotine frequency range: 0=never to 4=daily; Cannabis frequency range: 0=never to 5=daily</a:t>
            </a:r>
            <a:endParaRPr lang="en-US" sz="1050" dirty="0"/>
          </a:p>
        </p:txBody>
      </p:sp>
    </p:spTree>
    <p:extLst>
      <p:ext uri="{BB962C8B-B14F-4D97-AF65-F5344CB8AC3E}">
        <p14:creationId xmlns:p14="http://schemas.microsoft.com/office/powerpoint/2010/main" val="1158942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F3168-30C9-4151-BEA7-1971A2B224AF}"/>
              </a:ext>
            </a:extLst>
          </p:cNvPr>
          <p:cNvSpPr>
            <a:spLocks noGrp="1"/>
          </p:cNvSpPr>
          <p:nvPr>
            <p:ph type="title"/>
          </p:nvPr>
        </p:nvSpPr>
        <p:spPr>
          <a:xfrm>
            <a:off x="628649" y="112038"/>
            <a:ext cx="8115679" cy="994172"/>
          </a:xfrm>
        </p:spPr>
        <p:txBody>
          <a:bodyPr/>
          <a:lstStyle/>
          <a:p>
            <a:r>
              <a:rPr lang="en-US" b="1" dirty="0">
                <a:solidFill>
                  <a:srgbClr val="1F5B59"/>
                </a:solidFill>
                <a:latin typeface="Moderat" panose="00000500000000000000" pitchFamily="50" charset="0"/>
                <a:cs typeface="Arial"/>
              </a:rPr>
              <a:t>Phase 2 </a:t>
            </a:r>
            <a:r>
              <a:rPr lang="en-US" b="1" dirty="0">
                <a:solidFill>
                  <a:srgbClr val="1F5B59"/>
                </a:solidFill>
                <a:latin typeface="+mn-lt"/>
                <a:cs typeface="Arial"/>
              </a:rPr>
              <a:t>outcomes</a:t>
            </a:r>
            <a:r>
              <a:rPr lang="en-US" b="1" dirty="0">
                <a:solidFill>
                  <a:srgbClr val="1F5B59"/>
                </a:solidFill>
                <a:latin typeface="Moderat" panose="00000500000000000000" pitchFamily="50" charset="0"/>
                <a:cs typeface="Arial"/>
              </a:rPr>
              <a:t>: Acceptability &amp; feasibility</a:t>
            </a:r>
            <a:endParaRPr lang="en-US" dirty="0">
              <a:solidFill>
                <a:srgbClr val="1F5B59"/>
              </a:solidFill>
            </a:endParaRPr>
          </a:p>
        </p:txBody>
      </p:sp>
      <p:graphicFrame>
        <p:nvGraphicFramePr>
          <p:cNvPr id="4" name="Chart 3">
            <a:extLst>
              <a:ext uri="{FF2B5EF4-FFF2-40B4-BE49-F238E27FC236}">
                <a16:creationId xmlns:a16="http://schemas.microsoft.com/office/drawing/2014/main" id="{2E213796-0A4A-44CC-92AC-3F3D7161E583}"/>
              </a:ext>
            </a:extLst>
          </p:cNvPr>
          <p:cNvGraphicFramePr>
            <a:graphicFrameLocks/>
          </p:cNvGraphicFramePr>
          <p:nvPr/>
        </p:nvGraphicFramePr>
        <p:xfrm>
          <a:off x="222952" y="3004005"/>
          <a:ext cx="3770417" cy="19459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BA6FD87-A10F-4499-A728-1E96D0E60699}"/>
              </a:ext>
            </a:extLst>
          </p:cNvPr>
          <p:cNvGraphicFramePr>
            <a:graphicFrameLocks/>
          </p:cNvGraphicFramePr>
          <p:nvPr/>
        </p:nvGraphicFramePr>
        <p:xfrm>
          <a:off x="222951" y="1172982"/>
          <a:ext cx="3978934" cy="183102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3337DADE-3A8B-438D-8891-C269C70AEE8D}"/>
              </a:ext>
            </a:extLst>
          </p:cNvPr>
          <p:cNvSpPr txBox="1"/>
          <p:nvPr/>
        </p:nvSpPr>
        <p:spPr>
          <a:xfrm>
            <a:off x="4201885" y="1142145"/>
            <a:ext cx="4747244" cy="1328569"/>
          </a:xfrm>
          <a:prstGeom prst="rect">
            <a:avLst/>
          </a:prstGeom>
          <a:noFill/>
        </p:spPr>
        <p:txBody>
          <a:bodyPr wrap="square" rtlCol="0">
            <a:spAutoFit/>
          </a:bodyPr>
          <a:lstStyle/>
          <a:p>
            <a:pPr marL="214313" indent="-214313">
              <a:spcAft>
                <a:spcPts val="450"/>
              </a:spcAft>
              <a:buFont typeface="Arial" panose="020B0604020202020204" pitchFamily="34" charset="0"/>
              <a:buChar char="•"/>
            </a:pPr>
            <a:r>
              <a:rPr lang="en-US" sz="1050" dirty="0">
                <a:latin typeface="Moderat" panose="00000500000000000000" pitchFamily="50" charset="0"/>
              </a:rPr>
              <a:t>On average, participants completed 4.4 per month or approximately 1 per week.</a:t>
            </a:r>
          </a:p>
          <a:p>
            <a:pPr marL="216694" indent="-216694">
              <a:spcAft>
                <a:spcPts val="450"/>
              </a:spcAft>
              <a:buFont typeface="Arial" panose="020B0604020202020204" pitchFamily="34" charset="0"/>
              <a:buChar char="•"/>
            </a:pPr>
            <a:r>
              <a:rPr lang="en-US" sz="1350" dirty="0">
                <a:latin typeface="Moderat" panose="00000500000000000000" pitchFamily="50" charset="0"/>
              </a:rPr>
              <a:t>Students earned an average of $40 per month in incentives.</a:t>
            </a:r>
          </a:p>
          <a:p>
            <a:pPr marL="216694" indent="-216694">
              <a:spcAft>
                <a:spcPts val="450"/>
              </a:spcAft>
              <a:buFont typeface="Arial" panose="020B0604020202020204" pitchFamily="34" charset="0"/>
              <a:buChar char="•"/>
            </a:pPr>
            <a:r>
              <a:rPr lang="en-US" sz="1350" dirty="0">
                <a:latin typeface="Moderat" panose="00000500000000000000" pitchFamily="50" charset="0"/>
              </a:rPr>
              <a:t>Cost averaged $299 per student per month</a:t>
            </a:r>
            <a:r>
              <a:rPr lang="en-US" sz="1050" dirty="0">
                <a:latin typeface="Moderat" panose="00000500000000000000" pitchFamily="50" charset="0"/>
              </a:rPr>
              <a:t> – greater cost for biometric testing with alcohol and cannabis compared to nicotine.</a:t>
            </a:r>
            <a:endParaRPr lang="en-US" sz="1350" dirty="0">
              <a:latin typeface="Moderat" panose="00000500000000000000" pitchFamily="50" charset="0"/>
            </a:endParaRPr>
          </a:p>
        </p:txBody>
      </p:sp>
      <p:sp>
        <p:nvSpPr>
          <p:cNvPr id="9" name="TextBox 8">
            <a:extLst>
              <a:ext uri="{FF2B5EF4-FFF2-40B4-BE49-F238E27FC236}">
                <a16:creationId xmlns:a16="http://schemas.microsoft.com/office/drawing/2014/main" id="{1138D8BF-F126-44BF-A8FF-35195977C1AA}"/>
              </a:ext>
            </a:extLst>
          </p:cNvPr>
          <p:cNvSpPr txBox="1"/>
          <p:nvPr/>
        </p:nvSpPr>
        <p:spPr>
          <a:xfrm>
            <a:off x="4201885" y="2816990"/>
            <a:ext cx="4854191" cy="2215991"/>
          </a:xfrm>
          <a:prstGeom prst="rect">
            <a:avLst/>
          </a:prstGeom>
          <a:noFill/>
        </p:spPr>
        <p:txBody>
          <a:bodyPr wrap="square">
            <a:spAutoFit/>
          </a:bodyPr>
          <a:lstStyle/>
          <a:p>
            <a:r>
              <a:rPr lang="en-US" sz="1800" b="1" i="1" u="sng" dirty="0">
                <a:solidFill>
                  <a:srgbClr val="0070C0"/>
                </a:solidFill>
                <a:latin typeface="Moderat" panose="00000500000000000000" pitchFamily="50" charset="0"/>
              </a:rPr>
              <a:t>Students statements about their goals:</a:t>
            </a:r>
          </a:p>
          <a:p>
            <a:pPr marL="257175" indent="-257175">
              <a:buFont typeface="Arial" panose="020B0604020202020204" pitchFamily="34" charset="0"/>
              <a:buChar char="•"/>
            </a:pPr>
            <a:r>
              <a:rPr lang="en-US" sz="1200" i="1" dirty="0">
                <a:solidFill>
                  <a:srgbClr val="0070C0"/>
                </a:solidFill>
                <a:latin typeface="Moderat" panose="00000500000000000000" pitchFamily="50" charset="0"/>
              </a:rPr>
              <a:t>“I wanted to learn more about safe use of alcohol - I drank too much last year and will turn 21 soon and want to be more responsible.”</a:t>
            </a:r>
          </a:p>
          <a:p>
            <a:pPr marL="257175" indent="-257175">
              <a:buFont typeface="Arial" panose="020B0604020202020204" pitchFamily="34" charset="0"/>
              <a:buChar char="•"/>
            </a:pPr>
            <a:r>
              <a:rPr lang="en-US" sz="1200" i="1" dirty="0">
                <a:solidFill>
                  <a:srgbClr val="0070C0"/>
                </a:solidFill>
                <a:latin typeface="Moderat" panose="00000500000000000000" pitchFamily="50" charset="0"/>
              </a:rPr>
              <a:t>“I'd been using nicotine like my friends and I found myself when I turned 21 thinking I need to grow up and I got to kick this bad habit...wanted to be healthier and spend less money.”</a:t>
            </a:r>
          </a:p>
          <a:p>
            <a:pPr marL="257175" indent="-257175">
              <a:buFont typeface="Arial" panose="020B0604020202020204" pitchFamily="34" charset="0"/>
              <a:buChar char="•"/>
            </a:pPr>
            <a:r>
              <a:rPr lang="en-US" sz="1200" i="1" dirty="0">
                <a:solidFill>
                  <a:srgbClr val="0070C0"/>
                </a:solidFill>
                <a:latin typeface="Moderat" panose="00000500000000000000" pitchFamily="50" charset="0"/>
              </a:rPr>
              <a:t>“My only goal with the program was to limit my marijuana use. At first I wanted to cut it off completely, but I had trouble with it on the weekends so I compromised only limited myself during the weekdays and let myself smoke on the weekends</a:t>
            </a:r>
            <a:r>
              <a:rPr lang="en-US" sz="1200" i="1" dirty="0">
                <a:solidFill>
                  <a:schemeClr val="accent1">
                    <a:lumMod val="75000"/>
                  </a:schemeClr>
                </a:solidFill>
                <a:latin typeface="Moderat" panose="00000500000000000000" pitchFamily="50" charset="0"/>
              </a:rPr>
              <a:t>.”</a:t>
            </a:r>
          </a:p>
        </p:txBody>
      </p:sp>
    </p:spTree>
    <p:extLst>
      <p:ext uri="{BB962C8B-B14F-4D97-AF65-F5344CB8AC3E}">
        <p14:creationId xmlns:p14="http://schemas.microsoft.com/office/powerpoint/2010/main" val="2188659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153C4-F983-A246-9EC1-226E67B1447D}"/>
              </a:ext>
            </a:extLst>
          </p:cNvPr>
          <p:cNvSpPr>
            <a:spLocks noGrp="1"/>
          </p:cNvSpPr>
          <p:nvPr>
            <p:ph type="title"/>
          </p:nvPr>
        </p:nvSpPr>
        <p:spPr>
          <a:xfrm>
            <a:off x="628651" y="96864"/>
            <a:ext cx="8253566" cy="500446"/>
          </a:xfrm>
        </p:spPr>
        <p:txBody>
          <a:bodyPr>
            <a:normAutofit fontScale="90000"/>
          </a:bodyPr>
          <a:lstStyle/>
          <a:p>
            <a:r>
              <a:rPr lang="en-US" b="1" dirty="0">
                <a:solidFill>
                  <a:srgbClr val="1F5B59"/>
                </a:solidFill>
                <a:latin typeface="Moderat" panose="00000500000000000000" pitchFamily="50" charset="0"/>
              </a:rPr>
              <a:t>Wave 1 vs. 2 : Significant Changes in Alcohol Use</a:t>
            </a:r>
          </a:p>
        </p:txBody>
      </p:sp>
      <p:pic>
        <p:nvPicPr>
          <p:cNvPr id="3" name="Picture 2" descr="Chart, box and whisker chart&#10;&#10;Description automatically generated">
            <a:extLst>
              <a:ext uri="{FF2B5EF4-FFF2-40B4-BE49-F238E27FC236}">
                <a16:creationId xmlns:a16="http://schemas.microsoft.com/office/drawing/2014/main" id="{A63B2878-96D7-3B23-D0D4-97CBFA033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970" y="774291"/>
            <a:ext cx="5187745" cy="3772906"/>
          </a:xfrm>
          <a:prstGeom prst="rect">
            <a:avLst/>
          </a:prstGeom>
        </p:spPr>
      </p:pic>
      <p:sp>
        <p:nvSpPr>
          <p:cNvPr id="4" name="TextBox 3">
            <a:extLst>
              <a:ext uri="{FF2B5EF4-FFF2-40B4-BE49-F238E27FC236}">
                <a16:creationId xmlns:a16="http://schemas.microsoft.com/office/drawing/2014/main" id="{8ACF5FA6-887E-A67C-FEC4-2A1E757E39AF}"/>
              </a:ext>
            </a:extLst>
          </p:cNvPr>
          <p:cNvSpPr txBox="1"/>
          <p:nvPr/>
        </p:nvSpPr>
        <p:spPr>
          <a:xfrm>
            <a:off x="628650" y="4451003"/>
            <a:ext cx="7886700" cy="577081"/>
          </a:xfrm>
          <a:prstGeom prst="rect">
            <a:avLst/>
          </a:prstGeom>
          <a:noFill/>
        </p:spPr>
        <p:txBody>
          <a:bodyPr wrap="square" rtlCol="0">
            <a:spAutoFit/>
          </a:bodyPr>
          <a:lstStyle/>
          <a:p>
            <a:r>
              <a:rPr lang="en-US" sz="1050" b="1" dirty="0"/>
              <a:t>Alcohol Use</a:t>
            </a:r>
            <a:endParaRPr lang="en-US" sz="1050" dirty="0"/>
          </a:p>
          <a:p>
            <a:r>
              <a:rPr lang="en-US" sz="1050" dirty="0"/>
              <a:t>Robustly estimated negative binomial regression indicates participants in Wave 2 started off with more days of drinking per month than Wave 1, while also reducing their drinking more over time than Wave 1.</a:t>
            </a:r>
          </a:p>
        </p:txBody>
      </p:sp>
      <p:sp>
        <p:nvSpPr>
          <p:cNvPr id="5" name="Oval 4">
            <a:extLst>
              <a:ext uri="{FF2B5EF4-FFF2-40B4-BE49-F238E27FC236}">
                <a16:creationId xmlns:a16="http://schemas.microsoft.com/office/drawing/2014/main" id="{3ED82AB7-8161-D194-1B08-AF1960705A45}"/>
              </a:ext>
            </a:extLst>
          </p:cNvPr>
          <p:cNvSpPr/>
          <p:nvPr/>
        </p:nvSpPr>
        <p:spPr>
          <a:xfrm>
            <a:off x="4833784" y="1128252"/>
            <a:ext cx="2057399" cy="14434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2935970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153C4-F983-A246-9EC1-226E67B1447D}"/>
              </a:ext>
            </a:extLst>
          </p:cNvPr>
          <p:cNvSpPr>
            <a:spLocks noGrp="1"/>
          </p:cNvSpPr>
          <p:nvPr>
            <p:ph type="title"/>
          </p:nvPr>
        </p:nvSpPr>
        <p:spPr>
          <a:xfrm>
            <a:off x="136423" y="145970"/>
            <a:ext cx="8871155" cy="500446"/>
          </a:xfrm>
        </p:spPr>
        <p:txBody>
          <a:bodyPr>
            <a:normAutofit fontScale="90000"/>
          </a:bodyPr>
          <a:lstStyle/>
          <a:p>
            <a:r>
              <a:rPr lang="en-US" b="1" dirty="0">
                <a:solidFill>
                  <a:srgbClr val="1F5B59"/>
                </a:solidFill>
                <a:latin typeface="Moderat" panose="00000500000000000000" pitchFamily="50" charset="0"/>
              </a:rPr>
              <a:t>Phase 2 Outcomes: Significant Changes in Cannabis Use</a:t>
            </a:r>
          </a:p>
        </p:txBody>
      </p:sp>
      <p:pic>
        <p:nvPicPr>
          <p:cNvPr id="4" name="Picture 3" descr="A picture containing diagram&#10;&#10;Description automatically generated">
            <a:extLst>
              <a:ext uri="{FF2B5EF4-FFF2-40B4-BE49-F238E27FC236}">
                <a16:creationId xmlns:a16="http://schemas.microsoft.com/office/drawing/2014/main" id="{6C2F6788-0557-420D-60AE-19ABE6A23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665" y="646416"/>
            <a:ext cx="5559911" cy="4043572"/>
          </a:xfrm>
          <a:prstGeom prst="rect">
            <a:avLst/>
          </a:prstGeom>
        </p:spPr>
      </p:pic>
      <p:sp>
        <p:nvSpPr>
          <p:cNvPr id="5" name="Oval 4">
            <a:extLst>
              <a:ext uri="{FF2B5EF4-FFF2-40B4-BE49-F238E27FC236}">
                <a16:creationId xmlns:a16="http://schemas.microsoft.com/office/drawing/2014/main" id="{F767FCBD-EB0A-47FE-0C79-B1FE93847572}"/>
              </a:ext>
            </a:extLst>
          </p:cNvPr>
          <p:cNvSpPr/>
          <p:nvPr/>
        </p:nvSpPr>
        <p:spPr>
          <a:xfrm>
            <a:off x="4833784" y="1128252"/>
            <a:ext cx="2385552" cy="14434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0" name="TextBox 9">
            <a:extLst>
              <a:ext uri="{FF2B5EF4-FFF2-40B4-BE49-F238E27FC236}">
                <a16:creationId xmlns:a16="http://schemas.microsoft.com/office/drawing/2014/main" id="{5DEB9E65-DD52-484E-56ED-A357A061A81E}"/>
              </a:ext>
            </a:extLst>
          </p:cNvPr>
          <p:cNvSpPr txBox="1"/>
          <p:nvPr/>
        </p:nvSpPr>
        <p:spPr>
          <a:xfrm>
            <a:off x="628650" y="4398384"/>
            <a:ext cx="7755807" cy="577081"/>
          </a:xfrm>
          <a:prstGeom prst="rect">
            <a:avLst/>
          </a:prstGeom>
          <a:noFill/>
        </p:spPr>
        <p:txBody>
          <a:bodyPr wrap="square">
            <a:spAutoFit/>
          </a:bodyPr>
          <a:lstStyle/>
          <a:p>
            <a:r>
              <a:rPr lang="en-US" sz="1050" b="1" dirty="0"/>
              <a:t>Marijuana</a:t>
            </a:r>
            <a:endParaRPr lang="en-US" sz="1050" dirty="0"/>
          </a:p>
          <a:p>
            <a:r>
              <a:rPr lang="en-US" sz="1050" dirty="0"/>
              <a:t>Robustly estimated negative binomial regression indicates participants in Wave 2 decreased their marijuana usage more over time than participants in Wave 1, when measured as days of use in the past 30 </a:t>
            </a:r>
          </a:p>
        </p:txBody>
      </p:sp>
    </p:spTree>
    <p:extLst>
      <p:ext uri="{BB962C8B-B14F-4D97-AF65-F5344CB8AC3E}">
        <p14:creationId xmlns:p14="http://schemas.microsoft.com/office/powerpoint/2010/main" val="9679866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153C4-F983-A246-9EC1-226E67B1447D}"/>
              </a:ext>
            </a:extLst>
          </p:cNvPr>
          <p:cNvSpPr>
            <a:spLocks noGrp="1"/>
          </p:cNvSpPr>
          <p:nvPr>
            <p:ph type="title"/>
          </p:nvPr>
        </p:nvSpPr>
        <p:spPr>
          <a:xfrm>
            <a:off x="136423" y="145970"/>
            <a:ext cx="8871155" cy="500446"/>
          </a:xfrm>
        </p:spPr>
        <p:txBody>
          <a:bodyPr>
            <a:normAutofit fontScale="90000"/>
          </a:bodyPr>
          <a:lstStyle/>
          <a:p>
            <a:r>
              <a:rPr lang="en-US" b="1" dirty="0">
                <a:solidFill>
                  <a:srgbClr val="1F5B59"/>
                </a:solidFill>
                <a:latin typeface="Moderat" panose="00000500000000000000" pitchFamily="50" charset="0"/>
              </a:rPr>
              <a:t>Phase 2 Outcomes: Significant Changes in Nicotine Use</a:t>
            </a:r>
          </a:p>
        </p:txBody>
      </p:sp>
      <p:sp>
        <p:nvSpPr>
          <p:cNvPr id="10" name="TextBox 9">
            <a:extLst>
              <a:ext uri="{FF2B5EF4-FFF2-40B4-BE49-F238E27FC236}">
                <a16:creationId xmlns:a16="http://schemas.microsoft.com/office/drawing/2014/main" id="{5DEB9E65-DD52-484E-56ED-A357A061A81E}"/>
              </a:ext>
            </a:extLst>
          </p:cNvPr>
          <p:cNvSpPr txBox="1"/>
          <p:nvPr/>
        </p:nvSpPr>
        <p:spPr>
          <a:xfrm>
            <a:off x="628650" y="4398384"/>
            <a:ext cx="7755807" cy="577081"/>
          </a:xfrm>
          <a:prstGeom prst="rect">
            <a:avLst/>
          </a:prstGeom>
          <a:noFill/>
        </p:spPr>
        <p:txBody>
          <a:bodyPr wrap="square">
            <a:spAutoFit/>
          </a:bodyPr>
          <a:lstStyle/>
          <a:p>
            <a:r>
              <a:rPr lang="en-US" sz="1050" b="1" dirty="0"/>
              <a:t>Nicotine</a:t>
            </a:r>
            <a:endParaRPr lang="en-US" sz="1050" dirty="0"/>
          </a:p>
          <a:p>
            <a:r>
              <a:rPr lang="en-US" sz="1050" dirty="0"/>
              <a:t>Ordinal logistic regression indicates participants in Wave 2 self-reported greater reductions in nicotine use frequency by six-month follow-up when compared to Wave 1 participants. </a:t>
            </a:r>
          </a:p>
        </p:txBody>
      </p:sp>
      <p:pic>
        <p:nvPicPr>
          <p:cNvPr id="3" name="Picture 2" descr="A picture containing diagram&#10;&#10;Description automatically generated">
            <a:extLst>
              <a:ext uri="{FF2B5EF4-FFF2-40B4-BE49-F238E27FC236}">
                <a16:creationId xmlns:a16="http://schemas.microsoft.com/office/drawing/2014/main" id="{66B9E2CC-7D6A-9EEC-4565-475D1CE3D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382" y="646416"/>
            <a:ext cx="5095568" cy="3705868"/>
          </a:xfrm>
          <a:prstGeom prst="rect">
            <a:avLst/>
          </a:prstGeom>
        </p:spPr>
      </p:pic>
      <p:sp>
        <p:nvSpPr>
          <p:cNvPr id="6" name="Oval 5">
            <a:extLst>
              <a:ext uri="{FF2B5EF4-FFF2-40B4-BE49-F238E27FC236}">
                <a16:creationId xmlns:a16="http://schemas.microsoft.com/office/drawing/2014/main" id="{C13EB87E-9660-80B3-D620-70876B9D6FDF}"/>
              </a:ext>
            </a:extLst>
          </p:cNvPr>
          <p:cNvSpPr/>
          <p:nvPr/>
        </p:nvSpPr>
        <p:spPr>
          <a:xfrm>
            <a:off x="4072398" y="884903"/>
            <a:ext cx="2385552" cy="14434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6970467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4"/>
          <p:cNvSpPr/>
          <p:nvPr/>
        </p:nvSpPr>
        <p:spPr>
          <a:xfrm>
            <a:off x="0" y="0"/>
            <a:ext cx="4091940" cy="4564200"/>
          </a:xfrm>
          <a:prstGeom prst="rect">
            <a:avLst/>
          </a:prstGeom>
          <a:solidFill>
            <a:srgbClr val="ADC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4"/>
          <p:cNvSpPr txBox="1"/>
          <p:nvPr/>
        </p:nvSpPr>
        <p:spPr>
          <a:xfrm>
            <a:off x="425650" y="1711475"/>
            <a:ext cx="3311960" cy="5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b="1" dirty="0">
                <a:solidFill>
                  <a:srgbClr val="002D49"/>
                </a:solidFill>
                <a:latin typeface="Montserrat"/>
                <a:ea typeface="Montserrat"/>
                <a:cs typeface="Montserrat"/>
                <a:sym typeface="Montserrat"/>
              </a:rPr>
              <a:t>Take Home Messages</a:t>
            </a:r>
            <a:endParaRPr sz="2900" b="1" dirty="0">
              <a:solidFill>
                <a:srgbClr val="002D49"/>
              </a:solidFill>
              <a:latin typeface="Montserrat"/>
              <a:ea typeface="Montserrat"/>
              <a:cs typeface="Montserrat"/>
              <a:sym typeface="Montserrat"/>
            </a:endParaRPr>
          </a:p>
        </p:txBody>
      </p:sp>
      <p:sp>
        <p:nvSpPr>
          <p:cNvPr id="546" name="Google Shape;546;p64"/>
          <p:cNvSpPr txBox="1"/>
          <p:nvPr/>
        </p:nvSpPr>
        <p:spPr>
          <a:xfrm>
            <a:off x="4211212" y="354340"/>
            <a:ext cx="4624178" cy="4026586"/>
          </a:xfrm>
          <a:prstGeom prst="rect">
            <a:avLst/>
          </a:prstGeom>
          <a:noFill/>
          <a:ln>
            <a:noFill/>
          </a:ln>
        </p:spPr>
        <p:txBody>
          <a:bodyPr spcFirstLastPara="1" wrap="square" lIns="91425" tIns="91425" rIns="91425" bIns="91425" anchor="t" anchorCtr="0">
            <a:noAutofit/>
          </a:bodyPr>
          <a:lstStyle/>
          <a:p>
            <a:pPr>
              <a:lnSpc>
                <a:spcPct val="100000"/>
              </a:lnSpc>
              <a:spcBef>
                <a:spcPts val="0"/>
              </a:spcBef>
              <a:spcAft>
                <a:spcPts val="1200"/>
              </a:spcAft>
            </a:pPr>
            <a:r>
              <a:rPr lang="en-US" sz="1800" dirty="0">
                <a:latin typeface="Moderat" panose="00000500000000000000" pitchFamily="50" charset="0"/>
              </a:rPr>
              <a:t>Universal on campus electronic screening de-coupled from health appointment is feasible and acceptable</a:t>
            </a:r>
          </a:p>
          <a:p>
            <a:pPr>
              <a:lnSpc>
                <a:spcPct val="100000"/>
              </a:lnSpc>
              <a:spcBef>
                <a:spcPts val="0"/>
              </a:spcBef>
              <a:spcAft>
                <a:spcPts val="1200"/>
              </a:spcAft>
            </a:pPr>
            <a:r>
              <a:rPr lang="en-US" sz="1800" dirty="0">
                <a:latin typeface="Moderat" panose="00000500000000000000" pitchFamily="50" charset="0"/>
              </a:rPr>
              <a:t>Data collected as how and why students took screening illustrate the following: </a:t>
            </a:r>
          </a:p>
          <a:p>
            <a:pPr marL="228600" indent="-228600">
              <a:lnSpc>
                <a:spcPct val="100000"/>
              </a:lnSpc>
              <a:spcBef>
                <a:spcPts val="0"/>
              </a:spcBef>
              <a:buAutoNum type="alphaLcParenR"/>
            </a:pPr>
            <a:r>
              <a:rPr lang="en-US" sz="1800" dirty="0">
                <a:latin typeface="Moderat" panose="00000500000000000000" pitchFamily="50" charset="0"/>
              </a:rPr>
              <a:t>Wide range of methods for engaging students in YSBIRT</a:t>
            </a:r>
          </a:p>
          <a:p>
            <a:pPr marL="228600" indent="-228600">
              <a:lnSpc>
                <a:spcPct val="100000"/>
              </a:lnSpc>
              <a:spcBef>
                <a:spcPts val="0"/>
              </a:spcBef>
              <a:buAutoNum type="alphaLcParenR"/>
            </a:pPr>
            <a:r>
              <a:rPr lang="en-US" sz="1800" dirty="0">
                <a:latin typeface="Moderat" panose="00000500000000000000" pitchFamily="50" charset="0"/>
              </a:rPr>
              <a:t>“Present” methods seem to be more effective at engendering student response</a:t>
            </a:r>
          </a:p>
          <a:p>
            <a:pPr marL="228600" indent="-228600">
              <a:lnSpc>
                <a:spcPct val="100000"/>
              </a:lnSpc>
              <a:spcBef>
                <a:spcPts val="0"/>
              </a:spcBef>
              <a:buAutoNum type="alphaLcParenR"/>
            </a:pPr>
            <a:r>
              <a:rPr lang="en-US" sz="1800" dirty="0">
                <a:latin typeface="Moderat" panose="00000500000000000000" pitchFamily="50" charset="0"/>
              </a:rPr>
              <a:t>Students have significant risk and those with substance use, less likely to already be engaged in services of any kind</a:t>
            </a:r>
          </a:p>
        </p:txBody>
      </p:sp>
      <p:cxnSp>
        <p:nvCxnSpPr>
          <p:cNvPr id="547" name="Google Shape;547;p64"/>
          <p:cNvCxnSpPr>
            <a:cxnSpLocks/>
          </p:cNvCxnSpPr>
          <p:nvPr/>
        </p:nvCxnSpPr>
        <p:spPr>
          <a:xfrm>
            <a:off x="425650" y="2780835"/>
            <a:ext cx="3359912" cy="0"/>
          </a:xfrm>
          <a:prstGeom prst="straightConnector1">
            <a:avLst/>
          </a:prstGeom>
          <a:noFill/>
          <a:ln w="19050" cap="flat" cmpd="sng">
            <a:solidFill>
              <a:srgbClr val="002D49"/>
            </a:solidFill>
            <a:prstDash val="solid"/>
            <a:round/>
            <a:headEnd type="none" w="med" len="med"/>
            <a:tailEnd type="none" w="med" len="med"/>
          </a:ln>
        </p:spPr>
      </p:cxnSp>
      <p:cxnSp>
        <p:nvCxnSpPr>
          <p:cNvPr id="548" name="Google Shape;548;p64"/>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pic>
        <p:nvPicPr>
          <p:cNvPr id="549" name="Google Shape;549;p64"/>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550" name="Google Shape;550;p64"/>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551" name="Google Shape;551;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47</a:t>
            </a:fld>
            <a:endParaRPr/>
          </a:p>
        </p:txBody>
      </p:sp>
    </p:spTree>
    <p:extLst>
      <p:ext uri="{BB962C8B-B14F-4D97-AF65-F5344CB8AC3E}">
        <p14:creationId xmlns:p14="http://schemas.microsoft.com/office/powerpoint/2010/main" val="283307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4"/>
          <p:cNvSpPr/>
          <p:nvPr/>
        </p:nvSpPr>
        <p:spPr>
          <a:xfrm>
            <a:off x="0" y="0"/>
            <a:ext cx="4091940" cy="4564200"/>
          </a:xfrm>
          <a:prstGeom prst="rect">
            <a:avLst/>
          </a:prstGeom>
          <a:solidFill>
            <a:srgbClr val="ADC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4"/>
          <p:cNvSpPr txBox="1"/>
          <p:nvPr/>
        </p:nvSpPr>
        <p:spPr>
          <a:xfrm>
            <a:off x="425650" y="1711475"/>
            <a:ext cx="3311960" cy="5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b="1" dirty="0">
                <a:solidFill>
                  <a:srgbClr val="002D49"/>
                </a:solidFill>
                <a:latin typeface="Montserrat"/>
                <a:ea typeface="Montserrat"/>
                <a:cs typeface="Montserrat"/>
                <a:sym typeface="Montserrat"/>
              </a:rPr>
              <a:t>Take Home Messages</a:t>
            </a:r>
            <a:endParaRPr sz="2900" b="1" dirty="0">
              <a:solidFill>
                <a:srgbClr val="002D49"/>
              </a:solidFill>
              <a:latin typeface="Montserrat"/>
              <a:ea typeface="Montserrat"/>
              <a:cs typeface="Montserrat"/>
              <a:sym typeface="Montserrat"/>
            </a:endParaRPr>
          </a:p>
        </p:txBody>
      </p:sp>
      <p:sp>
        <p:nvSpPr>
          <p:cNvPr id="546" name="Google Shape;546;p64"/>
          <p:cNvSpPr txBox="1"/>
          <p:nvPr/>
        </p:nvSpPr>
        <p:spPr>
          <a:xfrm>
            <a:off x="4211212" y="354340"/>
            <a:ext cx="4624178" cy="4026586"/>
          </a:xfrm>
          <a:prstGeom prst="rect">
            <a:avLst/>
          </a:prstGeom>
          <a:noFill/>
          <a:ln>
            <a:noFill/>
          </a:ln>
        </p:spPr>
        <p:txBody>
          <a:bodyPr spcFirstLastPara="1" wrap="square" lIns="91425" tIns="91425" rIns="91425" bIns="91425" anchor="t" anchorCtr="0">
            <a:noAutofit/>
          </a:bodyPr>
          <a:lstStyle/>
          <a:p>
            <a:pPr>
              <a:spcAft>
                <a:spcPts val="900"/>
              </a:spcAft>
            </a:pPr>
            <a:r>
              <a:rPr lang="en-US" sz="2000" dirty="0">
                <a:latin typeface="Moderat" panose="00000500000000000000" pitchFamily="50" charset="0"/>
              </a:rPr>
              <a:t>Targeted CM in young adults feasible, acceptable, and promising</a:t>
            </a:r>
          </a:p>
          <a:p>
            <a:pPr>
              <a:spcAft>
                <a:spcPts val="900"/>
              </a:spcAft>
            </a:pPr>
            <a:r>
              <a:rPr lang="en-US" sz="2000" dirty="0">
                <a:solidFill>
                  <a:srgbClr val="FF0000"/>
                </a:solidFill>
                <a:latin typeface="Moderat" panose="00000500000000000000" pitchFamily="50" charset="0"/>
              </a:rPr>
              <a:t>Guidance selecting CM targets for young adults is developmentally appropriate</a:t>
            </a:r>
          </a:p>
          <a:p>
            <a:pPr>
              <a:spcAft>
                <a:spcPts val="900"/>
              </a:spcAft>
            </a:pPr>
            <a:r>
              <a:rPr lang="en-US" sz="2000" dirty="0">
                <a:latin typeface="Moderat" panose="00000500000000000000" pitchFamily="50" charset="0"/>
              </a:rPr>
              <a:t>Studying with a more robust sample size is needed to further explore the effectiveness of smartphone CM with college age populations engaging in risky substance use</a:t>
            </a:r>
          </a:p>
        </p:txBody>
      </p:sp>
      <p:cxnSp>
        <p:nvCxnSpPr>
          <p:cNvPr id="547" name="Google Shape;547;p64"/>
          <p:cNvCxnSpPr>
            <a:cxnSpLocks/>
          </p:cNvCxnSpPr>
          <p:nvPr/>
        </p:nvCxnSpPr>
        <p:spPr>
          <a:xfrm>
            <a:off x="425650" y="2780835"/>
            <a:ext cx="3359912" cy="0"/>
          </a:xfrm>
          <a:prstGeom prst="straightConnector1">
            <a:avLst/>
          </a:prstGeom>
          <a:noFill/>
          <a:ln w="19050" cap="flat" cmpd="sng">
            <a:solidFill>
              <a:srgbClr val="002D49"/>
            </a:solidFill>
            <a:prstDash val="solid"/>
            <a:round/>
            <a:headEnd type="none" w="med" len="med"/>
            <a:tailEnd type="none" w="med" len="med"/>
          </a:ln>
        </p:spPr>
      </p:cxnSp>
      <p:cxnSp>
        <p:nvCxnSpPr>
          <p:cNvPr id="548" name="Google Shape;548;p64"/>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pic>
        <p:nvPicPr>
          <p:cNvPr id="549" name="Google Shape;549;p64"/>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550" name="Google Shape;550;p64"/>
          <p:cNvCxnSpPr/>
          <p:nvPr/>
        </p:nvCxnSpPr>
        <p:spPr>
          <a:xfrm>
            <a:off x="-15000" y="4564200"/>
            <a:ext cx="9159000" cy="0"/>
          </a:xfrm>
          <a:prstGeom prst="straightConnector1">
            <a:avLst/>
          </a:prstGeom>
          <a:noFill/>
          <a:ln w="19050" cap="flat" cmpd="sng">
            <a:solidFill>
              <a:srgbClr val="2D5B8A"/>
            </a:solidFill>
            <a:prstDash val="solid"/>
            <a:round/>
            <a:headEnd type="none" w="med" len="med"/>
            <a:tailEnd type="none" w="med" len="med"/>
          </a:ln>
        </p:spPr>
      </p:cxnSp>
      <p:sp>
        <p:nvSpPr>
          <p:cNvPr id="551" name="Google Shape;551;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48</a:t>
            </a:fld>
            <a:endParaRPr/>
          </a:p>
        </p:txBody>
      </p:sp>
    </p:spTree>
    <p:extLst>
      <p:ext uri="{BB962C8B-B14F-4D97-AF65-F5344CB8AC3E}">
        <p14:creationId xmlns:p14="http://schemas.microsoft.com/office/powerpoint/2010/main" val="36424548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4"/>
          <p:cNvSpPr/>
          <p:nvPr/>
        </p:nvSpPr>
        <p:spPr>
          <a:xfrm>
            <a:off x="0" y="0"/>
            <a:ext cx="4091940" cy="4564200"/>
          </a:xfrm>
          <a:prstGeom prst="rect">
            <a:avLst/>
          </a:prstGeom>
          <a:solidFill>
            <a:srgbClr val="ADC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4"/>
          <p:cNvSpPr txBox="1"/>
          <p:nvPr/>
        </p:nvSpPr>
        <p:spPr>
          <a:xfrm>
            <a:off x="425650" y="1711475"/>
            <a:ext cx="3311960" cy="5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b="1" dirty="0">
                <a:solidFill>
                  <a:srgbClr val="002D49"/>
                </a:solidFill>
                <a:latin typeface="Montserrat"/>
                <a:ea typeface="Montserrat"/>
                <a:cs typeface="Montserrat"/>
                <a:sym typeface="Montserrat"/>
              </a:rPr>
              <a:t>Take Home Messages</a:t>
            </a:r>
            <a:endParaRPr sz="2900" b="1" dirty="0">
              <a:solidFill>
                <a:srgbClr val="002D49"/>
              </a:solidFill>
              <a:latin typeface="Montserrat"/>
              <a:ea typeface="Montserrat"/>
              <a:cs typeface="Montserrat"/>
              <a:sym typeface="Montserrat"/>
            </a:endParaRPr>
          </a:p>
        </p:txBody>
      </p:sp>
      <p:sp>
        <p:nvSpPr>
          <p:cNvPr id="546" name="Google Shape;546;p64"/>
          <p:cNvSpPr txBox="1"/>
          <p:nvPr/>
        </p:nvSpPr>
        <p:spPr>
          <a:xfrm>
            <a:off x="4211212" y="354340"/>
            <a:ext cx="4624178" cy="4026586"/>
          </a:xfrm>
          <a:prstGeom prst="rect">
            <a:avLst/>
          </a:prstGeom>
          <a:noFill/>
          <a:ln>
            <a:noFill/>
          </a:ln>
        </p:spPr>
        <p:txBody>
          <a:bodyPr spcFirstLastPara="1" wrap="square" lIns="91425" tIns="91425" rIns="91425" bIns="91425" anchor="t" anchorCtr="0">
            <a:noAutofit/>
          </a:bodyPr>
          <a:lstStyle/>
          <a:p>
            <a:pPr>
              <a:lnSpc>
                <a:spcPct val="100000"/>
              </a:lnSpc>
              <a:spcBef>
                <a:spcPts val="0"/>
              </a:spcBef>
              <a:spcAft>
                <a:spcPts val="1200"/>
              </a:spcAft>
            </a:pPr>
            <a:r>
              <a:rPr lang="en-US" sz="2000" dirty="0">
                <a:latin typeface="Moderat" panose="00000500000000000000" pitchFamily="50" charset="0"/>
              </a:rPr>
              <a:t>Research is needed to further explore the effectiveness specific engagement approach with college age populations with mental health and substance use risk </a:t>
            </a:r>
          </a:p>
          <a:p>
            <a:pPr>
              <a:lnSpc>
                <a:spcPct val="100000"/>
              </a:lnSpc>
              <a:spcBef>
                <a:spcPts val="0"/>
              </a:spcBef>
              <a:spcAft>
                <a:spcPts val="1200"/>
              </a:spcAft>
            </a:pPr>
            <a:r>
              <a:rPr lang="en-US" sz="2000" b="1" dirty="0">
                <a:latin typeface="Moderat" panose="00000500000000000000" pitchFamily="50" charset="0"/>
              </a:rPr>
              <a:t>New ongoing efforts </a:t>
            </a:r>
            <a:r>
              <a:rPr lang="en-US" sz="2000" dirty="0">
                <a:latin typeface="Moderat" panose="00000500000000000000" pitchFamily="50" charset="0"/>
              </a:rPr>
              <a:t>include using: </a:t>
            </a:r>
          </a:p>
          <a:p>
            <a:pPr marL="285750" indent="-285750">
              <a:lnSpc>
                <a:spcPct val="100000"/>
              </a:lnSpc>
              <a:spcBef>
                <a:spcPts val="0"/>
              </a:spcBef>
              <a:buAutoNum type="alphaLcParenR"/>
            </a:pPr>
            <a:r>
              <a:rPr lang="en-US" sz="2000" dirty="0">
                <a:latin typeface="Moderat" panose="00000500000000000000" pitchFamily="50" charset="0"/>
              </a:rPr>
              <a:t>automated self risk report; </a:t>
            </a:r>
          </a:p>
          <a:p>
            <a:pPr marL="285750" indent="-285750">
              <a:lnSpc>
                <a:spcPct val="100000"/>
              </a:lnSpc>
              <a:spcBef>
                <a:spcPts val="0"/>
              </a:spcBef>
              <a:buAutoNum type="alphaLcParenR"/>
            </a:pPr>
            <a:r>
              <a:rPr lang="en-US" sz="2000" dirty="0">
                <a:latin typeface="Moderat" panose="00000500000000000000" pitchFamily="50" charset="0"/>
              </a:rPr>
              <a:t>list of defined incentives; </a:t>
            </a:r>
          </a:p>
          <a:p>
            <a:pPr marL="285750" indent="-285750">
              <a:lnSpc>
                <a:spcPct val="100000"/>
              </a:lnSpc>
              <a:spcBef>
                <a:spcPts val="0"/>
              </a:spcBef>
              <a:buAutoNum type="alphaLcParenR"/>
            </a:pPr>
            <a:r>
              <a:rPr lang="en-US" sz="2000" dirty="0">
                <a:latin typeface="Moderat" panose="00000500000000000000" pitchFamily="50" charset="0"/>
              </a:rPr>
              <a:t>automated MET intervention for non-responders and </a:t>
            </a:r>
          </a:p>
          <a:p>
            <a:pPr marL="285750" indent="-285750">
              <a:lnSpc>
                <a:spcPct val="100000"/>
              </a:lnSpc>
              <a:spcBef>
                <a:spcPts val="0"/>
              </a:spcBef>
              <a:buAutoNum type="alphaLcParenR"/>
            </a:pPr>
            <a:r>
              <a:rPr lang="en-US" sz="2000" dirty="0">
                <a:latin typeface="Moderat" panose="00000500000000000000" pitchFamily="50" charset="0"/>
              </a:rPr>
              <a:t>colleges standardizing SBIRT into curriculum for all students</a:t>
            </a:r>
          </a:p>
        </p:txBody>
      </p:sp>
      <p:cxnSp>
        <p:nvCxnSpPr>
          <p:cNvPr id="547" name="Google Shape;547;p64"/>
          <p:cNvCxnSpPr>
            <a:cxnSpLocks/>
          </p:cNvCxnSpPr>
          <p:nvPr/>
        </p:nvCxnSpPr>
        <p:spPr>
          <a:xfrm>
            <a:off x="425650" y="2780835"/>
            <a:ext cx="3359912" cy="0"/>
          </a:xfrm>
          <a:prstGeom prst="straightConnector1">
            <a:avLst/>
          </a:prstGeom>
          <a:noFill/>
          <a:ln w="19050" cap="flat" cmpd="sng">
            <a:solidFill>
              <a:srgbClr val="002D49"/>
            </a:solidFill>
            <a:prstDash val="solid"/>
            <a:round/>
            <a:headEnd type="none" w="med" len="med"/>
            <a:tailEnd type="none" w="med" len="med"/>
          </a:ln>
        </p:spPr>
      </p:cxnSp>
      <p:cxnSp>
        <p:nvCxnSpPr>
          <p:cNvPr id="548" name="Google Shape;548;p64"/>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pic>
        <p:nvPicPr>
          <p:cNvPr id="549" name="Google Shape;549;p64"/>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550" name="Google Shape;550;p64"/>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551" name="Google Shape;551;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49</a:t>
            </a:fld>
            <a:endParaRPr/>
          </a:p>
        </p:txBody>
      </p:sp>
    </p:spTree>
    <p:extLst>
      <p:ext uri="{BB962C8B-B14F-4D97-AF65-F5344CB8AC3E}">
        <p14:creationId xmlns:p14="http://schemas.microsoft.com/office/powerpoint/2010/main" val="389209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436799" y="182799"/>
            <a:ext cx="8256263"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2D5B8A"/>
                </a:solidFill>
                <a:latin typeface="Montserrat"/>
                <a:ea typeface="Montserrat"/>
                <a:cs typeface="Montserrat"/>
                <a:sym typeface="Montserrat"/>
              </a:rPr>
              <a:t>Background &amp; significance</a:t>
            </a:r>
            <a:endParaRPr sz="3600" b="1" dirty="0">
              <a:solidFill>
                <a:srgbClr val="2D5B8A"/>
              </a:solidFill>
              <a:latin typeface="Montserrat"/>
              <a:ea typeface="Montserrat"/>
              <a:cs typeface="Montserrat"/>
              <a:sym typeface="Montserrat"/>
            </a:endParaRPr>
          </a:p>
        </p:txBody>
      </p:sp>
      <p:cxnSp>
        <p:nvCxnSpPr>
          <p:cNvPr id="86" name="Google Shape;86;p18"/>
          <p:cNvCxnSpPr/>
          <p:nvPr/>
        </p:nvCxnSpPr>
        <p:spPr>
          <a:xfrm>
            <a:off x="561900" y="830090"/>
            <a:ext cx="4602300" cy="0"/>
          </a:xfrm>
          <a:prstGeom prst="straightConnector1">
            <a:avLst/>
          </a:prstGeom>
          <a:noFill/>
          <a:ln w="19050" cap="flat" cmpd="sng">
            <a:solidFill>
              <a:srgbClr val="2D5B8A"/>
            </a:solidFill>
            <a:prstDash val="solid"/>
            <a:round/>
            <a:headEnd type="none" w="med" len="med"/>
            <a:tailEnd type="none" w="med" len="med"/>
          </a:ln>
        </p:spPr>
      </p:cxnSp>
      <p:sp>
        <p:nvSpPr>
          <p:cNvPr id="87" name="Google Shape;87;p18"/>
          <p:cNvSpPr txBox="1">
            <a:spLocks noGrp="1"/>
          </p:cNvSpPr>
          <p:nvPr>
            <p:ph type="body" idx="1"/>
          </p:nvPr>
        </p:nvSpPr>
        <p:spPr>
          <a:xfrm>
            <a:off x="356234" y="1077587"/>
            <a:ext cx="8664924" cy="3343800"/>
          </a:xfrm>
          <a:prstGeom prst="rect">
            <a:avLst/>
          </a:prstGeom>
        </p:spPr>
        <p:txBody>
          <a:bodyPr spcFirstLastPara="1" wrap="square" lIns="91425" tIns="91425" rIns="91425" bIns="91425" anchor="t" anchorCtr="0">
            <a:noAutofit/>
          </a:bodyPr>
          <a:lstStyle/>
          <a:p>
            <a:pPr marL="571500" indent="-571500">
              <a:lnSpc>
                <a:spcPct val="100000"/>
              </a:lnSpc>
              <a:spcBef>
                <a:spcPts val="0"/>
              </a:spcBef>
              <a:spcAft>
                <a:spcPts val="600"/>
              </a:spcAft>
            </a:pPr>
            <a:r>
              <a:rPr lang="en-US" sz="2400" dirty="0">
                <a:latin typeface="Moderat" panose="00000500000000000000" pitchFamily="50" charset="0"/>
              </a:rPr>
              <a:t>During the pandemic:</a:t>
            </a:r>
          </a:p>
          <a:p>
            <a:pPr marL="1028700" lvl="1" indent="-571500">
              <a:lnSpc>
                <a:spcPct val="100000"/>
              </a:lnSpc>
              <a:spcBef>
                <a:spcPts val="0"/>
              </a:spcBef>
              <a:spcAft>
                <a:spcPts val="600"/>
              </a:spcAft>
            </a:pPr>
            <a:r>
              <a:rPr lang="en-US" sz="2200" dirty="0">
                <a:latin typeface="Moderat" panose="00000500000000000000" pitchFamily="50" charset="0"/>
              </a:rPr>
              <a:t>A larger than average share of young adults (ages 18-24) report symptoms of substance use &amp; anxiety and/or depressive disorder (56%).</a:t>
            </a:r>
          </a:p>
          <a:p>
            <a:pPr marL="1028700" lvl="1" indent="-571500">
              <a:lnSpc>
                <a:spcPct val="100000"/>
              </a:lnSpc>
              <a:spcBef>
                <a:spcPts val="0"/>
              </a:spcBef>
            </a:pPr>
            <a:r>
              <a:rPr lang="en-US" sz="2200" dirty="0">
                <a:latin typeface="Moderat" panose="00000500000000000000" pitchFamily="50" charset="0"/>
                <a:cs typeface="Arial" panose="020B0604020202020204" pitchFamily="34" charset="0"/>
              </a:rPr>
              <a:t>Students were either off campus and/or the health &amp; counseling care visits pivoted to telehealth demanding a new approach for universal screening to identify mental health, substance use risk and delivering matched interventions.</a:t>
            </a:r>
          </a:p>
        </p:txBody>
      </p:sp>
      <p:pic>
        <p:nvPicPr>
          <p:cNvPr id="88" name="Google Shape;88;p18"/>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89" name="Google Shape;89;p18"/>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1307674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3"/>
          <p:cNvSpPr/>
          <p:nvPr/>
        </p:nvSpPr>
        <p:spPr>
          <a:xfrm>
            <a:off x="0" y="0"/>
            <a:ext cx="5037000" cy="4564200"/>
          </a:xfrm>
          <a:prstGeom prst="rect">
            <a:avLst/>
          </a:prstGeom>
          <a:solidFill>
            <a:srgbClr val="BBC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3"/>
          <p:cNvSpPr txBox="1"/>
          <p:nvPr/>
        </p:nvSpPr>
        <p:spPr>
          <a:xfrm>
            <a:off x="425650" y="1711475"/>
            <a:ext cx="4447902" cy="5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b="1" dirty="0">
                <a:solidFill>
                  <a:srgbClr val="002D49"/>
                </a:solidFill>
                <a:latin typeface="Montserrat"/>
                <a:ea typeface="Montserrat"/>
                <a:cs typeface="Montserrat"/>
                <a:sym typeface="Montserrat"/>
              </a:rPr>
              <a:t>Discussion Questions</a:t>
            </a:r>
            <a:endParaRPr sz="2900" b="1" dirty="0">
              <a:solidFill>
                <a:srgbClr val="002D49"/>
              </a:solidFill>
              <a:latin typeface="Montserrat"/>
              <a:ea typeface="Montserrat"/>
              <a:cs typeface="Montserrat"/>
              <a:sym typeface="Montserrat"/>
            </a:endParaRPr>
          </a:p>
        </p:txBody>
      </p:sp>
      <p:sp>
        <p:nvSpPr>
          <p:cNvPr id="533" name="Google Shape;533;p63"/>
          <p:cNvSpPr txBox="1"/>
          <p:nvPr/>
        </p:nvSpPr>
        <p:spPr>
          <a:xfrm>
            <a:off x="5112740" y="285751"/>
            <a:ext cx="3771258" cy="4140894"/>
          </a:xfrm>
          <a:prstGeom prst="rect">
            <a:avLst/>
          </a:prstGeom>
          <a:noFill/>
          <a:ln>
            <a:noFill/>
          </a:ln>
        </p:spPr>
        <p:txBody>
          <a:bodyPr spcFirstLastPara="1" wrap="square" lIns="91425" tIns="91425" rIns="91425" bIns="91425" anchor="t" anchorCtr="0">
            <a:noAutofit/>
          </a:bodyPr>
          <a:lstStyle/>
          <a:p>
            <a:pPr marL="342900" indent="-342900">
              <a:spcAft>
                <a:spcPts val="600"/>
              </a:spcAft>
              <a:buFont typeface="+mj-lt"/>
              <a:buAutoNum type="arabicPeriod"/>
            </a:pPr>
            <a:r>
              <a:rPr lang="en-US" sz="2000" dirty="0">
                <a:latin typeface="Moderat" panose="00000500000000000000" pitchFamily="50" charset="0"/>
              </a:rPr>
              <a:t>Thoughts about the decoupling process?</a:t>
            </a:r>
          </a:p>
          <a:p>
            <a:pPr marL="342900" indent="-342900">
              <a:spcAft>
                <a:spcPts val="600"/>
              </a:spcAft>
              <a:buFont typeface="+mj-lt"/>
              <a:buAutoNum type="arabicPeriod"/>
            </a:pPr>
            <a:r>
              <a:rPr lang="en-US" sz="2000" dirty="0">
                <a:latin typeface="Moderat" panose="00000500000000000000" pitchFamily="50" charset="0"/>
              </a:rPr>
              <a:t>Thoughts about how to further engage the students into screening</a:t>
            </a:r>
          </a:p>
          <a:p>
            <a:pPr marL="342900" indent="-342900">
              <a:spcAft>
                <a:spcPts val="600"/>
              </a:spcAft>
              <a:buFont typeface="+mj-lt"/>
              <a:buAutoNum type="arabicPeriod"/>
            </a:pPr>
            <a:r>
              <a:rPr lang="en-US" sz="2000" dirty="0">
                <a:latin typeface="Moderat" panose="00000500000000000000" pitchFamily="50" charset="0"/>
              </a:rPr>
              <a:t>Thoughts about how to further engage the students into interventions</a:t>
            </a:r>
          </a:p>
          <a:p>
            <a:pPr marL="342900" indent="-342900">
              <a:spcAft>
                <a:spcPts val="600"/>
              </a:spcAft>
              <a:buFont typeface="+mj-lt"/>
              <a:buAutoNum type="arabicPeriod"/>
            </a:pPr>
            <a:r>
              <a:rPr lang="en-US" sz="2000" dirty="0">
                <a:latin typeface="Moderat" panose="00000500000000000000" pitchFamily="50" charset="0"/>
              </a:rPr>
              <a:t>What do you think would be two or three adaptations we should try for next year?</a:t>
            </a:r>
          </a:p>
        </p:txBody>
      </p:sp>
      <p:cxnSp>
        <p:nvCxnSpPr>
          <p:cNvPr id="534" name="Google Shape;534;p63"/>
          <p:cNvCxnSpPr/>
          <p:nvPr/>
        </p:nvCxnSpPr>
        <p:spPr>
          <a:xfrm>
            <a:off x="524850" y="2243625"/>
            <a:ext cx="4512300" cy="0"/>
          </a:xfrm>
          <a:prstGeom prst="straightConnector1">
            <a:avLst/>
          </a:prstGeom>
          <a:noFill/>
          <a:ln w="19050" cap="flat" cmpd="sng">
            <a:solidFill>
              <a:srgbClr val="002D49"/>
            </a:solidFill>
            <a:prstDash val="solid"/>
            <a:round/>
            <a:headEnd type="none" w="med" len="med"/>
            <a:tailEnd type="none" w="med" len="med"/>
          </a:ln>
        </p:spPr>
      </p:cxnSp>
      <p:cxnSp>
        <p:nvCxnSpPr>
          <p:cNvPr id="535" name="Google Shape;535;p63"/>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pic>
        <p:nvPicPr>
          <p:cNvPr id="536" name="Google Shape;536;p63"/>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537" name="Google Shape;537;p63"/>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538" name="Google Shape;538;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50</a:t>
            </a:fld>
            <a:endParaRPr/>
          </a:p>
        </p:txBody>
      </p:sp>
    </p:spTree>
    <p:extLst>
      <p:ext uri="{BB962C8B-B14F-4D97-AF65-F5344CB8AC3E}">
        <p14:creationId xmlns:p14="http://schemas.microsoft.com/office/powerpoint/2010/main" val="7948605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2D49"/>
        </a:solidFill>
        <a:effectLst/>
      </p:bgPr>
    </p:bg>
    <p:spTree>
      <p:nvGrpSpPr>
        <p:cNvPr id="1" name="Shape 702"/>
        <p:cNvGrpSpPr/>
        <p:nvPr/>
      </p:nvGrpSpPr>
      <p:grpSpPr>
        <a:xfrm>
          <a:off x="0" y="0"/>
          <a:ext cx="0" cy="0"/>
          <a:chOff x="0" y="0"/>
          <a:chExt cx="0" cy="0"/>
        </a:xfrm>
      </p:grpSpPr>
      <p:sp>
        <p:nvSpPr>
          <p:cNvPr id="703" name="Google Shape;703;p79"/>
          <p:cNvSpPr txBox="1"/>
          <p:nvPr/>
        </p:nvSpPr>
        <p:spPr>
          <a:xfrm>
            <a:off x="4572000" y="4699399"/>
            <a:ext cx="4336500" cy="287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solidFill>
                  <a:srgbClr val="E3E9E4"/>
                </a:solidFill>
                <a:latin typeface="Montserrat"/>
                <a:ea typeface="Montserrat"/>
                <a:cs typeface="Montserrat"/>
                <a:sym typeface="Montserrat"/>
              </a:rPr>
              <a:t>THANK YOU!</a:t>
            </a:r>
            <a:endParaRPr sz="1100">
              <a:solidFill>
                <a:srgbClr val="E3E9E4"/>
              </a:solidFill>
              <a:latin typeface="Montserrat"/>
              <a:ea typeface="Montserrat"/>
              <a:cs typeface="Montserrat"/>
              <a:sym typeface="Montserrat"/>
            </a:endParaRPr>
          </a:p>
        </p:txBody>
      </p:sp>
      <p:pic>
        <p:nvPicPr>
          <p:cNvPr id="704" name="Google Shape;704;p79"/>
          <p:cNvPicPr preferRelativeResize="0"/>
          <p:nvPr/>
        </p:nvPicPr>
        <p:blipFill rotWithShape="1">
          <a:blip r:embed="rId3">
            <a:alphaModFix/>
          </a:blip>
          <a:srcRect t="4759" b="4759"/>
          <a:stretch/>
        </p:blipFill>
        <p:spPr>
          <a:xfrm>
            <a:off x="162475" y="3746064"/>
            <a:ext cx="4336500" cy="13006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436799" y="182799"/>
            <a:ext cx="8256263"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2D5B8A"/>
                </a:solidFill>
                <a:latin typeface="Montserrat"/>
                <a:ea typeface="Montserrat"/>
                <a:cs typeface="Montserrat"/>
                <a:sym typeface="Montserrat"/>
              </a:rPr>
              <a:t>Background &amp; significance</a:t>
            </a:r>
            <a:endParaRPr sz="3600" b="1" dirty="0">
              <a:solidFill>
                <a:srgbClr val="2D5B8A"/>
              </a:solidFill>
              <a:latin typeface="Montserrat"/>
              <a:ea typeface="Montserrat"/>
              <a:cs typeface="Montserrat"/>
              <a:sym typeface="Montserrat"/>
            </a:endParaRPr>
          </a:p>
        </p:txBody>
      </p:sp>
      <p:cxnSp>
        <p:nvCxnSpPr>
          <p:cNvPr id="86" name="Google Shape;86;p18"/>
          <p:cNvCxnSpPr/>
          <p:nvPr/>
        </p:nvCxnSpPr>
        <p:spPr>
          <a:xfrm>
            <a:off x="561900" y="830090"/>
            <a:ext cx="4602300" cy="0"/>
          </a:xfrm>
          <a:prstGeom prst="straightConnector1">
            <a:avLst/>
          </a:prstGeom>
          <a:noFill/>
          <a:ln w="19050" cap="flat" cmpd="sng">
            <a:solidFill>
              <a:srgbClr val="2D5B8A"/>
            </a:solidFill>
            <a:prstDash val="solid"/>
            <a:round/>
            <a:headEnd type="none" w="med" len="med"/>
            <a:tailEnd type="none" w="med" len="med"/>
          </a:ln>
        </p:spPr>
      </p:cxnSp>
      <p:sp>
        <p:nvSpPr>
          <p:cNvPr id="87" name="Google Shape;87;p18"/>
          <p:cNvSpPr txBox="1">
            <a:spLocks noGrp="1"/>
          </p:cNvSpPr>
          <p:nvPr>
            <p:ph type="body" idx="1"/>
          </p:nvPr>
        </p:nvSpPr>
        <p:spPr>
          <a:xfrm>
            <a:off x="356234" y="1077587"/>
            <a:ext cx="8664924" cy="3343800"/>
          </a:xfrm>
          <a:prstGeom prst="rect">
            <a:avLst/>
          </a:prstGeom>
        </p:spPr>
        <p:txBody>
          <a:bodyPr spcFirstLastPara="1" wrap="square" lIns="91425" tIns="91425" rIns="91425" bIns="91425" anchor="t" anchorCtr="0">
            <a:noAutofit/>
          </a:bodyPr>
          <a:lstStyle/>
          <a:p>
            <a:r>
              <a:rPr lang="en-US" sz="2400" dirty="0">
                <a:latin typeface="Moderat" panose="00000500000000000000" pitchFamily="50" charset="0"/>
                <a:cs typeface="Arial" panose="020B0604020202020204" pitchFamily="34" charset="0"/>
              </a:rPr>
              <a:t>Understanding factors that improve acceptability and effectiveness of engaging students into electronic SBIRT (universal screening and matched interventions) has widespread implications for efficiently impacting wellness on campus. </a:t>
            </a:r>
          </a:p>
        </p:txBody>
      </p:sp>
      <p:pic>
        <p:nvPicPr>
          <p:cNvPr id="88" name="Google Shape;88;p18"/>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89" name="Google Shape;89;p18"/>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2543906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436799" y="182799"/>
            <a:ext cx="8256263"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2D5B8A"/>
                </a:solidFill>
                <a:latin typeface="Montserrat"/>
                <a:ea typeface="Montserrat"/>
                <a:cs typeface="Montserrat"/>
                <a:sym typeface="Montserrat"/>
              </a:rPr>
              <a:t>Implementation components</a:t>
            </a:r>
            <a:endParaRPr sz="3600" b="1" dirty="0">
              <a:solidFill>
                <a:srgbClr val="2D5B8A"/>
              </a:solidFill>
              <a:latin typeface="Montserrat"/>
              <a:ea typeface="Montserrat"/>
              <a:cs typeface="Montserrat"/>
              <a:sym typeface="Montserrat"/>
            </a:endParaRPr>
          </a:p>
        </p:txBody>
      </p:sp>
      <p:cxnSp>
        <p:nvCxnSpPr>
          <p:cNvPr id="86" name="Google Shape;86;p18"/>
          <p:cNvCxnSpPr/>
          <p:nvPr/>
        </p:nvCxnSpPr>
        <p:spPr>
          <a:xfrm>
            <a:off x="561900" y="830090"/>
            <a:ext cx="4602300" cy="0"/>
          </a:xfrm>
          <a:prstGeom prst="straightConnector1">
            <a:avLst/>
          </a:prstGeom>
          <a:noFill/>
          <a:ln w="19050" cap="flat" cmpd="sng">
            <a:solidFill>
              <a:srgbClr val="2D5B8A"/>
            </a:solidFill>
            <a:prstDash val="solid"/>
            <a:round/>
            <a:headEnd type="none" w="med" len="med"/>
            <a:tailEnd type="none" w="med" len="med"/>
          </a:ln>
        </p:spPr>
      </p:cxnSp>
      <p:pic>
        <p:nvPicPr>
          <p:cNvPr id="88" name="Google Shape;88;p18"/>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89" name="Google Shape;89;p18"/>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4" name="Google Shape;369;p63">
            <a:extLst>
              <a:ext uri="{FF2B5EF4-FFF2-40B4-BE49-F238E27FC236}">
                <a16:creationId xmlns:a16="http://schemas.microsoft.com/office/drawing/2014/main" id="{B7F7F1A2-D461-6A78-DECC-B15D3F71B0F4}"/>
              </a:ext>
            </a:extLst>
          </p:cNvPr>
          <p:cNvPicPr preferRelativeResize="0"/>
          <p:nvPr/>
        </p:nvPicPr>
        <p:blipFill rotWithShape="1">
          <a:blip r:embed="rId4">
            <a:alphaModFix/>
          </a:blip>
          <a:srcRect/>
          <a:stretch/>
        </p:blipFill>
        <p:spPr>
          <a:xfrm>
            <a:off x="6854974" y="1034346"/>
            <a:ext cx="1279725" cy="2546865"/>
          </a:xfrm>
          <a:prstGeom prst="rect">
            <a:avLst/>
          </a:prstGeom>
          <a:noFill/>
          <a:ln>
            <a:noFill/>
          </a:ln>
        </p:spPr>
      </p:pic>
      <p:grpSp>
        <p:nvGrpSpPr>
          <p:cNvPr id="68" name="Group 67">
            <a:extLst>
              <a:ext uri="{FF2B5EF4-FFF2-40B4-BE49-F238E27FC236}">
                <a16:creationId xmlns:a16="http://schemas.microsoft.com/office/drawing/2014/main" id="{6443B680-DE2B-F21F-AD00-D7DFD6BFA695}"/>
              </a:ext>
            </a:extLst>
          </p:cNvPr>
          <p:cNvGrpSpPr/>
          <p:nvPr/>
        </p:nvGrpSpPr>
        <p:grpSpPr>
          <a:xfrm>
            <a:off x="1112004" y="1015637"/>
            <a:ext cx="5384265" cy="3369503"/>
            <a:chOff x="1112004" y="1082543"/>
            <a:chExt cx="5384265" cy="3369503"/>
          </a:xfrm>
        </p:grpSpPr>
        <p:sp>
          <p:nvSpPr>
            <p:cNvPr id="24" name="Google Shape;367;p63">
              <a:extLst>
                <a:ext uri="{FF2B5EF4-FFF2-40B4-BE49-F238E27FC236}">
                  <a16:creationId xmlns:a16="http://schemas.microsoft.com/office/drawing/2014/main" id="{EE6FC59B-E4ED-B80E-2FC4-7634BE11CE69}"/>
                </a:ext>
              </a:extLst>
            </p:cNvPr>
            <p:cNvSpPr txBox="1"/>
            <p:nvPr/>
          </p:nvSpPr>
          <p:spPr>
            <a:xfrm>
              <a:off x="1114544" y="1726020"/>
              <a:ext cx="5132526" cy="594467"/>
            </a:xfrm>
            <a:prstGeom prst="rect">
              <a:avLst/>
            </a:prstGeom>
            <a:noFill/>
            <a:ln>
              <a:noFill/>
            </a:ln>
          </p:spPr>
          <p:txBody>
            <a:bodyPr spcFirstLastPara="1" wrap="square" lIns="91433" tIns="45700" rIns="91433" bIns="45700" anchor="t" anchorCtr="0">
              <a:noAutofit/>
            </a:bodyPr>
            <a:lstStyle/>
            <a:p>
              <a:pPr>
                <a:lnSpc>
                  <a:spcPct val="115000"/>
                </a:lnSpc>
              </a:pPr>
              <a:r>
                <a:rPr lang="en" sz="2400" dirty="0">
                  <a:solidFill>
                    <a:srgbClr val="595959"/>
                  </a:solidFill>
                  <a:latin typeface="Moderat" panose="00000500000000000000" pitchFamily="50" charset="0"/>
                  <a:ea typeface="Questrial"/>
                  <a:cs typeface="Calibri" panose="020F0502020204030204" pitchFamily="34" charset="0"/>
                  <a:sym typeface="Questrial"/>
                </a:rPr>
                <a:t>Web-based Health Screening</a:t>
              </a:r>
              <a:endParaRPr sz="2400" dirty="0">
                <a:solidFill>
                  <a:srgbClr val="595959"/>
                </a:solidFill>
                <a:latin typeface="Moderat" panose="00000500000000000000" pitchFamily="50" charset="0"/>
                <a:cs typeface="Calibri" panose="020F0502020204030204" pitchFamily="34" charset="0"/>
              </a:endParaRPr>
            </a:p>
          </p:txBody>
        </p:sp>
        <p:sp>
          <p:nvSpPr>
            <p:cNvPr id="25" name="Google Shape;380;p63">
              <a:extLst>
                <a:ext uri="{FF2B5EF4-FFF2-40B4-BE49-F238E27FC236}">
                  <a16:creationId xmlns:a16="http://schemas.microsoft.com/office/drawing/2014/main" id="{B065CF33-783B-26E5-5FE3-449BD458E1F2}"/>
                </a:ext>
              </a:extLst>
            </p:cNvPr>
            <p:cNvSpPr txBox="1"/>
            <p:nvPr/>
          </p:nvSpPr>
          <p:spPr>
            <a:xfrm>
              <a:off x="1130586" y="2874861"/>
              <a:ext cx="5132526" cy="442544"/>
            </a:xfrm>
            <a:prstGeom prst="rect">
              <a:avLst/>
            </a:prstGeom>
            <a:noFill/>
            <a:ln>
              <a:noFill/>
            </a:ln>
          </p:spPr>
          <p:txBody>
            <a:bodyPr spcFirstLastPara="1" wrap="square" lIns="91433" tIns="45700" rIns="91433" bIns="45700" anchor="t" anchorCtr="0">
              <a:noAutofit/>
            </a:bodyPr>
            <a:lstStyle/>
            <a:p>
              <a:pPr>
                <a:lnSpc>
                  <a:spcPct val="115000"/>
                </a:lnSpc>
              </a:pPr>
              <a:r>
                <a:rPr lang="en" sz="2400" dirty="0">
                  <a:solidFill>
                    <a:srgbClr val="595959"/>
                  </a:solidFill>
                  <a:latin typeface="Moderat" panose="00000500000000000000" pitchFamily="50" charset="0"/>
                  <a:cs typeface="Calibri" panose="020F0502020204030204" pitchFamily="34" charset="0"/>
                  <a:sym typeface="Questrial"/>
                </a:rPr>
                <a:t>Calendar Links to appointments</a:t>
              </a:r>
              <a:endParaRPr sz="2400" dirty="0">
                <a:solidFill>
                  <a:srgbClr val="595959"/>
                </a:solidFill>
                <a:latin typeface="Moderat" panose="00000500000000000000" pitchFamily="50" charset="0"/>
                <a:cs typeface="Calibri" panose="020F0502020204030204" pitchFamily="34" charset="0"/>
              </a:endParaRPr>
            </a:p>
          </p:txBody>
        </p:sp>
        <p:sp>
          <p:nvSpPr>
            <p:cNvPr id="26" name="Google Shape;381;p63">
              <a:extLst>
                <a:ext uri="{FF2B5EF4-FFF2-40B4-BE49-F238E27FC236}">
                  <a16:creationId xmlns:a16="http://schemas.microsoft.com/office/drawing/2014/main" id="{AB552652-6F60-6749-13F8-04536FAF911B}"/>
                </a:ext>
              </a:extLst>
            </p:cNvPr>
            <p:cNvSpPr txBox="1"/>
            <p:nvPr/>
          </p:nvSpPr>
          <p:spPr>
            <a:xfrm>
              <a:off x="1181737" y="3397152"/>
              <a:ext cx="5132526" cy="498266"/>
            </a:xfrm>
            <a:prstGeom prst="rect">
              <a:avLst/>
            </a:prstGeom>
            <a:noFill/>
            <a:ln>
              <a:noFill/>
            </a:ln>
          </p:spPr>
          <p:txBody>
            <a:bodyPr spcFirstLastPara="1" wrap="square" lIns="91433" tIns="45700" rIns="91433" bIns="45700" anchor="t" anchorCtr="0">
              <a:noAutofit/>
            </a:bodyPr>
            <a:lstStyle/>
            <a:p>
              <a:pPr>
                <a:lnSpc>
                  <a:spcPct val="115000"/>
                </a:lnSpc>
              </a:pPr>
              <a:r>
                <a:rPr lang="en" sz="2400" dirty="0">
                  <a:solidFill>
                    <a:srgbClr val="595959"/>
                  </a:solidFill>
                  <a:latin typeface="Moderat" panose="00000500000000000000" pitchFamily="50" charset="0"/>
                  <a:ea typeface="Questrial"/>
                  <a:cs typeface="Calibri" panose="020F0502020204030204" pitchFamily="34" charset="0"/>
                  <a:sym typeface="Questrial"/>
                </a:rPr>
                <a:t>Incentives </a:t>
              </a:r>
              <a:endParaRPr sz="2400" dirty="0">
                <a:solidFill>
                  <a:srgbClr val="595959"/>
                </a:solidFill>
                <a:latin typeface="Moderat" panose="00000500000000000000" pitchFamily="50" charset="0"/>
                <a:cs typeface="Calibri" panose="020F0502020204030204" pitchFamily="34" charset="0"/>
              </a:endParaRPr>
            </a:p>
          </p:txBody>
        </p:sp>
        <p:sp>
          <p:nvSpPr>
            <p:cNvPr id="27" name="Google Shape;393;p63">
              <a:extLst>
                <a:ext uri="{FF2B5EF4-FFF2-40B4-BE49-F238E27FC236}">
                  <a16:creationId xmlns:a16="http://schemas.microsoft.com/office/drawing/2014/main" id="{25096792-689D-5C3B-ADFD-1D08D71544A6}"/>
                </a:ext>
              </a:extLst>
            </p:cNvPr>
            <p:cNvSpPr txBox="1"/>
            <p:nvPr/>
          </p:nvSpPr>
          <p:spPr>
            <a:xfrm>
              <a:off x="1136594" y="2271924"/>
              <a:ext cx="5359675" cy="442545"/>
            </a:xfrm>
            <a:prstGeom prst="rect">
              <a:avLst/>
            </a:prstGeom>
            <a:noFill/>
            <a:ln>
              <a:noFill/>
            </a:ln>
          </p:spPr>
          <p:txBody>
            <a:bodyPr spcFirstLastPara="1" wrap="square" lIns="91433" tIns="45700" rIns="91433" bIns="45700" anchor="t" anchorCtr="0">
              <a:noAutofit/>
            </a:bodyPr>
            <a:lstStyle/>
            <a:p>
              <a:pPr>
                <a:lnSpc>
                  <a:spcPct val="115000"/>
                </a:lnSpc>
              </a:pPr>
              <a:r>
                <a:rPr lang="en-US" sz="2400" dirty="0">
                  <a:solidFill>
                    <a:srgbClr val="595959"/>
                  </a:solidFill>
                  <a:latin typeface="Moderat" panose="00000500000000000000" pitchFamily="50" charset="0"/>
                  <a:cs typeface="Calibri" panose="020F0502020204030204" pitchFamily="34" charset="0"/>
                </a:rPr>
                <a:t>Automated Feedback &amp; Resources </a:t>
              </a:r>
              <a:endParaRPr sz="2400" dirty="0">
                <a:solidFill>
                  <a:srgbClr val="595959"/>
                </a:solidFill>
                <a:latin typeface="Moderat" panose="00000500000000000000" pitchFamily="50" charset="0"/>
                <a:cs typeface="Calibri" panose="020F0502020204030204" pitchFamily="34" charset="0"/>
              </a:endParaRPr>
            </a:p>
          </p:txBody>
        </p:sp>
        <p:sp>
          <p:nvSpPr>
            <p:cNvPr id="29" name="Google Shape;400;p63">
              <a:extLst>
                <a:ext uri="{FF2B5EF4-FFF2-40B4-BE49-F238E27FC236}">
                  <a16:creationId xmlns:a16="http://schemas.microsoft.com/office/drawing/2014/main" id="{E40E94B5-AEE8-A150-3C9F-CA2E83F7BC86}"/>
                </a:ext>
              </a:extLst>
            </p:cNvPr>
            <p:cNvSpPr txBox="1"/>
            <p:nvPr/>
          </p:nvSpPr>
          <p:spPr>
            <a:xfrm>
              <a:off x="1112004" y="1082543"/>
              <a:ext cx="5132526" cy="497046"/>
            </a:xfrm>
            <a:prstGeom prst="rect">
              <a:avLst/>
            </a:prstGeom>
            <a:noFill/>
            <a:ln>
              <a:noFill/>
            </a:ln>
          </p:spPr>
          <p:txBody>
            <a:bodyPr spcFirstLastPara="1" wrap="square" lIns="91433" tIns="45700" rIns="91433" bIns="45700" anchor="t" anchorCtr="0">
              <a:noAutofit/>
            </a:bodyPr>
            <a:lstStyle/>
            <a:p>
              <a:pPr>
                <a:lnSpc>
                  <a:spcPct val="115000"/>
                </a:lnSpc>
              </a:pPr>
              <a:r>
                <a:rPr lang="en" sz="2400" dirty="0">
                  <a:solidFill>
                    <a:srgbClr val="595959"/>
                  </a:solidFill>
                  <a:latin typeface="Moderat" panose="00000500000000000000" pitchFamily="50" charset="0"/>
                  <a:cs typeface="Calibri" panose="020F0502020204030204" pitchFamily="34" charset="0"/>
                  <a:sym typeface="Questrial"/>
                </a:rPr>
                <a:t>Wellness Staff </a:t>
              </a:r>
              <a:endParaRPr sz="2400" dirty="0">
                <a:solidFill>
                  <a:srgbClr val="595959"/>
                </a:solidFill>
                <a:latin typeface="Moderat" panose="00000500000000000000" pitchFamily="50" charset="0"/>
                <a:cs typeface="Calibri" panose="020F0502020204030204" pitchFamily="34" charset="0"/>
              </a:endParaRPr>
            </a:p>
          </p:txBody>
        </p:sp>
        <p:sp>
          <p:nvSpPr>
            <p:cNvPr id="30" name="TextBox 29">
              <a:extLst>
                <a:ext uri="{FF2B5EF4-FFF2-40B4-BE49-F238E27FC236}">
                  <a16:creationId xmlns:a16="http://schemas.microsoft.com/office/drawing/2014/main" id="{AC024280-4154-635C-42AB-E15D1A556C04}"/>
                </a:ext>
              </a:extLst>
            </p:cNvPr>
            <p:cNvSpPr txBox="1"/>
            <p:nvPr/>
          </p:nvSpPr>
          <p:spPr>
            <a:xfrm>
              <a:off x="1143112" y="3990381"/>
              <a:ext cx="2610464" cy="461665"/>
            </a:xfrm>
            <a:prstGeom prst="rect">
              <a:avLst/>
            </a:prstGeom>
            <a:noFill/>
          </p:spPr>
          <p:txBody>
            <a:bodyPr wrap="square" rtlCol="0">
              <a:spAutoFit/>
            </a:bodyPr>
            <a:lstStyle/>
            <a:p>
              <a:r>
                <a:rPr lang="en-US" sz="2400" dirty="0">
                  <a:solidFill>
                    <a:srgbClr val="595959"/>
                  </a:solidFill>
                  <a:latin typeface="Moderat" panose="00000500000000000000" pitchFamily="50" charset="0"/>
                </a:rPr>
                <a:t>Evaluation &amp; CQI</a:t>
              </a:r>
            </a:p>
          </p:txBody>
        </p:sp>
      </p:grpSp>
      <p:sp>
        <p:nvSpPr>
          <p:cNvPr id="64" name="Google Shape;364;p63">
            <a:extLst>
              <a:ext uri="{FF2B5EF4-FFF2-40B4-BE49-F238E27FC236}">
                <a16:creationId xmlns:a16="http://schemas.microsoft.com/office/drawing/2014/main" id="{96EF2BB7-ABF6-5469-0FB8-74F5889531B7}"/>
              </a:ext>
            </a:extLst>
          </p:cNvPr>
          <p:cNvSpPr/>
          <p:nvPr/>
        </p:nvSpPr>
        <p:spPr>
          <a:xfrm>
            <a:off x="322704" y="1641987"/>
            <a:ext cx="595946" cy="585902"/>
          </a:xfrm>
          <a:prstGeom prst="ellipse">
            <a:avLst/>
          </a:prstGeom>
          <a:solidFill>
            <a:srgbClr val="51C7E5"/>
          </a:solidFill>
          <a:ln>
            <a:noFill/>
          </a:ln>
        </p:spPr>
        <p:txBody>
          <a:bodyPr spcFirstLastPara="1" wrap="square" lIns="121900" tIns="121900" rIns="121900" bIns="121900" anchor="ctr" anchorCtr="0">
            <a:noAutofit/>
          </a:bodyPr>
          <a:lstStyle/>
          <a:p>
            <a:endParaRPr sz="2400"/>
          </a:p>
        </p:txBody>
      </p:sp>
      <p:grpSp>
        <p:nvGrpSpPr>
          <p:cNvPr id="67" name="Group 66">
            <a:extLst>
              <a:ext uri="{FF2B5EF4-FFF2-40B4-BE49-F238E27FC236}">
                <a16:creationId xmlns:a16="http://schemas.microsoft.com/office/drawing/2014/main" id="{26447028-00C6-915E-6B95-321D5897994A}"/>
              </a:ext>
            </a:extLst>
          </p:cNvPr>
          <p:cNvGrpSpPr/>
          <p:nvPr/>
        </p:nvGrpSpPr>
        <p:grpSpPr>
          <a:xfrm>
            <a:off x="187529" y="965807"/>
            <a:ext cx="867382" cy="3493003"/>
            <a:chOff x="162107" y="1032713"/>
            <a:chExt cx="1175537" cy="4548106"/>
          </a:xfrm>
        </p:grpSpPr>
        <p:grpSp>
          <p:nvGrpSpPr>
            <p:cNvPr id="7" name="Group 6">
              <a:extLst>
                <a:ext uri="{FF2B5EF4-FFF2-40B4-BE49-F238E27FC236}">
                  <a16:creationId xmlns:a16="http://schemas.microsoft.com/office/drawing/2014/main" id="{7852EAAA-A400-A3B5-4AD0-387DACAFD9B4}"/>
                </a:ext>
              </a:extLst>
            </p:cNvPr>
            <p:cNvGrpSpPr/>
            <p:nvPr/>
          </p:nvGrpSpPr>
          <p:grpSpPr>
            <a:xfrm>
              <a:off x="394689" y="3369226"/>
              <a:ext cx="724333" cy="724293"/>
              <a:chOff x="6863312" y="3640711"/>
              <a:chExt cx="747600" cy="744800"/>
            </a:xfrm>
          </p:grpSpPr>
          <p:sp>
            <p:nvSpPr>
              <p:cNvPr id="8" name="Google Shape;377;p63">
                <a:extLst>
                  <a:ext uri="{FF2B5EF4-FFF2-40B4-BE49-F238E27FC236}">
                    <a16:creationId xmlns:a16="http://schemas.microsoft.com/office/drawing/2014/main" id="{5C56F707-C78F-EAA9-3977-52396BACE084}"/>
                  </a:ext>
                </a:extLst>
              </p:cNvPr>
              <p:cNvSpPr/>
              <p:nvPr/>
            </p:nvSpPr>
            <p:spPr>
              <a:xfrm>
                <a:off x="6863312" y="3640711"/>
                <a:ext cx="747600" cy="744800"/>
              </a:xfrm>
              <a:prstGeom prst="ellipse">
                <a:avLst/>
              </a:prstGeom>
              <a:solidFill>
                <a:srgbClr val="3C78D8"/>
              </a:solidFill>
              <a:ln>
                <a:noFill/>
              </a:ln>
            </p:spPr>
            <p:txBody>
              <a:bodyPr spcFirstLastPara="1" wrap="square" lIns="91433" tIns="91433" rIns="91433" bIns="91433" anchor="ctr" anchorCtr="0">
                <a:noAutofit/>
              </a:bodyPr>
              <a:lstStyle/>
              <a:p>
                <a:endParaRPr sz="2400">
                  <a:latin typeface="Moderat" panose="00000500000000000000" pitchFamily="50" charset="0"/>
                </a:endParaRPr>
              </a:p>
            </p:txBody>
          </p:sp>
          <p:pic>
            <p:nvPicPr>
              <p:cNvPr id="9" name="Google Shape;378;p63">
                <a:extLst>
                  <a:ext uri="{FF2B5EF4-FFF2-40B4-BE49-F238E27FC236}">
                    <a16:creationId xmlns:a16="http://schemas.microsoft.com/office/drawing/2014/main" id="{316B1CED-EAD4-09C3-4F8A-61199E45BFE7}"/>
                  </a:ext>
                </a:extLst>
              </p:cNvPr>
              <p:cNvPicPr preferRelativeResize="0"/>
              <p:nvPr/>
            </p:nvPicPr>
            <p:blipFill>
              <a:blip r:embed="rId5">
                <a:alphaModFix/>
              </a:blip>
              <a:stretch>
                <a:fillRect/>
              </a:stretch>
            </p:blipFill>
            <p:spPr>
              <a:xfrm>
                <a:off x="7013721" y="3753125"/>
                <a:ext cx="499724" cy="495376"/>
              </a:xfrm>
              <a:prstGeom prst="rect">
                <a:avLst/>
              </a:prstGeom>
              <a:noFill/>
              <a:ln>
                <a:noFill/>
              </a:ln>
            </p:spPr>
          </p:pic>
        </p:grpSp>
        <p:grpSp>
          <p:nvGrpSpPr>
            <p:cNvPr id="10" name="Group 9">
              <a:extLst>
                <a:ext uri="{FF2B5EF4-FFF2-40B4-BE49-F238E27FC236}">
                  <a16:creationId xmlns:a16="http://schemas.microsoft.com/office/drawing/2014/main" id="{42EC4B1F-1A2F-7176-740D-06EF9C1B4803}"/>
                </a:ext>
              </a:extLst>
            </p:cNvPr>
            <p:cNvGrpSpPr/>
            <p:nvPr/>
          </p:nvGrpSpPr>
          <p:grpSpPr>
            <a:xfrm>
              <a:off x="371422" y="4115217"/>
              <a:ext cx="724333" cy="697927"/>
              <a:chOff x="6863312" y="5872136"/>
              <a:chExt cx="747600" cy="744800"/>
            </a:xfrm>
          </p:grpSpPr>
          <p:sp>
            <p:nvSpPr>
              <p:cNvPr id="11" name="Google Shape;382;p63">
                <a:extLst>
                  <a:ext uri="{FF2B5EF4-FFF2-40B4-BE49-F238E27FC236}">
                    <a16:creationId xmlns:a16="http://schemas.microsoft.com/office/drawing/2014/main" id="{45A84CE1-7C17-E2C5-292C-55B7D34E3670}"/>
                  </a:ext>
                </a:extLst>
              </p:cNvPr>
              <p:cNvSpPr/>
              <p:nvPr/>
            </p:nvSpPr>
            <p:spPr>
              <a:xfrm>
                <a:off x="6863312" y="5872136"/>
                <a:ext cx="747600" cy="744800"/>
              </a:xfrm>
              <a:prstGeom prst="ellipse">
                <a:avLst/>
              </a:prstGeom>
              <a:solidFill>
                <a:srgbClr val="1A9988"/>
              </a:solidFill>
              <a:ln w="9525" cap="flat" cmpd="sng">
                <a:solidFill>
                  <a:srgbClr val="3F70B5"/>
                </a:solidFill>
                <a:prstDash val="solid"/>
                <a:round/>
                <a:headEnd type="none" w="sm" len="sm"/>
                <a:tailEnd type="none" w="sm" len="sm"/>
              </a:ln>
            </p:spPr>
            <p:txBody>
              <a:bodyPr spcFirstLastPara="1" wrap="square" lIns="91433" tIns="91433" rIns="91433" bIns="91433" anchor="ctr" anchorCtr="0">
                <a:noAutofit/>
              </a:bodyPr>
              <a:lstStyle/>
              <a:p>
                <a:endParaRPr sz="2400">
                  <a:latin typeface="Moderat" panose="00000500000000000000" pitchFamily="50" charset="0"/>
                </a:endParaRPr>
              </a:p>
            </p:txBody>
          </p:sp>
          <p:pic>
            <p:nvPicPr>
              <p:cNvPr id="12" name="Google Shape;383;p63">
                <a:extLst>
                  <a:ext uri="{FF2B5EF4-FFF2-40B4-BE49-F238E27FC236}">
                    <a16:creationId xmlns:a16="http://schemas.microsoft.com/office/drawing/2014/main" id="{5F34FF6B-0379-DE35-0F60-6A18E19778E9}"/>
                  </a:ext>
                </a:extLst>
              </p:cNvPr>
              <p:cNvPicPr preferRelativeResize="0"/>
              <p:nvPr/>
            </p:nvPicPr>
            <p:blipFill>
              <a:blip r:embed="rId6">
                <a:alphaModFix/>
              </a:blip>
              <a:stretch>
                <a:fillRect/>
              </a:stretch>
            </p:blipFill>
            <p:spPr>
              <a:xfrm>
                <a:off x="7009999" y="5981612"/>
                <a:ext cx="454229" cy="525763"/>
              </a:xfrm>
              <a:prstGeom prst="rect">
                <a:avLst/>
              </a:prstGeom>
              <a:noFill/>
              <a:ln>
                <a:noFill/>
              </a:ln>
            </p:spPr>
          </p:pic>
        </p:grpSp>
        <p:grpSp>
          <p:nvGrpSpPr>
            <p:cNvPr id="66" name="Group 65">
              <a:extLst>
                <a:ext uri="{FF2B5EF4-FFF2-40B4-BE49-F238E27FC236}">
                  <a16:creationId xmlns:a16="http://schemas.microsoft.com/office/drawing/2014/main" id="{0CDAB576-096F-C0DB-AF96-6E747ABFCD9A}"/>
                </a:ext>
              </a:extLst>
            </p:cNvPr>
            <p:cNvGrpSpPr/>
            <p:nvPr/>
          </p:nvGrpSpPr>
          <p:grpSpPr>
            <a:xfrm>
              <a:off x="394689" y="2646243"/>
              <a:ext cx="724333" cy="697931"/>
              <a:chOff x="394689" y="2646243"/>
              <a:chExt cx="724333" cy="744800"/>
            </a:xfrm>
          </p:grpSpPr>
          <p:sp>
            <p:nvSpPr>
              <p:cNvPr id="5" name="Google Shape;375;p63">
                <a:extLst>
                  <a:ext uri="{FF2B5EF4-FFF2-40B4-BE49-F238E27FC236}">
                    <a16:creationId xmlns:a16="http://schemas.microsoft.com/office/drawing/2014/main" id="{5F4DF602-1BB2-A7A3-AACF-EBFDC09930B3}"/>
                  </a:ext>
                </a:extLst>
              </p:cNvPr>
              <p:cNvSpPr/>
              <p:nvPr/>
            </p:nvSpPr>
            <p:spPr>
              <a:xfrm>
                <a:off x="394689" y="2646243"/>
                <a:ext cx="724333" cy="744800"/>
              </a:xfrm>
              <a:prstGeom prst="ellipse">
                <a:avLst/>
              </a:prstGeom>
              <a:solidFill>
                <a:srgbClr val="0B5394"/>
              </a:solidFill>
              <a:ln>
                <a:noFill/>
              </a:ln>
            </p:spPr>
            <p:txBody>
              <a:bodyPr spcFirstLastPara="1" wrap="square" lIns="91433" tIns="91433" rIns="91433" bIns="91433" anchor="ctr" anchorCtr="0">
                <a:noAutofit/>
              </a:bodyPr>
              <a:lstStyle/>
              <a:p>
                <a:endParaRPr sz="2400">
                  <a:latin typeface="Moderat" panose="00000500000000000000" pitchFamily="50" charset="0"/>
                </a:endParaRPr>
              </a:p>
            </p:txBody>
          </p:sp>
          <p:grpSp>
            <p:nvGrpSpPr>
              <p:cNvPr id="13" name="Google Shape;386;p63">
                <a:extLst>
                  <a:ext uri="{FF2B5EF4-FFF2-40B4-BE49-F238E27FC236}">
                    <a16:creationId xmlns:a16="http://schemas.microsoft.com/office/drawing/2014/main" id="{BFE65777-1810-7009-2E10-0ED4D8EF60FD}"/>
                  </a:ext>
                </a:extLst>
              </p:cNvPr>
              <p:cNvGrpSpPr/>
              <p:nvPr/>
            </p:nvGrpSpPr>
            <p:grpSpPr>
              <a:xfrm>
                <a:off x="584824" y="2887450"/>
                <a:ext cx="393128" cy="251711"/>
                <a:chOff x="3269900" y="3064500"/>
                <a:chExt cx="432325" cy="263075"/>
              </a:xfrm>
            </p:grpSpPr>
            <p:sp>
              <p:nvSpPr>
                <p:cNvPr id="14" name="Google Shape;387;p63">
                  <a:extLst>
                    <a:ext uri="{FF2B5EF4-FFF2-40B4-BE49-F238E27FC236}">
                      <a16:creationId xmlns:a16="http://schemas.microsoft.com/office/drawing/2014/main" id="{0E34C7EE-586B-014F-22CF-C5022BB27CA8}"/>
                    </a:ext>
                  </a:extLst>
                </p:cNvPr>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905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Moderat" panose="00000500000000000000" pitchFamily="50" charset="0"/>
                  </a:endParaRPr>
                </a:p>
              </p:txBody>
            </p:sp>
            <p:sp>
              <p:nvSpPr>
                <p:cNvPr id="15" name="Google Shape;388;p63">
                  <a:extLst>
                    <a:ext uri="{FF2B5EF4-FFF2-40B4-BE49-F238E27FC236}">
                      <a16:creationId xmlns:a16="http://schemas.microsoft.com/office/drawing/2014/main" id="{171EDB47-C095-F402-F150-D443C0E0AC5C}"/>
                    </a:ext>
                  </a:extLst>
                </p:cNvPr>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905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Moderat" panose="00000500000000000000" pitchFamily="50" charset="0"/>
                  </a:endParaRPr>
                </a:p>
              </p:txBody>
            </p:sp>
            <p:sp>
              <p:nvSpPr>
                <p:cNvPr id="16" name="Google Shape;389;p63">
                  <a:extLst>
                    <a:ext uri="{FF2B5EF4-FFF2-40B4-BE49-F238E27FC236}">
                      <a16:creationId xmlns:a16="http://schemas.microsoft.com/office/drawing/2014/main" id="{A1C5FFEA-891A-7B33-85DB-09DC866DD891}"/>
                    </a:ext>
                  </a:extLst>
                </p:cNvPr>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905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Moderat" panose="00000500000000000000" pitchFamily="50" charset="0"/>
                  </a:endParaRPr>
                </a:p>
              </p:txBody>
            </p:sp>
          </p:grpSp>
        </p:grpSp>
        <p:grpSp>
          <p:nvGrpSpPr>
            <p:cNvPr id="17" name="Group 16">
              <a:extLst>
                <a:ext uri="{FF2B5EF4-FFF2-40B4-BE49-F238E27FC236}">
                  <a16:creationId xmlns:a16="http://schemas.microsoft.com/office/drawing/2014/main" id="{42CA985B-28AA-8E85-0419-4ECE54190368}"/>
                </a:ext>
              </a:extLst>
            </p:cNvPr>
            <p:cNvGrpSpPr/>
            <p:nvPr/>
          </p:nvGrpSpPr>
          <p:grpSpPr>
            <a:xfrm>
              <a:off x="359788" y="4889927"/>
              <a:ext cx="733720" cy="690892"/>
              <a:chOff x="6863641" y="4384519"/>
              <a:chExt cx="747600" cy="744800"/>
            </a:xfrm>
          </p:grpSpPr>
          <p:sp>
            <p:nvSpPr>
              <p:cNvPr id="18" name="Google Shape;395;p63">
                <a:extLst>
                  <a:ext uri="{FF2B5EF4-FFF2-40B4-BE49-F238E27FC236}">
                    <a16:creationId xmlns:a16="http://schemas.microsoft.com/office/drawing/2014/main" id="{83986A16-9AE7-6FF6-E6CC-0398A4F0FB2C}"/>
                  </a:ext>
                </a:extLst>
              </p:cNvPr>
              <p:cNvSpPr/>
              <p:nvPr/>
            </p:nvSpPr>
            <p:spPr>
              <a:xfrm>
                <a:off x="6863641" y="4384519"/>
                <a:ext cx="747600" cy="744800"/>
              </a:xfrm>
              <a:prstGeom prst="ellipse">
                <a:avLst/>
              </a:prstGeom>
              <a:solidFill>
                <a:srgbClr val="674EA7"/>
              </a:solidFill>
              <a:ln>
                <a:noFill/>
              </a:ln>
            </p:spPr>
            <p:txBody>
              <a:bodyPr spcFirstLastPara="1" wrap="square" lIns="91433" tIns="91433" rIns="91433" bIns="91433" anchor="ctr" anchorCtr="0">
                <a:noAutofit/>
              </a:bodyPr>
              <a:lstStyle/>
              <a:p>
                <a:endParaRPr sz="2400">
                  <a:latin typeface="Moderat" panose="00000500000000000000" pitchFamily="50" charset="0"/>
                </a:endParaRPr>
              </a:p>
            </p:txBody>
          </p:sp>
          <p:pic>
            <p:nvPicPr>
              <p:cNvPr id="19" name="Google Shape;396;p63">
                <a:extLst>
                  <a:ext uri="{FF2B5EF4-FFF2-40B4-BE49-F238E27FC236}">
                    <a16:creationId xmlns:a16="http://schemas.microsoft.com/office/drawing/2014/main" id="{83697659-C3D1-193E-2F6A-0097EA74CF9C}"/>
                  </a:ext>
                </a:extLst>
              </p:cNvPr>
              <p:cNvPicPr preferRelativeResize="0"/>
              <p:nvPr/>
            </p:nvPicPr>
            <p:blipFill>
              <a:blip r:embed="rId7">
                <a:alphaModFix/>
              </a:blip>
              <a:stretch>
                <a:fillRect/>
              </a:stretch>
            </p:blipFill>
            <p:spPr>
              <a:xfrm>
                <a:off x="7005701" y="4497064"/>
                <a:ext cx="499700" cy="519723"/>
              </a:xfrm>
              <a:prstGeom prst="rect">
                <a:avLst/>
              </a:prstGeom>
              <a:noFill/>
              <a:ln>
                <a:noFill/>
              </a:ln>
            </p:spPr>
          </p:pic>
        </p:grpSp>
        <p:grpSp>
          <p:nvGrpSpPr>
            <p:cNvPr id="20" name="Group 19">
              <a:extLst>
                <a:ext uri="{FF2B5EF4-FFF2-40B4-BE49-F238E27FC236}">
                  <a16:creationId xmlns:a16="http://schemas.microsoft.com/office/drawing/2014/main" id="{F381C40B-803C-9CB6-FE31-6B7D03D41E62}"/>
                </a:ext>
              </a:extLst>
            </p:cNvPr>
            <p:cNvGrpSpPr/>
            <p:nvPr/>
          </p:nvGrpSpPr>
          <p:grpSpPr>
            <a:xfrm>
              <a:off x="420544" y="1032713"/>
              <a:ext cx="724333" cy="718686"/>
              <a:chOff x="6889775" y="1346843"/>
              <a:chExt cx="747600" cy="776000"/>
            </a:xfrm>
          </p:grpSpPr>
          <p:sp>
            <p:nvSpPr>
              <p:cNvPr id="21" name="Google Shape;398;p63">
                <a:extLst>
                  <a:ext uri="{FF2B5EF4-FFF2-40B4-BE49-F238E27FC236}">
                    <a16:creationId xmlns:a16="http://schemas.microsoft.com/office/drawing/2014/main" id="{AF719E03-3124-96E6-9AD1-2F6ADE818ABE}"/>
                  </a:ext>
                </a:extLst>
              </p:cNvPr>
              <p:cNvSpPr/>
              <p:nvPr/>
            </p:nvSpPr>
            <p:spPr>
              <a:xfrm>
                <a:off x="6889775" y="1346843"/>
                <a:ext cx="747600" cy="776000"/>
              </a:xfrm>
              <a:prstGeom prst="ellipse">
                <a:avLst/>
              </a:prstGeom>
              <a:solidFill>
                <a:srgbClr val="D9D2E9"/>
              </a:solidFill>
              <a:ln>
                <a:noFill/>
              </a:ln>
            </p:spPr>
            <p:txBody>
              <a:bodyPr spcFirstLastPara="1" wrap="square" lIns="121900" tIns="121900" rIns="121900" bIns="121900" anchor="ctr" anchorCtr="0">
                <a:noAutofit/>
              </a:bodyPr>
              <a:lstStyle/>
              <a:p>
                <a:endParaRPr sz="2400">
                  <a:latin typeface="Moderat" panose="00000500000000000000" pitchFamily="50" charset="0"/>
                </a:endParaRPr>
              </a:p>
            </p:txBody>
          </p:sp>
          <p:pic>
            <p:nvPicPr>
              <p:cNvPr id="22" name="Google Shape;399;p63">
                <a:extLst>
                  <a:ext uri="{FF2B5EF4-FFF2-40B4-BE49-F238E27FC236}">
                    <a16:creationId xmlns:a16="http://schemas.microsoft.com/office/drawing/2014/main" id="{E4F7AB79-0D78-484C-4DF6-80B86617FAB9}"/>
                  </a:ext>
                </a:extLst>
              </p:cNvPr>
              <p:cNvPicPr preferRelativeResize="0"/>
              <p:nvPr/>
            </p:nvPicPr>
            <p:blipFill>
              <a:blip r:embed="rId8">
                <a:alphaModFix/>
              </a:blip>
              <a:stretch>
                <a:fillRect/>
              </a:stretch>
            </p:blipFill>
            <p:spPr>
              <a:xfrm>
                <a:off x="7013739" y="1484543"/>
                <a:ext cx="499724" cy="525763"/>
              </a:xfrm>
              <a:prstGeom prst="rect">
                <a:avLst/>
              </a:prstGeom>
              <a:noFill/>
              <a:ln>
                <a:noFill/>
              </a:ln>
            </p:spPr>
          </p:pic>
        </p:grpSp>
        <p:pic>
          <p:nvPicPr>
            <p:cNvPr id="31" name="Google Shape;376;p63">
              <a:extLst>
                <a:ext uri="{FF2B5EF4-FFF2-40B4-BE49-F238E27FC236}">
                  <a16:creationId xmlns:a16="http://schemas.microsoft.com/office/drawing/2014/main" id="{D4E19131-1FC6-6689-E619-86A1C86711DA}"/>
                </a:ext>
              </a:extLst>
            </p:cNvPr>
            <p:cNvPicPr preferRelativeResize="0"/>
            <p:nvPr/>
          </p:nvPicPr>
          <p:blipFill>
            <a:blip r:embed="rId9">
              <a:alphaModFix/>
            </a:blip>
            <a:stretch>
              <a:fillRect/>
            </a:stretch>
          </p:blipFill>
          <p:spPr>
            <a:xfrm>
              <a:off x="162107" y="1702238"/>
              <a:ext cx="1175537" cy="1032000"/>
            </a:xfrm>
            <a:prstGeom prst="rect">
              <a:avLst/>
            </a:prstGeom>
            <a:noFill/>
            <a:ln>
              <a:noFill/>
            </a:ln>
          </p:spPr>
        </p:pic>
      </p:grpSp>
      <p:pic>
        <p:nvPicPr>
          <p:cNvPr id="65" name="Picture 64">
            <a:extLst>
              <a:ext uri="{FF2B5EF4-FFF2-40B4-BE49-F238E27FC236}">
                <a16:creationId xmlns:a16="http://schemas.microsoft.com/office/drawing/2014/main" id="{DA809E6A-9D82-3842-DC50-F9750A9383EF}"/>
              </a:ext>
            </a:extLst>
          </p:cNvPr>
          <p:cNvPicPr>
            <a:picLocks noChangeAspect="1"/>
          </p:cNvPicPr>
          <p:nvPr/>
        </p:nvPicPr>
        <p:blipFill>
          <a:blip r:embed="rId10"/>
          <a:stretch>
            <a:fillRect/>
          </a:stretch>
        </p:blipFill>
        <p:spPr>
          <a:xfrm>
            <a:off x="4500695" y="3400577"/>
            <a:ext cx="3868413" cy="1441836"/>
          </a:xfrm>
          <a:prstGeom prst="rect">
            <a:avLst/>
          </a:prstGeom>
        </p:spPr>
      </p:pic>
    </p:spTree>
    <p:extLst>
      <p:ext uri="{BB962C8B-B14F-4D97-AF65-F5344CB8AC3E}">
        <p14:creationId xmlns:p14="http://schemas.microsoft.com/office/powerpoint/2010/main" val="60951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9"/>
          <p:cNvSpPr txBox="1"/>
          <p:nvPr/>
        </p:nvSpPr>
        <p:spPr>
          <a:xfrm>
            <a:off x="311700" y="167094"/>
            <a:ext cx="85206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1F5B59"/>
                </a:solidFill>
                <a:latin typeface="Montserrat" panose="00000500000000000000" pitchFamily="2" charset="0"/>
                <a:ea typeface="Montserrat"/>
                <a:cs typeface="Montserrat"/>
                <a:sym typeface="Montserrat"/>
              </a:rPr>
              <a:t>Example:  Electronic Resources</a:t>
            </a:r>
            <a:endParaRPr sz="3600" b="1" dirty="0">
              <a:solidFill>
                <a:srgbClr val="1F5B59"/>
              </a:solidFill>
              <a:latin typeface="Montserrat" panose="00000500000000000000" pitchFamily="2" charset="0"/>
              <a:ea typeface="Montserrat"/>
              <a:cs typeface="Montserrat"/>
              <a:sym typeface="Montserrat"/>
            </a:endParaRPr>
          </a:p>
        </p:txBody>
      </p:sp>
      <p:cxnSp>
        <p:nvCxnSpPr>
          <p:cNvPr id="96" name="Google Shape;96;p19"/>
          <p:cNvCxnSpPr/>
          <p:nvPr/>
        </p:nvCxnSpPr>
        <p:spPr>
          <a:xfrm>
            <a:off x="425675" y="860376"/>
            <a:ext cx="4602300" cy="0"/>
          </a:xfrm>
          <a:prstGeom prst="straightConnector1">
            <a:avLst/>
          </a:prstGeom>
          <a:noFill/>
          <a:ln w="19050" cap="flat" cmpd="sng">
            <a:solidFill>
              <a:srgbClr val="1F5B59"/>
            </a:solidFill>
            <a:prstDash val="solid"/>
            <a:round/>
            <a:headEnd type="none" w="med" len="med"/>
            <a:tailEnd type="none" w="med" len="med"/>
          </a:ln>
        </p:spPr>
      </p:cxnSp>
      <p:sp>
        <p:nvSpPr>
          <p:cNvPr id="97" name="Google Shape;97;p19"/>
          <p:cNvSpPr txBox="1">
            <a:spLocks noGrp="1"/>
          </p:cNvSpPr>
          <p:nvPr>
            <p:ph type="body" idx="1"/>
          </p:nvPr>
        </p:nvSpPr>
        <p:spPr>
          <a:xfrm>
            <a:off x="311700" y="1058509"/>
            <a:ext cx="8385900" cy="3406571"/>
          </a:xfrm>
          <a:prstGeom prst="rect">
            <a:avLst/>
          </a:prstGeom>
        </p:spPr>
        <p:txBody>
          <a:bodyPr spcFirstLastPara="1" wrap="square" lIns="91425" tIns="91425" rIns="91425" bIns="91425" anchor="t" anchorCtr="0">
            <a:noAutofit/>
          </a:bodyPr>
          <a:lstStyle/>
          <a:p>
            <a:pPr marL="0" indent="0">
              <a:lnSpc>
                <a:spcPct val="100000"/>
              </a:lnSpc>
              <a:spcAft>
                <a:spcPts val="3600"/>
              </a:spcAft>
              <a:buNone/>
            </a:pPr>
            <a:r>
              <a:rPr lang="en-US" b="1" u="sng" dirty="0">
                <a:solidFill>
                  <a:srgbClr val="1F5B59"/>
                </a:solidFill>
                <a:latin typeface="+mn-lt"/>
              </a:rPr>
              <a:t>Screening Tool</a:t>
            </a:r>
            <a:r>
              <a:rPr lang="en-US" u="sng" dirty="0">
                <a:solidFill>
                  <a:srgbClr val="1F5B59"/>
                </a:solidFill>
                <a:latin typeface="+mn-lt"/>
              </a:rPr>
              <a:t>: </a:t>
            </a:r>
            <a:r>
              <a:rPr lang="en-US" dirty="0">
                <a:latin typeface="+mn-lt"/>
              </a:rPr>
              <a:t> </a:t>
            </a:r>
          </a:p>
          <a:p>
            <a:pPr marL="0" indent="0">
              <a:lnSpc>
                <a:spcPct val="100000"/>
              </a:lnSpc>
              <a:spcAft>
                <a:spcPts val="3600"/>
              </a:spcAft>
              <a:buNone/>
            </a:pPr>
            <a:r>
              <a:rPr lang="en-US" b="1" u="sng" dirty="0">
                <a:solidFill>
                  <a:srgbClr val="1F5B59"/>
                </a:solidFill>
                <a:latin typeface="+mn-lt"/>
              </a:rPr>
              <a:t>Clinical Report </a:t>
            </a:r>
            <a:endParaRPr lang="en-US" dirty="0">
              <a:latin typeface="+mn-lt"/>
            </a:endParaRPr>
          </a:p>
          <a:p>
            <a:pPr marL="0" indent="0">
              <a:lnSpc>
                <a:spcPct val="100000"/>
              </a:lnSpc>
              <a:spcAft>
                <a:spcPts val="3600"/>
              </a:spcAft>
              <a:buNone/>
            </a:pPr>
            <a:r>
              <a:rPr lang="en-US" b="1" u="sng" dirty="0">
                <a:solidFill>
                  <a:srgbClr val="1F5B59"/>
                </a:solidFill>
                <a:latin typeface="+mn-lt"/>
              </a:rPr>
              <a:t>Intervention link </a:t>
            </a:r>
          </a:p>
          <a:p>
            <a:pPr marL="0" indent="0">
              <a:lnSpc>
                <a:spcPct val="100000"/>
              </a:lnSpc>
              <a:spcAft>
                <a:spcPts val="3600"/>
              </a:spcAft>
              <a:buNone/>
            </a:pPr>
            <a:r>
              <a:rPr lang="en-US" sz="2000" b="1" u="sng" dirty="0">
                <a:solidFill>
                  <a:srgbClr val="1F5B59"/>
                </a:solidFill>
                <a:latin typeface="+mn-lt"/>
              </a:rPr>
              <a:t>CQI Reports = next slides</a:t>
            </a:r>
          </a:p>
        </p:txBody>
      </p:sp>
      <p:pic>
        <p:nvPicPr>
          <p:cNvPr id="98" name="Google Shape;98;p19"/>
          <p:cNvPicPr preferRelativeResize="0"/>
          <p:nvPr/>
        </p:nvPicPr>
        <p:blipFill rotWithShape="1">
          <a:blip r:embed="rId3">
            <a:alphaModFix/>
          </a:blip>
          <a:srcRect/>
          <a:stretch/>
        </p:blipFill>
        <p:spPr>
          <a:xfrm>
            <a:off x="162476" y="4653122"/>
            <a:ext cx="1312300" cy="393599"/>
          </a:xfrm>
          <a:prstGeom prst="rect">
            <a:avLst/>
          </a:prstGeom>
          <a:noFill/>
          <a:ln>
            <a:noFill/>
          </a:ln>
        </p:spPr>
      </p:pic>
      <p:cxnSp>
        <p:nvCxnSpPr>
          <p:cNvPr id="99" name="Google Shape;99;p19"/>
          <p:cNvCxnSpPr/>
          <p:nvPr/>
        </p:nvCxnSpPr>
        <p:spPr>
          <a:xfrm>
            <a:off x="-7500" y="4564400"/>
            <a:ext cx="9159000" cy="0"/>
          </a:xfrm>
          <a:prstGeom prst="straightConnector1">
            <a:avLst/>
          </a:prstGeom>
          <a:noFill/>
          <a:ln w="19050" cap="flat" cmpd="sng">
            <a:solidFill>
              <a:srgbClr val="2D5B8A"/>
            </a:solidFill>
            <a:prstDash val="solid"/>
            <a:round/>
            <a:headEnd type="none" w="med" len="med"/>
            <a:tailEnd type="none" w="med" len="med"/>
          </a:ln>
        </p:spPr>
      </p:cxnSp>
      <p:sp>
        <p:nvSpPr>
          <p:cNvPr id="100" name="Google Shape;10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
        <p:cNvGrpSpPr/>
        <p:nvPr/>
      </p:nvGrpSpPr>
      <p:grpSpPr>
        <a:xfrm>
          <a:off x="0" y="0"/>
          <a:ext cx="0" cy="0"/>
          <a:chOff x="0" y="0"/>
          <a:chExt cx="0" cy="0"/>
        </a:xfrm>
      </p:grpSpPr>
      <p:pic>
        <p:nvPicPr>
          <p:cNvPr id="2" name="slide2" descr="Colleges 2021 dashboard">
            <a:extLst>
              <a:ext uri="{FF2B5EF4-FFF2-40B4-BE49-F238E27FC236}">
                <a16:creationId xmlns:a16="http://schemas.microsoft.com/office/drawing/2014/main" id="{1EF98B29-3F21-4D46-989A-C71B0E3B9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C60C5A48-2056-21FF-8BD6-A3ED40B081EF}"/>
              </a:ext>
            </a:extLst>
          </p:cNvPr>
          <p:cNvSpPr txBox="1"/>
          <p:nvPr/>
        </p:nvSpPr>
        <p:spPr>
          <a:xfrm>
            <a:off x="356839" y="524107"/>
            <a:ext cx="2308302" cy="334537"/>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9599258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4140</TotalTime>
  <Words>4858</Words>
  <Application>Microsoft Macintosh PowerPoint</Application>
  <PresentationFormat>On-screen Show (16:9)</PresentationFormat>
  <Paragraphs>624</Paragraphs>
  <Slides>51</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Montserrat</vt:lpstr>
      <vt:lpstr>Times New Roman</vt:lpstr>
      <vt:lpstr>Questrial</vt:lpstr>
      <vt:lpstr>Moderat</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Advancing Smartphone CM Beyond Feasibility </vt:lpstr>
      <vt:lpstr>Advancing Smartphone CM Beyond Feasibility A Telephone/App Based Solution for college students: Evaluating acceptability and impact on nicotine, alcohol and cannabis use </vt:lpstr>
      <vt:lpstr>Study Interventions</vt:lpstr>
      <vt:lpstr>2 Phases – Acceptability and then outcomes</vt:lpstr>
      <vt:lpstr>Methods</vt:lpstr>
      <vt:lpstr>Sample</vt:lpstr>
      <vt:lpstr>Phase 1 outcomes: Acceptability &amp; feasibility</vt:lpstr>
      <vt:lpstr>Phase 1 outcomes: Changes in use</vt:lpstr>
      <vt:lpstr>Phase 2 outcomes: Acceptability &amp; feasibility</vt:lpstr>
      <vt:lpstr>Wave 1 vs. 2 : Significant Changes in Alcohol Use</vt:lpstr>
      <vt:lpstr>Phase 2 Outcomes: Significant Changes in Cannabis Use</vt:lpstr>
      <vt:lpstr>Phase 2 Outcomes: Significant Changes in Nicotine Use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Kamon</dc:creator>
  <cp:lastModifiedBy>Win Turner</cp:lastModifiedBy>
  <cp:revision>23</cp:revision>
  <cp:lastPrinted>2022-08-13T14:21:45Z</cp:lastPrinted>
  <dcterms:modified xsi:type="dcterms:W3CDTF">2022-08-15T15:36:57Z</dcterms:modified>
</cp:coreProperties>
</file>