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9" r:id="rId4"/>
  </p:sldMasterIdLst>
  <p:notesMasterIdLst>
    <p:notesMasterId r:id="rId45"/>
  </p:notesMasterIdLst>
  <p:sldIdLst>
    <p:sldId id="256" r:id="rId5"/>
    <p:sldId id="306" r:id="rId6"/>
    <p:sldId id="272" r:id="rId7"/>
    <p:sldId id="267" r:id="rId8"/>
    <p:sldId id="259" r:id="rId9"/>
    <p:sldId id="304" r:id="rId10"/>
    <p:sldId id="260" r:id="rId11"/>
    <p:sldId id="287" r:id="rId12"/>
    <p:sldId id="262" r:id="rId13"/>
    <p:sldId id="265" r:id="rId14"/>
    <p:sldId id="303" r:id="rId15"/>
    <p:sldId id="305" r:id="rId16"/>
    <p:sldId id="273" r:id="rId17"/>
    <p:sldId id="286" r:id="rId18"/>
    <p:sldId id="296" r:id="rId19"/>
    <p:sldId id="276" r:id="rId20"/>
    <p:sldId id="278" r:id="rId21"/>
    <p:sldId id="280" r:id="rId22"/>
    <p:sldId id="289" r:id="rId23"/>
    <p:sldId id="290" r:id="rId24"/>
    <p:sldId id="268" r:id="rId25"/>
    <p:sldId id="269" r:id="rId26"/>
    <p:sldId id="270" r:id="rId27"/>
    <p:sldId id="271" r:id="rId28"/>
    <p:sldId id="291" r:id="rId29"/>
    <p:sldId id="292" r:id="rId30"/>
    <p:sldId id="293" r:id="rId31"/>
    <p:sldId id="294" r:id="rId32"/>
    <p:sldId id="275" r:id="rId33"/>
    <p:sldId id="295" r:id="rId34"/>
    <p:sldId id="301" r:id="rId35"/>
    <p:sldId id="302" r:id="rId36"/>
    <p:sldId id="277" r:id="rId37"/>
    <p:sldId id="297" r:id="rId38"/>
    <p:sldId id="279" r:id="rId39"/>
    <p:sldId id="298" r:id="rId40"/>
    <p:sldId id="299" r:id="rId41"/>
    <p:sldId id="300" r:id="rId42"/>
    <p:sldId id="288" r:id="rId43"/>
    <p:sldId id="264" r:id="rId4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0F6E11-850B-66DC-259C-51AB6FDF88D8}" name="Carly Miller" initials="CM" userId="pNrQeV1dznIdrTq0/op84zVv6htnI+dSdwgg8B6uAjw="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DB5"/>
    <a:srgbClr val="F9C645"/>
    <a:srgbClr val="FFFF00"/>
    <a:srgbClr val="EFAA5F"/>
    <a:srgbClr val="E6A708"/>
    <a:srgbClr val="E88518"/>
    <a:srgbClr val="DE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8C1B6-6054-477E-834F-A8F810B3F637}" v="59" dt="2024-03-06T18:24:47.67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CBCACE"/>
          </a:solidFill>
        </a:fill>
      </a:tcStyle>
    </a:wholeTbl>
    <a:band2H>
      <a:tcTxStyle/>
      <a:tcStyle>
        <a:tcBdr/>
        <a:fill>
          <a:solidFill>
            <a:srgbClr val="E7E6E8"/>
          </a:solidFill>
        </a:fill>
      </a:tcStyle>
    </a:band2H>
    <a:firstCol>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1"/>
          </a:solidFill>
        </a:fill>
      </a:tcStyle>
    </a:firstCol>
    <a:la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1"/>
          </a:solidFill>
        </a:fill>
      </a:tcStyle>
    </a:lastRow>
    <a:fir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DDE2E6"/>
          </a:solidFill>
        </a:fill>
      </a:tcStyle>
    </a:wholeTbl>
    <a:band2H>
      <a:tcTxStyle/>
      <a:tcStyle>
        <a:tcBdr/>
        <a:fill>
          <a:solidFill>
            <a:srgbClr val="EFF1F3"/>
          </a:solidFill>
        </a:fill>
      </a:tcStyle>
    </a:band2H>
    <a:firstCol>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3"/>
          </a:solidFill>
        </a:fill>
      </a:tcStyle>
    </a:firstCol>
    <a:la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3"/>
          </a:solidFill>
        </a:fill>
      </a:tcStyle>
    </a:lastRow>
    <a:fir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wholeTbl>
    <a:band2H>
      <a:tcTxStyle/>
      <a:tcStyle>
        <a:tcBdr/>
        <a:fill>
          <a:solidFill>
            <a:schemeClr val="accent6">
              <a:lumOff val="44000"/>
            </a:schemeClr>
          </a:solidFill>
        </a:fill>
      </a:tcStyle>
    </a:band2H>
    <a:firstCol>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firstCol>
    <a:la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lastRow>
    <a:fir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6">
              <a:lumOff val="44000"/>
            </a:schemeClr>
          </a:solidFill>
        </a:fill>
      </a:tcStyle>
    </a:band2H>
    <a:firstCol>
      <a:tcTxStyle b="on" i="off">
        <a:font>
          <a:latin typeface="Arial"/>
          <a:ea typeface="Arial"/>
          <a:cs typeface="Arial"/>
        </a:font>
        <a:schemeClr val="accent6">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6">
              <a:lumOff val="44000"/>
            </a:schemeClr>
          </a:solidFill>
        </a:fill>
      </a:tcStyle>
    </a:lastRow>
    <a:firstRow>
      <a:tcTxStyle b="on" i="off">
        <a:font>
          <a:latin typeface="Arial"/>
          <a:ea typeface="Arial"/>
          <a:cs typeface="Arial"/>
        </a:font>
        <a:schemeClr val="accent6">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000000"/>
          </a:solidFill>
        </a:fill>
      </a:tcStyle>
    </a:firstCol>
    <a:la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000000"/>
          </a:solidFill>
        </a:fill>
      </a:tcStyle>
    </a:lastRow>
    <a:fir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6">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0" autoAdjust="0"/>
    <p:restoredTop sz="86364" autoAdjust="0"/>
  </p:normalViewPr>
  <p:slideViewPr>
    <p:cSldViewPr snapToGrid="0" snapToObjects="1">
      <p:cViewPr varScale="1">
        <p:scale>
          <a:sx n="109" d="100"/>
          <a:sy n="109" d="100"/>
        </p:scale>
        <p:origin x="845"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dy%20Kamon\Downloads\Data%20for%20impact%20report%201.24.24%20status%20restricte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ody%20Kamon\Downloads\WMC%20data%20summary%202.12.24%20vs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ody%20Kamon\Downloads\WMC%20data%20summary%202.12.24%20vs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ody%20Kamon\Downloads\WMC%20data%20summary%202.12.24%20vs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ody%20Kamon\Downloads\WMC%20data%20summary%202.12.24%20vs2.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dy%20Kamon\Downloads\Data%20for%20impact%20report%201.24.24%20status%20restrict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dy%20Kamon\Downloads\Data%20for%20impact%20report%201.24.24%20status%20restrict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dy%20Kamon\Downloads\Data%20for%20impact%20report%201.24.24%20status%20restrict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ody%20Kamon\Downloads\Data%20for%20impact%20report%201.24.24%20status%20restrict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ody%20Kamon\Downloads\Data%20for%20impact%20report%201.24.24%20status%20restrict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ody%20Kamon\Downloads\Data%20for%20impact%20report%201.24.24%20status%20restrict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ody%20Kamon\Downloads\Data%20for%20impact%20report%201.24.24%20status%20restrict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ody%20Kamon\Downloads\WMC%20data%20summary%202.12.24%20vs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8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b="1">
                <a:solidFill>
                  <a:schemeClr val="tx1"/>
                </a:solidFill>
              </a:rPr>
              <a:t>Youth Stay in CATALIST Longer than the Minimum Recommended Time </a:t>
            </a:r>
          </a:p>
        </c:rich>
      </c:tx>
      <c:layout>
        <c:manualLayout>
          <c:xMode val="edge"/>
          <c:yMode val="edge"/>
          <c:x val="0.16232808226970852"/>
          <c:y val="1.0970590444862318E-3"/>
        </c:manualLayout>
      </c:layout>
      <c:overlay val="0"/>
      <c:spPr>
        <a:noFill/>
        <a:ln>
          <a:noFill/>
        </a:ln>
        <a:effectLst/>
      </c:spPr>
      <c:txPr>
        <a:bodyPr rot="0" spcFirstLastPara="1" vertOverflow="ellipsis" vert="horz" wrap="square" anchor="ctr" anchorCtr="1"/>
        <a:lstStyle/>
        <a:p>
          <a:pPr algn="ctr">
            <a:defRPr sz="168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6535870516185477"/>
          <c:y val="0.21607274654151132"/>
          <c:w val="0.80408573928258964"/>
          <c:h val="0.61091393104413294"/>
        </c:manualLayout>
      </c:layout>
      <c:lineChart>
        <c:grouping val="standard"/>
        <c:varyColors val="0"/>
        <c:ser>
          <c:idx val="0"/>
          <c:order val="0"/>
          <c:tx>
            <c:strRef>
              <c:f>'Sample Basics'!$B$63</c:f>
              <c:strCache>
                <c:ptCount val="1"/>
                <c:pt idx="0">
                  <c:v>Mean</c:v>
                </c:pt>
              </c:strCache>
            </c:strRef>
          </c:tx>
          <c:spPr>
            <a:ln w="28575" cap="rnd">
              <a:noFill/>
              <a:round/>
            </a:ln>
            <a:effectLst/>
          </c:spPr>
          <c:marker>
            <c:symbol val="circle"/>
            <c:size val="15"/>
            <c:spPr>
              <a:solidFill>
                <a:srgbClr val="25015B"/>
              </a:solidFill>
              <a:ln w="9525">
                <a:noFill/>
              </a:ln>
              <a:effectLst/>
            </c:spPr>
          </c:marker>
          <c:cat>
            <c:strRef>
              <c:f>'Sample Basics'!$A$64:$A$67</c:f>
              <c:strCache>
                <c:ptCount val="4"/>
                <c:pt idx="0">
                  <c:v>Completed Treatment</c:v>
                </c:pt>
                <c:pt idx="1">
                  <c:v>Still Active at End of Y2</c:v>
                </c:pt>
                <c:pt idx="2">
                  <c:v>Discharged</c:v>
                </c:pt>
                <c:pt idx="3">
                  <c:v>Total</c:v>
                </c:pt>
              </c:strCache>
            </c:strRef>
          </c:cat>
          <c:val>
            <c:numRef>
              <c:f>'Sample Basics'!$B$64:$B$67</c:f>
              <c:numCache>
                <c:formatCode>###0</c:formatCode>
                <c:ptCount val="4"/>
                <c:pt idx="0">
                  <c:v>182.1</c:v>
                </c:pt>
                <c:pt idx="1">
                  <c:v>135.1</c:v>
                </c:pt>
                <c:pt idx="2">
                  <c:v>135</c:v>
                </c:pt>
                <c:pt idx="3">
                  <c:v>150</c:v>
                </c:pt>
              </c:numCache>
            </c:numRef>
          </c:val>
          <c:smooth val="0"/>
          <c:extLst>
            <c:ext xmlns:c16="http://schemas.microsoft.com/office/drawing/2014/chart" uri="{C3380CC4-5D6E-409C-BE32-E72D297353CC}">
              <c16:uniqueId val="{00000000-C7BF-49B4-8402-B1C656D9BA14}"/>
            </c:ext>
          </c:extLst>
        </c:ser>
        <c:ser>
          <c:idx val="1"/>
          <c:order val="1"/>
          <c:tx>
            <c:strRef>
              <c:f>'Sample Basics'!$C$63</c:f>
              <c:strCache>
                <c:ptCount val="1"/>
                <c:pt idx="0">
                  <c:v>Lower Bound</c:v>
                </c:pt>
              </c:strCache>
            </c:strRef>
          </c:tx>
          <c:spPr>
            <a:ln w="28575" cap="rnd">
              <a:noFill/>
              <a:round/>
            </a:ln>
            <a:effectLst/>
          </c:spPr>
          <c:marker>
            <c:symbol val="none"/>
          </c:marker>
          <c:cat>
            <c:strRef>
              <c:f>'Sample Basics'!$A$64:$A$67</c:f>
              <c:strCache>
                <c:ptCount val="4"/>
                <c:pt idx="0">
                  <c:v>Completed Treatment</c:v>
                </c:pt>
                <c:pt idx="1">
                  <c:v>Still Active at End of Y2</c:v>
                </c:pt>
                <c:pt idx="2">
                  <c:v>Discharged</c:v>
                </c:pt>
                <c:pt idx="3">
                  <c:v>Total</c:v>
                </c:pt>
              </c:strCache>
            </c:strRef>
          </c:cat>
          <c:val>
            <c:numRef>
              <c:f>'Sample Basics'!$C$64:$C$67</c:f>
              <c:numCache>
                <c:formatCode>###0</c:formatCode>
                <c:ptCount val="4"/>
                <c:pt idx="0">
                  <c:v>134.89999999999998</c:v>
                </c:pt>
                <c:pt idx="1">
                  <c:v>88.1</c:v>
                </c:pt>
                <c:pt idx="2">
                  <c:v>96.55</c:v>
                </c:pt>
                <c:pt idx="3">
                  <c:v>105.64</c:v>
                </c:pt>
              </c:numCache>
            </c:numRef>
          </c:val>
          <c:smooth val="0"/>
          <c:extLst>
            <c:ext xmlns:c16="http://schemas.microsoft.com/office/drawing/2014/chart" uri="{C3380CC4-5D6E-409C-BE32-E72D297353CC}">
              <c16:uniqueId val="{00000001-C7BF-49B4-8402-B1C656D9BA14}"/>
            </c:ext>
          </c:extLst>
        </c:ser>
        <c:ser>
          <c:idx val="2"/>
          <c:order val="2"/>
          <c:tx>
            <c:strRef>
              <c:f>'Sample Basics'!$D$63</c:f>
              <c:strCache>
                <c:ptCount val="1"/>
                <c:pt idx="0">
                  <c:v>Upper Bound</c:v>
                </c:pt>
              </c:strCache>
            </c:strRef>
          </c:tx>
          <c:spPr>
            <a:ln w="28575" cap="rnd">
              <a:noFill/>
              <a:round/>
            </a:ln>
            <a:effectLst/>
          </c:spPr>
          <c:marker>
            <c:symbol val="circle"/>
            <c:size val="5"/>
            <c:spPr>
              <a:noFill/>
              <a:ln w="9525">
                <a:noFill/>
              </a:ln>
              <a:effectLst/>
            </c:spPr>
          </c:marker>
          <c:cat>
            <c:strRef>
              <c:f>'Sample Basics'!$A$64:$A$67</c:f>
              <c:strCache>
                <c:ptCount val="4"/>
                <c:pt idx="0">
                  <c:v>Completed Treatment</c:v>
                </c:pt>
                <c:pt idx="1">
                  <c:v>Still Active at End of Y2</c:v>
                </c:pt>
                <c:pt idx="2">
                  <c:v>Discharged</c:v>
                </c:pt>
                <c:pt idx="3">
                  <c:v>Total</c:v>
                </c:pt>
              </c:strCache>
            </c:strRef>
          </c:cat>
          <c:val>
            <c:numRef>
              <c:f>'Sample Basics'!$D$64:$D$67</c:f>
              <c:numCache>
                <c:formatCode>###0</c:formatCode>
                <c:ptCount val="4"/>
                <c:pt idx="0">
                  <c:v>229.3</c:v>
                </c:pt>
                <c:pt idx="1">
                  <c:v>182.1</c:v>
                </c:pt>
                <c:pt idx="2">
                  <c:v>173.45</c:v>
                </c:pt>
                <c:pt idx="3">
                  <c:v>194.36</c:v>
                </c:pt>
              </c:numCache>
            </c:numRef>
          </c:val>
          <c:smooth val="0"/>
          <c:extLst>
            <c:ext xmlns:c16="http://schemas.microsoft.com/office/drawing/2014/chart" uri="{C3380CC4-5D6E-409C-BE32-E72D297353CC}">
              <c16:uniqueId val="{00000002-C7BF-49B4-8402-B1C656D9BA14}"/>
            </c:ext>
          </c:extLst>
        </c:ser>
        <c:dLbls>
          <c:showLegendKey val="0"/>
          <c:showVal val="0"/>
          <c:showCatName val="0"/>
          <c:showSerName val="0"/>
          <c:showPercent val="0"/>
          <c:showBubbleSize val="0"/>
        </c:dLbls>
        <c:hiLowLines>
          <c:spPr>
            <a:ln w="190500" cap="flat" cmpd="sng" algn="ctr">
              <a:solidFill>
                <a:schemeClr val="tx2"/>
              </a:solidFill>
              <a:round/>
            </a:ln>
            <a:effectLst/>
          </c:spPr>
        </c:hiLowLines>
        <c:marker val="1"/>
        <c:smooth val="0"/>
        <c:axId val="461872368"/>
        <c:axId val="461869488"/>
      </c:lineChart>
      <c:catAx>
        <c:axId val="46187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461869488"/>
        <c:crosses val="autoZero"/>
        <c:auto val="1"/>
        <c:lblAlgn val="ctr"/>
        <c:lblOffset val="100"/>
        <c:noMultiLvlLbl val="0"/>
      </c:catAx>
      <c:valAx>
        <c:axId val="461869488"/>
        <c:scaling>
          <c:orientation val="minMax"/>
          <c:max val="2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r>
                  <a:rPr lang="en-US">
                    <a:solidFill>
                      <a:schemeClr val="tx1"/>
                    </a:solidFill>
                  </a:rPr>
                  <a:t>Number of days in treatment</a:t>
                </a:r>
              </a:p>
            </c:rich>
          </c:tx>
          <c:layout>
            <c:manualLayout>
              <c:xMode val="edge"/>
              <c:yMode val="edge"/>
              <c:x val="5.5869888559192265E-4"/>
              <c:y val="0.1861400308852277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461872368"/>
        <c:crosses val="autoZero"/>
        <c:crossBetween val="between"/>
        <c:majorUnit val="20"/>
        <c:minorUnit val="10"/>
      </c:valAx>
      <c:spPr>
        <a:noFill/>
        <a:ln w="4762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rgbClr val="002D49"/>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b="1" dirty="0"/>
              <a:t>Substance use frequency at intake (n=20)</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Substance_use!$F$19</c:f>
              <c:strCache>
                <c:ptCount val="1"/>
                <c:pt idx="0">
                  <c:v>Monthly or less</c:v>
                </c:pt>
              </c:strCache>
            </c:strRef>
          </c:tx>
          <c:spPr>
            <a:solidFill>
              <a:schemeClr val="accent4"/>
            </a:solidFill>
            <a:ln>
              <a:noFill/>
            </a:ln>
            <a:effectLst/>
          </c:spPr>
          <c:invertIfNegative val="0"/>
          <c:cat>
            <c:strRef>
              <c:f>Substance_use!$A$20:$A$26</c:f>
              <c:strCache>
                <c:ptCount val="7"/>
                <c:pt idx="0">
                  <c:v>Nicotine</c:v>
                </c:pt>
                <c:pt idx="1">
                  <c:v>Alcohol</c:v>
                </c:pt>
                <c:pt idx="2">
                  <c:v>Marijuana</c:v>
                </c:pt>
                <c:pt idx="3">
                  <c:v>Prescription misuse</c:v>
                </c:pt>
                <c:pt idx="4">
                  <c:v>Other illegal drugs</c:v>
                </c:pt>
                <c:pt idx="5">
                  <c:v>Inhalants</c:v>
                </c:pt>
                <c:pt idx="6">
                  <c:v>Synthetics</c:v>
                </c:pt>
              </c:strCache>
            </c:strRef>
          </c:cat>
          <c:val>
            <c:numRef>
              <c:f>Substance_use!$F$20:$F$26</c:f>
              <c:numCache>
                <c:formatCode>0%</c:formatCode>
                <c:ptCount val="7"/>
                <c:pt idx="0">
                  <c:v>0.5</c:v>
                </c:pt>
                <c:pt idx="1">
                  <c:v>0.55000000000000004</c:v>
                </c:pt>
                <c:pt idx="2">
                  <c:v>0.5</c:v>
                </c:pt>
                <c:pt idx="3">
                  <c:v>0.05</c:v>
                </c:pt>
                <c:pt idx="4">
                  <c:v>0.05</c:v>
                </c:pt>
                <c:pt idx="5">
                  <c:v>0</c:v>
                </c:pt>
                <c:pt idx="6">
                  <c:v>0</c:v>
                </c:pt>
              </c:numCache>
            </c:numRef>
          </c:val>
          <c:extLst>
            <c:ext xmlns:c16="http://schemas.microsoft.com/office/drawing/2014/chart" uri="{C3380CC4-5D6E-409C-BE32-E72D297353CC}">
              <c16:uniqueId val="{00000000-D8DE-471A-8D4C-C0AD6BDE2F2A}"/>
            </c:ext>
          </c:extLst>
        </c:ser>
        <c:ser>
          <c:idx val="1"/>
          <c:order val="1"/>
          <c:tx>
            <c:strRef>
              <c:f>Substance_use!$G$19</c:f>
              <c:strCache>
                <c:ptCount val="1"/>
                <c:pt idx="0">
                  <c:v>Weekly to Daily use</c:v>
                </c:pt>
              </c:strCache>
            </c:strRef>
          </c:tx>
          <c:spPr>
            <a:solidFill>
              <a:srgbClr val="92D050"/>
            </a:solidFill>
            <a:ln>
              <a:noFill/>
            </a:ln>
            <a:effectLst/>
          </c:spPr>
          <c:invertIfNegative val="0"/>
          <c:cat>
            <c:strRef>
              <c:f>Substance_use!$A$20:$A$26</c:f>
              <c:strCache>
                <c:ptCount val="7"/>
                <c:pt idx="0">
                  <c:v>Nicotine</c:v>
                </c:pt>
                <c:pt idx="1">
                  <c:v>Alcohol</c:v>
                </c:pt>
                <c:pt idx="2">
                  <c:v>Marijuana</c:v>
                </c:pt>
                <c:pt idx="3">
                  <c:v>Prescription misuse</c:v>
                </c:pt>
                <c:pt idx="4">
                  <c:v>Other illegal drugs</c:v>
                </c:pt>
                <c:pt idx="5">
                  <c:v>Inhalants</c:v>
                </c:pt>
                <c:pt idx="6">
                  <c:v>Synthetics</c:v>
                </c:pt>
              </c:strCache>
            </c:strRef>
          </c:cat>
          <c:val>
            <c:numRef>
              <c:f>Substance_use!$G$20:$G$26</c:f>
              <c:numCache>
                <c:formatCode>0%</c:formatCode>
                <c:ptCount val="7"/>
                <c:pt idx="0">
                  <c:v>0.3</c:v>
                </c:pt>
                <c:pt idx="1">
                  <c:v>0</c:v>
                </c:pt>
                <c:pt idx="2">
                  <c:v>0.35</c:v>
                </c:pt>
                <c:pt idx="3">
                  <c:v>0</c:v>
                </c:pt>
                <c:pt idx="4">
                  <c:v>0</c:v>
                </c:pt>
                <c:pt idx="5">
                  <c:v>0</c:v>
                </c:pt>
                <c:pt idx="6">
                  <c:v>0</c:v>
                </c:pt>
              </c:numCache>
            </c:numRef>
          </c:val>
          <c:extLst>
            <c:ext xmlns:c16="http://schemas.microsoft.com/office/drawing/2014/chart" uri="{C3380CC4-5D6E-409C-BE32-E72D297353CC}">
              <c16:uniqueId val="{00000001-D8DE-471A-8D4C-C0AD6BDE2F2A}"/>
            </c:ext>
          </c:extLst>
        </c:ser>
        <c:dLbls>
          <c:showLegendKey val="0"/>
          <c:showVal val="0"/>
          <c:showCatName val="0"/>
          <c:showSerName val="0"/>
          <c:showPercent val="0"/>
          <c:showBubbleSize val="0"/>
        </c:dLbls>
        <c:gapWidth val="103"/>
        <c:overlap val="-27"/>
        <c:axId val="831908208"/>
        <c:axId val="831914688"/>
      </c:barChart>
      <c:catAx>
        <c:axId val="83190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831914688"/>
        <c:crosses val="autoZero"/>
        <c:auto val="1"/>
        <c:lblAlgn val="ctr"/>
        <c:lblOffset val="100"/>
        <c:noMultiLvlLbl val="0"/>
      </c:catAx>
      <c:valAx>
        <c:axId val="831914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831908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sz="2000" b="1" dirty="0"/>
              <a:t>Depression Risk</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bar"/>
        <c:grouping val="stacked"/>
        <c:varyColors val="0"/>
        <c:ser>
          <c:idx val="0"/>
          <c:order val="0"/>
          <c:tx>
            <c:strRef>
              <c:f>Sheet3!$B$18</c:f>
              <c:strCache>
                <c:ptCount val="1"/>
                <c:pt idx="0">
                  <c:v>No to minimal risk</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AFEE-4A66-8AF5-B1C9A100263B}"/>
              </c:ext>
            </c:extLst>
          </c:dPt>
          <c:val>
            <c:numRef>
              <c:f>Sheet3!$E$18</c:f>
              <c:numCache>
                <c:formatCode>0%</c:formatCode>
                <c:ptCount val="1"/>
                <c:pt idx="0">
                  <c:v>0.55000000000000004</c:v>
                </c:pt>
              </c:numCache>
            </c:numRef>
          </c:val>
          <c:extLst>
            <c:ext xmlns:c16="http://schemas.microsoft.com/office/drawing/2014/chart" uri="{C3380CC4-5D6E-409C-BE32-E72D297353CC}">
              <c16:uniqueId val="{00000002-AFEE-4A66-8AF5-B1C9A100263B}"/>
            </c:ext>
          </c:extLst>
        </c:ser>
        <c:ser>
          <c:idx val="1"/>
          <c:order val="1"/>
          <c:tx>
            <c:strRef>
              <c:f>Sheet3!$B$19</c:f>
              <c:strCache>
                <c:ptCount val="1"/>
                <c:pt idx="0">
                  <c:v>Low risk</c:v>
                </c:pt>
              </c:strCache>
            </c:strRef>
          </c:tx>
          <c:spPr>
            <a:solidFill>
              <a:srgbClr val="92D050"/>
            </a:solidFill>
            <a:ln>
              <a:noFill/>
            </a:ln>
            <a:effectLst/>
          </c:spPr>
          <c:invertIfNegative val="0"/>
          <c:val>
            <c:numRef>
              <c:f>Sheet3!$E$19</c:f>
              <c:numCache>
                <c:formatCode>0%</c:formatCode>
                <c:ptCount val="1"/>
                <c:pt idx="0">
                  <c:v>0.15</c:v>
                </c:pt>
              </c:numCache>
            </c:numRef>
          </c:val>
          <c:extLst>
            <c:ext xmlns:c16="http://schemas.microsoft.com/office/drawing/2014/chart" uri="{C3380CC4-5D6E-409C-BE32-E72D297353CC}">
              <c16:uniqueId val="{00000003-AFEE-4A66-8AF5-B1C9A100263B}"/>
            </c:ext>
          </c:extLst>
        </c:ser>
        <c:ser>
          <c:idx val="2"/>
          <c:order val="2"/>
          <c:tx>
            <c:strRef>
              <c:f>Sheet3!$B$20</c:f>
              <c:strCache>
                <c:ptCount val="1"/>
                <c:pt idx="0">
                  <c:v>Moderate risk</c:v>
                </c:pt>
              </c:strCache>
            </c:strRef>
          </c:tx>
          <c:spPr>
            <a:solidFill>
              <a:srgbClr val="B98AFE"/>
            </a:solidFill>
            <a:ln>
              <a:noFill/>
            </a:ln>
            <a:effectLst/>
          </c:spPr>
          <c:invertIfNegative val="0"/>
          <c:dPt>
            <c:idx val="0"/>
            <c:invertIfNegative val="0"/>
            <c:bubble3D val="0"/>
            <c:spPr>
              <a:solidFill>
                <a:srgbClr val="F9CA55"/>
              </a:solidFill>
              <a:ln>
                <a:noFill/>
              </a:ln>
              <a:effectLst/>
            </c:spPr>
            <c:extLst>
              <c:ext xmlns:c16="http://schemas.microsoft.com/office/drawing/2014/chart" uri="{C3380CC4-5D6E-409C-BE32-E72D297353CC}">
                <c16:uniqueId val="{00000005-AFEE-4A66-8AF5-B1C9A100263B}"/>
              </c:ext>
            </c:extLst>
          </c:dPt>
          <c:val>
            <c:numRef>
              <c:f>Sheet3!$E$20</c:f>
              <c:numCache>
                <c:formatCode>0%</c:formatCode>
                <c:ptCount val="1"/>
                <c:pt idx="0">
                  <c:v>0.1</c:v>
                </c:pt>
              </c:numCache>
            </c:numRef>
          </c:val>
          <c:extLst>
            <c:ext xmlns:c16="http://schemas.microsoft.com/office/drawing/2014/chart" uri="{C3380CC4-5D6E-409C-BE32-E72D297353CC}">
              <c16:uniqueId val="{00000006-AFEE-4A66-8AF5-B1C9A100263B}"/>
            </c:ext>
          </c:extLst>
        </c:ser>
        <c:ser>
          <c:idx val="3"/>
          <c:order val="3"/>
          <c:tx>
            <c:strRef>
              <c:f>Sheet3!$B$21</c:f>
              <c:strCache>
                <c:ptCount val="1"/>
                <c:pt idx="0">
                  <c:v>Significant risk</c:v>
                </c:pt>
              </c:strCache>
            </c:strRef>
          </c:tx>
          <c:spPr>
            <a:solidFill>
              <a:schemeClr val="accent5">
                <a:lumMod val="20000"/>
                <a:lumOff val="80000"/>
              </a:schemeClr>
            </a:solidFill>
            <a:ln>
              <a:noFill/>
            </a:ln>
            <a:effectLst/>
          </c:spPr>
          <c:invertIfNegative val="0"/>
          <c:val>
            <c:numRef>
              <c:f>Sheet3!$E$21</c:f>
              <c:numCache>
                <c:formatCode>0%</c:formatCode>
                <c:ptCount val="1"/>
                <c:pt idx="0">
                  <c:v>0.2</c:v>
                </c:pt>
              </c:numCache>
            </c:numRef>
          </c:val>
          <c:extLst>
            <c:ext xmlns:c16="http://schemas.microsoft.com/office/drawing/2014/chart" uri="{C3380CC4-5D6E-409C-BE32-E72D297353CC}">
              <c16:uniqueId val="{00000007-AFEE-4A66-8AF5-B1C9A100263B}"/>
            </c:ext>
          </c:extLst>
        </c:ser>
        <c:dLbls>
          <c:showLegendKey val="0"/>
          <c:showVal val="0"/>
          <c:showCatName val="0"/>
          <c:showSerName val="0"/>
          <c:showPercent val="0"/>
          <c:showBubbleSize val="0"/>
        </c:dLbls>
        <c:gapWidth val="0"/>
        <c:overlap val="100"/>
        <c:axId val="562637088"/>
        <c:axId val="562634208"/>
      </c:barChart>
      <c:catAx>
        <c:axId val="562637088"/>
        <c:scaling>
          <c:orientation val="minMax"/>
        </c:scaling>
        <c:delete val="1"/>
        <c:axPos val="l"/>
        <c:numFmt formatCode="General" sourceLinked="1"/>
        <c:majorTickMark val="none"/>
        <c:minorTickMark val="none"/>
        <c:tickLblPos val="nextTo"/>
        <c:crossAx val="562634208"/>
        <c:crosses val="autoZero"/>
        <c:auto val="1"/>
        <c:lblAlgn val="ctr"/>
        <c:lblOffset val="100"/>
        <c:noMultiLvlLbl val="0"/>
      </c:catAx>
      <c:valAx>
        <c:axId val="5626342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6263708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b="1" dirty="0"/>
              <a:t>Anxiety Risk</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bar"/>
        <c:grouping val="stacked"/>
        <c:varyColors val="0"/>
        <c:ser>
          <c:idx val="0"/>
          <c:order val="0"/>
          <c:tx>
            <c:strRef>
              <c:f>Sheet3!$B$18</c:f>
              <c:strCache>
                <c:ptCount val="1"/>
                <c:pt idx="0">
                  <c:v>No to minimal risk</c:v>
                </c:pt>
              </c:strCache>
            </c:strRef>
          </c:tx>
          <c:spPr>
            <a:solidFill>
              <a:schemeClr val="accent4"/>
            </a:solidFill>
            <a:ln>
              <a:solidFill>
                <a:srgbClr val="25015B"/>
              </a:solidFill>
            </a:ln>
            <a:effectLst/>
          </c:spPr>
          <c:invertIfNegative val="0"/>
          <c:val>
            <c:numRef>
              <c:f>Sheet3!$G$18</c:f>
              <c:numCache>
                <c:formatCode>0%</c:formatCode>
                <c:ptCount val="1"/>
                <c:pt idx="0">
                  <c:v>0.45</c:v>
                </c:pt>
              </c:numCache>
            </c:numRef>
          </c:val>
          <c:extLst>
            <c:ext xmlns:c16="http://schemas.microsoft.com/office/drawing/2014/chart" uri="{C3380CC4-5D6E-409C-BE32-E72D297353CC}">
              <c16:uniqueId val="{00000000-3511-4A87-9CE5-DEA6D59F878D}"/>
            </c:ext>
          </c:extLst>
        </c:ser>
        <c:ser>
          <c:idx val="1"/>
          <c:order val="1"/>
          <c:tx>
            <c:strRef>
              <c:f>Sheet3!$B$19</c:f>
              <c:strCache>
                <c:ptCount val="1"/>
                <c:pt idx="0">
                  <c:v>Low risk</c:v>
                </c:pt>
              </c:strCache>
            </c:strRef>
          </c:tx>
          <c:spPr>
            <a:solidFill>
              <a:srgbClr val="92D050"/>
            </a:solidFill>
            <a:ln>
              <a:solidFill>
                <a:srgbClr val="8635FD"/>
              </a:solidFill>
            </a:ln>
            <a:effectLst/>
          </c:spPr>
          <c:invertIfNegative val="0"/>
          <c:val>
            <c:numRef>
              <c:f>Sheet3!$G$19</c:f>
              <c:numCache>
                <c:formatCode>0%</c:formatCode>
                <c:ptCount val="1"/>
                <c:pt idx="0">
                  <c:v>0.15</c:v>
                </c:pt>
              </c:numCache>
            </c:numRef>
          </c:val>
          <c:extLst>
            <c:ext xmlns:c16="http://schemas.microsoft.com/office/drawing/2014/chart" uri="{C3380CC4-5D6E-409C-BE32-E72D297353CC}">
              <c16:uniqueId val="{00000001-3511-4A87-9CE5-DEA6D59F878D}"/>
            </c:ext>
          </c:extLst>
        </c:ser>
        <c:ser>
          <c:idx val="2"/>
          <c:order val="2"/>
          <c:tx>
            <c:strRef>
              <c:f>Sheet3!$B$20</c:f>
              <c:strCache>
                <c:ptCount val="1"/>
                <c:pt idx="0">
                  <c:v>Moderate risk</c:v>
                </c:pt>
              </c:strCache>
            </c:strRef>
          </c:tx>
          <c:spPr>
            <a:solidFill>
              <a:srgbClr val="F9CA55"/>
            </a:solidFill>
            <a:ln>
              <a:solidFill>
                <a:srgbClr val="F9CA55"/>
              </a:solidFill>
            </a:ln>
            <a:effectLst/>
          </c:spPr>
          <c:invertIfNegative val="0"/>
          <c:val>
            <c:numRef>
              <c:f>Sheet3!$G$20</c:f>
              <c:numCache>
                <c:formatCode>0%</c:formatCode>
                <c:ptCount val="1"/>
                <c:pt idx="0">
                  <c:v>0.2</c:v>
                </c:pt>
              </c:numCache>
            </c:numRef>
          </c:val>
          <c:extLst>
            <c:ext xmlns:c16="http://schemas.microsoft.com/office/drawing/2014/chart" uri="{C3380CC4-5D6E-409C-BE32-E72D297353CC}">
              <c16:uniqueId val="{00000002-3511-4A87-9CE5-DEA6D59F878D}"/>
            </c:ext>
          </c:extLst>
        </c:ser>
        <c:ser>
          <c:idx val="3"/>
          <c:order val="3"/>
          <c:tx>
            <c:strRef>
              <c:f>Sheet3!$B$21</c:f>
              <c:strCache>
                <c:ptCount val="1"/>
                <c:pt idx="0">
                  <c:v>Significant risk</c:v>
                </c:pt>
              </c:strCache>
            </c:strRef>
          </c:tx>
          <c:spPr>
            <a:solidFill>
              <a:schemeClr val="accent5">
                <a:lumMod val="20000"/>
                <a:lumOff val="80000"/>
              </a:schemeClr>
            </a:solidFill>
            <a:ln>
              <a:solidFill>
                <a:srgbClr val="E6A708"/>
              </a:solidFill>
            </a:ln>
            <a:effectLst/>
          </c:spPr>
          <c:invertIfNegative val="0"/>
          <c:val>
            <c:numRef>
              <c:f>Sheet3!$G$21</c:f>
              <c:numCache>
                <c:formatCode>0%</c:formatCode>
                <c:ptCount val="1"/>
                <c:pt idx="0">
                  <c:v>0.2</c:v>
                </c:pt>
              </c:numCache>
            </c:numRef>
          </c:val>
          <c:extLst>
            <c:ext xmlns:c16="http://schemas.microsoft.com/office/drawing/2014/chart" uri="{C3380CC4-5D6E-409C-BE32-E72D297353CC}">
              <c16:uniqueId val="{00000003-3511-4A87-9CE5-DEA6D59F878D}"/>
            </c:ext>
          </c:extLst>
        </c:ser>
        <c:dLbls>
          <c:showLegendKey val="0"/>
          <c:showVal val="0"/>
          <c:showCatName val="0"/>
          <c:showSerName val="0"/>
          <c:showPercent val="0"/>
          <c:showBubbleSize val="0"/>
        </c:dLbls>
        <c:gapWidth val="0"/>
        <c:overlap val="100"/>
        <c:axId val="562637088"/>
        <c:axId val="562634208"/>
      </c:barChart>
      <c:catAx>
        <c:axId val="562637088"/>
        <c:scaling>
          <c:orientation val="minMax"/>
        </c:scaling>
        <c:delete val="1"/>
        <c:axPos val="l"/>
        <c:numFmt formatCode="General" sourceLinked="1"/>
        <c:majorTickMark val="none"/>
        <c:minorTickMark val="none"/>
        <c:tickLblPos val="nextTo"/>
        <c:crossAx val="562634208"/>
        <c:crosses val="autoZero"/>
        <c:auto val="1"/>
        <c:lblAlgn val="ctr"/>
        <c:lblOffset val="100"/>
        <c:noMultiLvlLbl val="0"/>
      </c:catAx>
      <c:valAx>
        <c:axId val="5626342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6263708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b="1">
                <a:solidFill>
                  <a:schemeClr val="tx1"/>
                </a:solidFill>
              </a:rPr>
              <a:t>Trauma Risk</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bar"/>
        <c:grouping val="stacked"/>
        <c:varyColors val="0"/>
        <c:ser>
          <c:idx val="0"/>
          <c:order val="0"/>
          <c:tx>
            <c:strRef>
              <c:f>Sheet3!$B$39</c:f>
              <c:strCache>
                <c:ptCount val="1"/>
                <c:pt idx="0">
                  <c:v>None</c:v>
                </c:pt>
              </c:strCache>
            </c:strRef>
          </c:tx>
          <c:spPr>
            <a:solidFill>
              <a:schemeClr val="accent4"/>
            </a:solidFill>
            <a:ln>
              <a:solidFill>
                <a:srgbClr val="25015B"/>
              </a:solidFill>
            </a:ln>
            <a:effectLst/>
          </c:spPr>
          <c:invertIfNegative val="0"/>
          <c:val>
            <c:numRef>
              <c:f>Sheet3!$F$39</c:f>
              <c:numCache>
                <c:formatCode>0%</c:formatCode>
                <c:ptCount val="1"/>
                <c:pt idx="0">
                  <c:v>0.29399999999999998</c:v>
                </c:pt>
              </c:numCache>
            </c:numRef>
          </c:val>
          <c:extLst>
            <c:ext xmlns:c16="http://schemas.microsoft.com/office/drawing/2014/chart" uri="{C3380CC4-5D6E-409C-BE32-E72D297353CC}">
              <c16:uniqueId val="{00000000-6DB0-4860-8961-E589EFAFFD58}"/>
            </c:ext>
          </c:extLst>
        </c:ser>
        <c:ser>
          <c:idx val="1"/>
          <c:order val="1"/>
          <c:tx>
            <c:strRef>
              <c:f>Sheet3!$B$40</c:f>
              <c:strCache>
                <c:ptCount val="1"/>
                <c:pt idx="0">
                  <c:v>Minimal</c:v>
                </c:pt>
              </c:strCache>
            </c:strRef>
          </c:tx>
          <c:spPr>
            <a:solidFill>
              <a:srgbClr val="92D050"/>
            </a:solidFill>
            <a:ln>
              <a:solidFill>
                <a:srgbClr val="8635FD"/>
              </a:solidFill>
            </a:ln>
            <a:effectLst/>
          </c:spPr>
          <c:invertIfNegative val="0"/>
          <c:val>
            <c:numRef>
              <c:f>Sheet3!$F$40</c:f>
              <c:numCache>
                <c:formatCode>0%</c:formatCode>
                <c:ptCount val="1"/>
                <c:pt idx="0">
                  <c:v>5.8999999999999997E-2</c:v>
                </c:pt>
              </c:numCache>
            </c:numRef>
          </c:val>
          <c:extLst>
            <c:ext xmlns:c16="http://schemas.microsoft.com/office/drawing/2014/chart" uri="{C3380CC4-5D6E-409C-BE32-E72D297353CC}">
              <c16:uniqueId val="{00000001-6DB0-4860-8961-E589EFAFFD58}"/>
            </c:ext>
          </c:extLst>
        </c:ser>
        <c:ser>
          <c:idx val="2"/>
          <c:order val="2"/>
          <c:tx>
            <c:strRef>
              <c:f>Sheet3!$B$41</c:f>
              <c:strCache>
                <c:ptCount val="1"/>
                <c:pt idx="0">
                  <c:v>Mild</c:v>
                </c:pt>
              </c:strCache>
            </c:strRef>
          </c:tx>
          <c:spPr>
            <a:solidFill>
              <a:srgbClr val="B98AFE"/>
            </a:solidFill>
            <a:ln>
              <a:solidFill>
                <a:srgbClr val="B98AFE"/>
              </a:solidFill>
            </a:ln>
            <a:effectLst/>
          </c:spPr>
          <c:invertIfNegative val="0"/>
          <c:val>
            <c:numRef>
              <c:f>Sheet3!$F$41</c:f>
              <c:numCache>
                <c:formatCode>0%</c:formatCode>
                <c:ptCount val="1"/>
                <c:pt idx="0">
                  <c:v>0.17649999999999999</c:v>
                </c:pt>
              </c:numCache>
            </c:numRef>
          </c:val>
          <c:extLst>
            <c:ext xmlns:c16="http://schemas.microsoft.com/office/drawing/2014/chart" uri="{C3380CC4-5D6E-409C-BE32-E72D297353CC}">
              <c16:uniqueId val="{00000002-6DB0-4860-8961-E589EFAFFD58}"/>
            </c:ext>
          </c:extLst>
        </c:ser>
        <c:ser>
          <c:idx val="3"/>
          <c:order val="3"/>
          <c:tx>
            <c:strRef>
              <c:f>Sheet3!$B$42</c:f>
              <c:strCache>
                <c:ptCount val="1"/>
                <c:pt idx="0">
                  <c:v>Moderate</c:v>
                </c:pt>
              </c:strCache>
            </c:strRef>
          </c:tx>
          <c:spPr>
            <a:solidFill>
              <a:srgbClr val="F9CA55"/>
            </a:solidFill>
            <a:ln>
              <a:solidFill>
                <a:srgbClr val="F9CA55"/>
              </a:solidFill>
            </a:ln>
            <a:effectLst/>
          </c:spPr>
          <c:invertIfNegative val="0"/>
          <c:val>
            <c:numRef>
              <c:f>Sheet3!$F$42</c:f>
              <c:numCache>
                <c:formatCode>0%</c:formatCode>
                <c:ptCount val="1"/>
                <c:pt idx="0">
                  <c:v>0.17649999999999999</c:v>
                </c:pt>
              </c:numCache>
            </c:numRef>
          </c:val>
          <c:extLst>
            <c:ext xmlns:c16="http://schemas.microsoft.com/office/drawing/2014/chart" uri="{C3380CC4-5D6E-409C-BE32-E72D297353CC}">
              <c16:uniqueId val="{00000003-6DB0-4860-8961-E589EFAFFD58}"/>
            </c:ext>
          </c:extLst>
        </c:ser>
        <c:ser>
          <c:idx val="4"/>
          <c:order val="4"/>
          <c:tx>
            <c:strRef>
              <c:f>Sheet3!$B$43</c:f>
              <c:strCache>
                <c:ptCount val="1"/>
                <c:pt idx="0">
                  <c:v>Severe</c:v>
                </c:pt>
              </c:strCache>
            </c:strRef>
          </c:tx>
          <c:spPr>
            <a:solidFill>
              <a:schemeClr val="accent5">
                <a:lumMod val="20000"/>
                <a:lumOff val="80000"/>
              </a:schemeClr>
            </a:solidFill>
            <a:ln>
              <a:solidFill>
                <a:srgbClr val="E6A708"/>
              </a:solidFill>
            </a:ln>
            <a:effectLst/>
          </c:spPr>
          <c:invertIfNegative val="0"/>
          <c:val>
            <c:numRef>
              <c:f>Sheet3!$F$43</c:f>
              <c:numCache>
                <c:formatCode>0%</c:formatCode>
                <c:ptCount val="1"/>
                <c:pt idx="0">
                  <c:v>0.1176</c:v>
                </c:pt>
              </c:numCache>
            </c:numRef>
          </c:val>
          <c:extLst>
            <c:ext xmlns:c16="http://schemas.microsoft.com/office/drawing/2014/chart" uri="{C3380CC4-5D6E-409C-BE32-E72D297353CC}">
              <c16:uniqueId val="{00000004-6DB0-4860-8961-E589EFAFFD58}"/>
            </c:ext>
          </c:extLst>
        </c:ser>
        <c:ser>
          <c:idx val="5"/>
          <c:order val="5"/>
          <c:tx>
            <c:strRef>
              <c:f>Sheet3!$B$44</c:f>
              <c:strCache>
                <c:ptCount val="1"/>
                <c:pt idx="0">
                  <c:v>Very severe</c:v>
                </c:pt>
              </c:strCache>
            </c:strRef>
          </c:tx>
          <c:spPr>
            <a:solidFill>
              <a:schemeClr val="accent5">
                <a:lumMod val="60000"/>
                <a:lumOff val="40000"/>
              </a:schemeClr>
            </a:solidFill>
            <a:ln>
              <a:solidFill>
                <a:srgbClr val="AE7E06"/>
              </a:solidFill>
            </a:ln>
            <a:effectLst/>
          </c:spPr>
          <c:invertIfNegative val="0"/>
          <c:val>
            <c:numRef>
              <c:f>Sheet3!$F$44</c:f>
              <c:numCache>
                <c:formatCode>0%</c:formatCode>
                <c:ptCount val="1"/>
                <c:pt idx="0">
                  <c:v>0.17649999999999999</c:v>
                </c:pt>
              </c:numCache>
            </c:numRef>
          </c:val>
          <c:extLst>
            <c:ext xmlns:c16="http://schemas.microsoft.com/office/drawing/2014/chart" uri="{C3380CC4-5D6E-409C-BE32-E72D297353CC}">
              <c16:uniqueId val="{00000005-6DB0-4860-8961-E589EFAFFD58}"/>
            </c:ext>
          </c:extLst>
        </c:ser>
        <c:dLbls>
          <c:showLegendKey val="0"/>
          <c:showVal val="0"/>
          <c:showCatName val="0"/>
          <c:showSerName val="0"/>
          <c:showPercent val="0"/>
          <c:showBubbleSize val="0"/>
        </c:dLbls>
        <c:gapWidth val="0"/>
        <c:overlap val="100"/>
        <c:axId val="562637088"/>
        <c:axId val="562634208"/>
      </c:barChart>
      <c:catAx>
        <c:axId val="562637088"/>
        <c:scaling>
          <c:orientation val="minMax"/>
        </c:scaling>
        <c:delete val="1"/>
        <c:axPos val="l"/>
        <c:numFmt formatCode="General" sourceLinked="1"/>
        <c:majorTickMark val="none"/>
        <c:minorTickMark val="none"/>
        <c:tickLblPos val="nextTo"/>
        <c:crossAx val="562634208"/>
        <c:crosses val="autoZero"/>
        <c:auto val="1"/>
        <c:lblAlgn val="ctr"/>
        <c:lblOffset val="100"/>
        <c:noMultiLvlLbl val="0"/>
      </c:catAx>
      <c:valAx>
        <c:axId val="5626342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6263708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b="1" dirty="0"/>
              <a:t>Changes in Social Determinants of Health Over Time (n=60)</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'SDoH over time'!$A$4</c:f>
              <c:strCache>
                <c:ptCount val="1"/>
                <c:pt idx="0">
                  <c:v>0 factors</c:v>
                </c:pt>
              </c:strCache>
            </c:strRef>
          </c:tx>
          <c:spPr>
            <a:solidFill>
              <a:schemeClr val="accent4"/>
            </a:solidFill>
            <a:ln>
              <a:solidFill>
                <a:schemeClr val="accent4"/>
              </a:solidFill>
            </a:ln>
            <a:effectLst/>
          </c:spPr>
          <c:invertIfNegative val="0"/>
          <c:cat>
            <c:strRef>
              <c:f>'SDoH over time'!$I$22:$K$22</c:f>
              <c:strCache>
                <c:ptCount val="3"/>
                <c:pt idx="0">
                  <c:v>Intake</c:v>
                </c:pt>
                <c:pt idx="1">
                  <c:v>3 months</c:v>
                </c:pt>
                <c:pt idx="2">
                  <c:v>6 months</c:v>
                </c:pt>
              </c:strCache>
            </c:strRef>
          </c:cat>
          <c:val>
            <c:numRef>
              <c:f>('SDoH over time'!$C$4,'SDoH over time'!$E$4,'SDoH over time'!$G$4)</c:f>
              <c:numCache>
                <c:formatCode>0%</c:formatCode>
                <c:ptCount val="3"/>
                <c:pt idx="0">
                  <c:v>0.41935483870967744</c:v>
                </c:pt>
                <c:pt idx="1">
                  <c:v>0.44262295081967212</c:v>
                </c:pt>
                <c:pt idx="2">
                  <c:v>0.62295081967213117</c:v>
                </c:pt>
              </c:numCache>
            </c:numRef>
          </c:val>
          <c:extLst>
            <c:ext xmlns:c16="http://schemas.microsoft.com/office/drawing/2014/chart" uri="{C3380CC4-5D6E-409C-BE32-E72D297353CC}">
              <c16:uniqueId val="{00000000-471F-40B1-B34A-A720CA0D6077}"/>
            </c:ext>
          </c:extLst>
        </c:ser>
        <c:ser>
          <c:idx val="1"/>
          <c:order val="1"/>
          <c:tx>
            <c:strRef>
              <c:f>'SDoH over time'!$A$5</c:f>
              <c:strCache>
                <c:ptCount val="1"/>
                <c:pt idx="0">
                  <c:v>1 factor</c:v>
                </c:pt>
              </c:strCache>
            </c:strRef>
          </c:tx>
          <c:spPr>
            <a:solidFill>
              <a:srgbClr val="92D050"/>
            </a:solidFill>
            <a:ln>
              <a:solidFill>
                <a:srgbClr val="92D050"/>
              </a:solidFill>
            </a:ln>
            <a:effectLst/>
          </c:spPr>
          <c:invertIfNegative val="0"/>
          <c:cat>
            <c:strRef>
              <c:f>'SDoH over time'!$I$22:$K$22</c:f>
              <c:strCache>
                <c:ptCount val="3"/>
                <c:pt idx="0">
                  <c:v>Intake</c:v>
                </c:pt>
                <c:pt idx="1">
                  <c:v>3 months</c:v>
                </c:pt>
                <c:pt idx="2">
                  <c:v>6 months</c:v>
                </c:pt>
              </c:strCache>
            </c:strRef>
          </c:cat>
          <c:val>
            <c:numRef>
              <c:f>('SDoH over time'!$C$5,'SDoH over time'!$E$5,'SDoH over time'!$G$5)</c:f>
              <c:numCache>
                <c:formatCode>0%</c:formatCode>
                <c:ptCount val="3"/>
                <c:pt idx="0">
                  <c:v>0.35483870967741937</c:v>
                </c:pt>
                <c:pt idx="1">
                  <c:v>0.27868852459016391</c:v>
                </c:pt>
                <c:pt idx="2">
                  <c:v>0.22950819672131148</c:v>
                </c:pt>
              </c:numCache>
            </c:numRef>
          </c:val>
          <c:extLst>
            <c:ext xmlns:c16="http://schemas.microsoft.com/office/drawing/2014/chart" uri="{C3380CC4-5D6E-409C-BE32-E72D297353CC}">
              <c16:uniqueId val="{00000001-471F-40B1-B34A-A720CA0D6077}"/>
            </c:ext>
          </c:extLst>
        </c:ser>
        <c:ser>
          <c:idx val="2"/>
          <c:order val="2"/>
          <c:tx>
            <c:strRef>
              <c:f>'SDoH over time'!$A$6</c:f>
              <c:strCache>
                <c:ptCount val="1"/>
                <c:pt idx="0">
                  <c:v>2 factors</c:v>
                </c:pt>
              </c:strCache>
            </c:strRef>
          </c:tx>
          <c:spPr>
            <a:solidFill>
              <a:schemeClr val="accent6"/>
            </a:solidFill>
            <a:ln>
              <a:solidFill>
                <a:schemeClr val="accent6"/>
              </a:solidFill>
            </a:ln>
            <a:effectLst/>
          </c:spPr>
          <c:invertIfNegative val="0"/>
          <c:cat>
            <c:strRef>
              <c:f>'SDoH over time'!$I$22:$K$22</c:f>
              <c:strCache>
                <c:ptCount val="3"/>
                <c:pt idx="0">
                  <c:v>Intake</c:v>
                </c:pt>
                <c:pt idx="1">
                  <c:v>3 months</c:v>
                </c:pt>
                <c:pt idx="2">
                  <c:v>6 months</c:v>
                </c:pt>
              </c:strCache>
            </c:strRef>
          </c:cat>
          <c:val>
            <c:numRef>
              <c:f>('SDoH over time'!$C$6,'SDoH over time'!$E$6,'SDoH over time'!$G$6)</c:f>
              <c:numCache>
                <c:formatCode>0%</c:formatCode>
                <c:ptCount val="3"/>
                <c:pt idx="0">
                  <c:v>9.6774193548387094E-2</c:v>
                </c:pt>
                <c:pt idx="1">
                  <c:v>0.18032786885245902</c:v>
                </c:pt>
                <c:pt idx="2">
                  <c:v>0.11475409836065574</c:v>
                </c:pt>
              </c:numCache>
            </c:numRef>
          </c:val>
          <c:extLst>
            <c:ext xmlns:c16="http://schemas.microsoft.com/office/drawing/2014/chart" uri="{C3380CC4-5D6E-409C-BE32-E72D297353CC}">
              <c16:uniqueId val="{00000002-471F-40B1-B34A-A720CA0D6077}"/>
            </c:ext>
          </c:extLst>
        </c:ser>
        <c:ser>
          <c:idx val="3"/>
          <c:order val="3"/>
          <c:tx>
            <c:strRef>
              <c:f>'SDoH over time'!$A$7</c:f>
              <c:strCache>
                <c:ptCount val="1"/>
                <c:pt idx="0">
                  <c:v>3+ factors</c:v>
                </c:pt>
              </c:strCache>
            </c:strRef>
          </c:tx>
          <c:spPr>
            <a:solidFill>
              <a:schemeClr val="accent5">
                <a:lumMod val="20000"/>
                <a:lumOff val="80000"/>
              </a:schemeClr>
            </a:solidFill>
            <a:ln>
              <a:solidFill>
                <a:schemeClr val="accent5">
                  <a:lumMod val="20000"/>
                  <a:lumOff val="80000"/>
                </a:schemeClr>
              </a:solidFill>
            </a:ln>
            <a:effectLst/>
          </c:spPr>
          <c:invertIfNegative val="0"/>
          <c:cat>
            <c:strRef>
              <c:f>'SDoH over time'!$I$22:$K$22</c:f>
              <c:strCache>
                <c:ptCount val="3"/>
                <c:pt idx="0">
                  <c:v>Intake</c:v>
                </c:pt>
                <c:pt idx="1">
                  <c:v>3 months</c:v>
                </c:pt>
                <c:pt idx="2">
                  <c:v>6 months</c:v>
                </c:pt>
              </c:strCache>
            </c:strRef>
          </c:cat>
          <c:val>
            <c:numRef>
              <c:f>('SDoH over time'!$C$7,'SDoH over time'!$E$7,'SDoH over time'!$G$7)</c:f>
              <c:numCache>
                <c:formatCode>0%</c:formatCode>
                <c:ptCount val="3"/>
                <c:pt idx="0">
                  <c:v>0.12903225806451613</c:v>
                </c:pt>
                <c:pt idx="1">
                  <c:v>9.8360655737704916E-2</c:v>
                </c:pt>
                <c:pt idx="2">
                  <c:v>1.6393442622950821E-2</c:v>
                </c:pt>
              </c:numCache>
            </c:numRef>
          </c:val>
          <c:extLst>
            <c:ext xmlns:c16="http://schemas.microsoft.com/office/drawing/2014/chart" uri="{C3380CC4-5D6E-409C-BE32-E72D297353CC}">
              <c16:uniqueId val="{00000003-471F-40B1-B34A-A720CA0D6077}"/>
            </c:ext>
          </c:extLst>
        </c:ser>
        <c:dLbls>
          <c:showLegendKey val="0"/>
          <c:showVal val="0"/>
          <c:showCatName val="0"/>
          <c:showSerName val="0"/>
          <c:showPercent val="0"/>
          <c:showBubbleSize val="0"/>
        </c:dLbls>
        <c:gapWidth val="219"/>
        <c:overlap val="-27"/>
        <c:axId val="541571408"/>
        <c:axId val="541575016"/>
      </c:barChart>
      <c:catAx>
        <c:axId val="54157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41575016"/>
        <c:crosses val="autoZero"/>
        <c:auto val="1"/>
        <c:lblAlgn val="ctr"/>
        <c:lblOffset val="100"/>
        <c:noMultiLvlLbl val="0"/>
      </c:catAx>
      <c:valAx>
        <c:axId val="54157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4157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b="1" dirty="0"/>
              <a:t>Substance</a:t>
            </a:r>
            <a:r>
              <a:rPr lang="en-US" b="1" baseline="0" dirty="0"/>
              <a:t> use frequency at intake (n=61)</a:t>
            </a:r>
            <a:endParaRPr lang="en-US" b="1"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'SUD over time'!$C$13</c:f>
              <c:strCache>
                <c:ptCount val="1"/>
                <c:pt idx="0">
                  <c:v>Monthly or less</c:v>
                </c:pt>
              </c:strCache>
            </c:strRef>
          </c:tx>
          <c:spPr>
            <a:solidFill>
              <a:schemeClr val="accent4"/>
            </a:solidFill>
            <a:ln>
              <a:solidFill>
                <a:schemeClr val="accent4"/>
              </a:solidFill>
            </a:ln>
            <a:effectLst/>
          </c:spPr>
          <c:invertIfNegative val="0"/>
          <c:cat>
            <c:strRef>
              <c:f>'SUD over time'!$A$14:$A$20</c:f>
              <c:strCache>
                <c:ptCount val="7"/>
                <c:pt idx="0">
                  <c:v>Nicotine</c:v>
                </c:pt>
                <c:pt idx="1">
                  <c:v>Alcohol</c:v>
                </c:pt>
                <c:pt idx="2">
                  <c:v>Marijuana</c:v>
                </c:pt>
                <c:pt idx="3">
                  <c:v>Prescription misuse</c:v>
                </c:pt>
                <c:pt idx="4">
                  <c:v>Other illegal drugs</c:v>
                </c:pt>
                <c:pt idx="5">
                  <c:v>Inhalants</c:v>
                </c:pt>
                <c:pt idx="6">
                  <c:v>Synthetics</c:v>
                </c:pt>
              </c:strCache>
            </c:strRef>
          </c:cat>
          <c:val>
            <c:numRef>
              <c:f>'SUD over time'!$C$14:$C$20</c:f>
              <c:numCache>
                <c:formatCode>0%</c:formatCode>
                <c:ptCount val="7"/>
                <c:pt idx="0">
                  <c:v>0.31666666666666665</c:v>
                </c:pt>
                <c:pt idx="1">
                  <c:v>0.41666666666666669</c:v>
                </c:pt>
                <c:pt idx="2">
                  <c:v>0.33333333333333331</c:v>
                </c:pt>
                <c:pt idx="3">
                  <c:v>6.6666666666666666E-2</c:v>
                </c:pt>
                <c:pt idx="4">
                  <c:v>1.6666666666666666E-2</c:v>
                </c:pt>
                <c:pt idx="5">
                  <c:v>0</c:v>
                </c:pt>
                <c:pt idx="6">
                  <c:v>0.05</c:v>
                </c:pt>
              </c:numCache>
            </c:numRef>
          </c:val>
          <c:extLst>
            <c:ext xmlns:c16="http://schemas.microsoft.com/office/drawing/2014/chart" uri="{C3380CC4-5D6E-409C-BE32-E72D297353CC}">
              <c16:uniqueId val="{00000000-7653-496A-9137-73F33B489736}"/>
            </c:ext>
          </c:extLst>
        </c:ser>
        <c:ser>
          <c:idx val="1"/>
          <c:order val="1"/>
          <c:tx>
            <c:strRef>
              <c:f>'SUD over time'!$D$13</c:f>
              <c:strCache>
                <c:ptCount val="1"/>
                <c:pt idx="0">
                  <c:v>Weekly to Daily use</c:v>
                </c:pt>
              </c:strCache>
            </c:strRef>
          </c:tx>
          <c:spPr>
            <a:solidFill>
              <a:srgbClr val="92D050"/>
            </a:solidFill>
            <a:ln>
              <a:solidFill>
                <a:srgbClr val="92D050"/>
              </a:solidFill>
            </a:ln>
            <a:effectLst/>
          </c:spPr>
          <c:invertIfNegative val="0"/>
          <c:cat>
            <c:strRef>
              <c:f>'SUD over time'!$A$14:$A$20</c:f>
              <c:strCache>
                <c:ptCount val="7"/>
                <c:pt idx="0">
                  <c:v>Nicotine</c:v>
                </c:pt>
                <c:pt idx="1">
                  <c:v>Alcohol</c:v>
                </c:pt>
                <c:pt idx="2">
                  <c:v>Marijuana</c:v>
                </c:pt>
                <c:pt idx="3">
                  <c:v>Prescription misuse</c:v>
                </c:pt>
                <c:pt idx="4">
                  <c:v>Other illegal drugs</c:v>
                </c:pt>
                <c:pt idx="5">
                  <c:v>Inhalants</c:v>
                </c:pt>
                <c:pt idx="6">
                  <c:v>Synthetics</c:v>
                </c:pt>
              </c:strCache>
            </c:strRef>
          </c:cat>
          <c:val>
            <c:numRef>
              <c:f>'SUD over time'!$D$14:$D$20</c:f>
              <c:numCache>
                <c:formatCode>0%</c:formatCode>
                <c:ptCount val="7"/>
                <c:pt idx="0">
                  <c:v>0.5</c:v>
                </c:pt>
                <c:pt idx="1">
                  <c:v>6.6666666666666666E-2</c:v>
                </c:pt>
                <c:pt idx="2">
                  <c:v>0.45</c:v>
                </c:pt>
                <c:pt idx="3">
                  <c:v>0.05</c:v>
                </c:pt>
                <c:pt idx="4">
                  <c:v>3.3333333333333333E-2</c:v>
                </c:pt>
                <c:pt idx="5">
                  <c:v>0</c:v>
                </c:pt>
                <c:pt idx="6">
                  <c:v>0</c:v>
                </c:pt>
              </c:numCache>
            </c:numRef>
          </c:val>
          <c:extLst>
            <c:ext xmlns:c16="http://schemas.microsoft.com/office/drawing/2014/chart" uri="{C3380CC4-5D6E-409C-BE32-E72D297353CC}">
              <c16:uniqueId val="{00000001-7653-496A-9137-73F33B489736}"/>
            </c:ext>
          </c:extLst>
        </c:ser>
        <c:dLbls>
          <c:showLegendKey val="0"/>
          <c:showVal val="0"/>
          <c:showCatName val="0"/>
          <c:showSerName val="0"/>
          <c:showPercent val="0"/>
          <c:showBubbleSize val="0"/>
        </c:dLbls>
        <c:gapWidth val="99"/>
        <c:overlap val="-27"/>
        <c:axId val="753553368"/>
        <c:axId val="753556248"/>
      </c:barChart>
      <c:catAx>
        <c:axId val="75355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753556248"/>
        <c:crosses val="autoZero"/>
        <c:auto val="1"/>
        <c:lblAlgn val="ctr"/>
        <c:lblOffset val="100"/>
        <c:noMultiLvlLbl val="0"/>
      </c:catAx>
      <c:valAx>
        <c:axId val="753556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753553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sz="1920" b="1"/>
              <a:t>Changes in Self Report of ANY Use Over Time (n=60)</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lineChart>
        <c:grouping val="standard"/>
        <c:varyColors val="0"/>
        <c:ser>
          <c:idx val="0"/>
          <c:order val="0"/>
          <c:tx>
            <c:strRef>
              <c:f>'SUD over time'!$A$14</c:f>
              <c:strCache>
                <c:ptCount val="1"/>
                <c:pt idx="0">
                  <c:v>Nicotine</c:v>
                </c:pt>
              </c:strCache>
            </c:strRef>
          </c:tx>
          <c:spPr>
            <a:ln w="69850" cap="rnd">
              <a:solidFill>
                <a:schemeClr val="accent4"/>
              </a:solidFill>
              <a:round/>
            </a:ln>
            <a:effectLst/>
          </c:spPr>
          <c:marker>
            <c:symbol val="none"/>
          </c:marker>
          <c:cat>
            <c:strRef>
              <c:f>'SUD over time'!$B$50:$D$50</c:f>
              <c:strCache>
                <c:ptCount val="3"/>
                <c:pt idx="0">
                  <c:v>Intake</c:v>
                </c:pt>
                <c:pt idx="1">
                  <c:v>3 month</c:v>
                </c:pt>
                <c:pt idx="2">
                  <c:v>6 month</c:v>
                </c:pt>
              </c:strCache>
            </c:strRef>
          </c:cat>
          <c:val>
            <c:numRef>
              <c:f>('SUD over time'!$B$14,'SUD over time'!$E$14,'SUD over time'!$H$14)</c:f>
              <c:numCache>
                <c:formatCode>0%</c:formatCode>
                <c:ptCount val="3"/>
                <c:pt idx="0">
                  <c:v>0.81666666666666665</c:v>
                </c:pt>
                <c:pt idx="1">
                  <c:v>0.51666666666666672</c:v>
                </c:pt>
                <c:pt idx="2">
                  <c:v>0.48333333333333334</c:v>
                </c:pt>
              </c:numCache>
            </c:numRef>
          </c:val>
          <c:smooth val="0"/>
          <c:extLst>
            <c:ext xmlns:c16="http://schemas.microsoft.com/office/drawing/2014/chart" uri="{C3380CC4-5D6E-409C-BE32-E72D297353CC}">
              <c16:uniqueId val="{00000000-20AA-4DD2-8DE7-AA762FAB2F9A}"/>
            </c:ext>
          </c:extLst>
        </c:ser>
        <c:ser>
          <c:idx val="1"/>
          <c:order val="1"/>
          <c:tx>
            <c:strRef>
              <c:f>'SUD over time'!$A$15</c:f>
              <c:strCache>
                <c:ptCount val="1"/>
                <c:pt idx="0">
                  <c:v>Alcohol</c:v>
                </c:pt>
              </c:strCache>
            </c:strRef>
          </c:tx>
          <c:spPr>
            <a:ln w="69850" cap="rnd">
              <a:solidFill>
                <a:schemeClr val="accent5">
                  <a:lumMod val="20000"/>
                  <a:lumOff val="80000"/>
                </a:schemeClr>
              </a:solidFill>
              <a:round/>
            </a:ln>
            <a:effectLst/>
          </c:spPr>
          <c:marker>
            <c:symbol val="none"/>
          </c:marker>
          <c:cat>
            <c:strRef>
              <c:f>'SUD over time'!$B$50:$D$50</c:f>
              <c:strCache>
                <c:ptCount val="3"/>
                <c:pt idx="0">
                  <c:v>Intake</c:v>
                </c:pt>
                <c:pt idx="1">
                  <c:v>3 month</c:v>
                </c:pt>
                <c:pt idx="2">
                  <c:v>6 month</c:v>
                </c:pt>
              </c:strCache>
            </c:strRef>
          </c:cat>
          <c:val>
            <c:numRef>
              <c:f>('SUD over time'!$B$15,'SUD over time'!$E$15,'SUD over time'!$H$15)</c:f>
              <c:numCache>
                <c:formatCode>0%</c:formatCode>
                <c:ptCount val="3"/>
                <c:pt idx="0">
                  <c:v>0.48333333333333334</c:v>
                </c:pt>
                <c:pt idx="1">
                  <c:v>0.25</c:v>
                </c:pt>
                <c:pt idx="2">
                  <c:v>0.2</c:v>
                </c:pt>
              </c:numCache>
            </c:numRef>
          </c:val>
          <c:smooth val="0"/>
          <c:extLst>
            <c:ext xmlns:c16="http://schemas.microsoft.com/office/drawing/2014/chart" uri="{C3380CC4-5D6E-409C-BE32-E72D297353CC}">
              <c16:uniqueId val="{00000001-20AA-4DD2-8DE7-AA762FAB2F9A}"/>
            </c:ext>
          </c:extLst>
        </c:ser>
        <c:ser>
          <c:idx val="2"/>
          <c:order val="2"/>
          <c:tx>
            <c:strRef>
              <c:f>'SUD over time'!$A$16</c:f>
              <c:strCache>
                <c:ptCount val="1"/>
                <c:pt idx="0">
                  <c:v>Marijuana</c:v>
                </c:pt>
              </c:strCache>
            </c:strRef>
          </c:tx>
          <c:spPr>
            <a:ln w="69850" cap="rnd">
              <a:solidFill>
                <a:srgbClr val="92D050"/>
              </a:solidFill>
              <a:round/>
            </a:ln>
            <a:effectLst/>
          </c:spPr>
          <c:marker>
            <c:symbol val="none"/>
          </c:marker>
          <c:cat>
            <c:strRef>
              <c:f>'SUD over time'!$B$50:$D$50</c:f>
              <c:strCache>
                <c:ptCount val="3"/>
                <c:pt idx="0">
                  <c:v>Intake</c:v>
                </c:pt>
                <c:pt idx="1">
                  <c:v>3 month</c:v>
                </c:pt>
                <c:pt idx="2">
                  <c:v>6 month</c:v>
                </c:pt>
              </c:strCache>
            </c:strRef>
          </c:cat>
          <c:val>
            <c:numRef>
              <c:f>('SUD over time'!$B$16,'SUD over time'!$E$16,'SUD over time'!$H$16)</c:f>
              <c:numCache>
                <c:formatCode>0%</c:formatCode>
                <c:ptCount val="3"/>
                <c:pt idx="0">
                  <c:v>0.78333333333333333</c:v>
                </c:pt>
                <c:pt idx="1">
                  <c:v>0.38333333333333336</c:v>
                </c:pt>
                <c:pt idx="2">
                  <c:v>0.36666666666666664</c:v>
                </c:pt>
              </c:numCache>
            </c:numRef>
          </c:val>
          <c:smooth val="0"/>
          <c:extLst>
            <c:ext xmlns:c16="http://schemas.microsoft.com/office/drawing/2014/chart" uri="{C3380CC4-5D6E-409C-BE32-E72D297353CC}">
              <c16:uniqueId val="{00000002-20AA-4DD2-8DE7-AA762FAB2F9A}"/>
            </c:ext>
          </c:extLst>
        </c:ser>
        <c:dLbls>
          <c:showLegendKey val="0"/>
          <c:showVal val="0"/>
          <c:showCatName val="0"/>
          <c:showSerName val="0"/>
          <c:showPercent val="0"/>
          <c:showBubbleSize val="0"/>
        </c:dLbls>
        <c:smooth val="0"/>
        <c:axId val="334480328"/>
        <c:axId val="334480984"/>
      </c:lineChart>
      <c:catAx>
        <c:axId val="33448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334480984"/>
        <c:crosses val="autoZero"/>
        <c:auto val="1"/>
        <c:lblAlgn val="ctr"/>
        <c:lblOffset val="100"/>
        <c:noMultiLvlLbl val="0"/>
      </c:catAx>
      <c:valAx>
        <c:axId val="334480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33448032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w="0">
      <a:noFill/>
      <a:round/>
    </a:ln>
    <a:effectLst/>
  </c:spPr>
  <c:txPr>
    <a:bodyPr/>
    <a:lstStyle/>
    <a:p>
      <a:pPr>
        <a:defRPr sz="18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b="1" dirty="0"/>
              <a:t>Youth reported fewer impacts from substance use based on CRAFFT (n=61)</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21341014729373398"/>
          <c:y val="0.27957395149722475"/>
          <c:w val="0.75238916459549787"/>
          <c:h val="0.56496041070094749"/>
        </c:manualLayout>
      </c:layout>
      <c:lineChart>
        <c:grouping val="standard"/>
        <c:varyColors val="0"/>
        <c:ser>
          <c:idx val="0"/>
          <c:order val="0"/>
          <c:spPr>
            <a:ln w="69850" cap="rnd">
              <a:solidFill>
                <a:schemeClr val="accent4"/>
              </a:solidFill>
              <a:round/>
            </a:ln>
            <a:effectLst/>
          </c:spPr>
          <c:marker>
            <c:symbol val="circle"/>
            <c:size val="5"/>
            <c:spPr>
              <a:solidFill>
                <a:srgbClr val="446DB5"/>
              </a:solidFill>
              <a:ln w="22225">
                <a:solidFill>
                  <a:srgbClr val="446DB5"/>
                </a:solidFill>
                <a:round/>
              </a:ln>
              <a:effectLst/>
            </c:spPr>
          </c:marker>
          <c:dLbls>
            <c:dLbl>
              <c:idx val="1"/>
              <c:layout>
                <c:manualLayout>
                  <c:x val="-0.10363495746326379"/>
                  <c:y val="4.1811846689895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39-42AE-9397-84FF210FA000}"/>
                </c:ext>
              </c:extLst>
            </c:dLbl>
            <c:dLbl>
              <c:idx val="2"/>
              <c:layout>
                <c:manualLayout>
                  <c:x val="-9.4354215003866981E-2"/>
                  <c:y val="6.5040650406504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39-42AE-9397-84FF210FA00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'SUD over time'!$B$50:$D$50</c:f>
              <c:strCache>
                <c:ptCount val="3"/>
                <c:pt idx="0">
                  <c:v>Intake</c:v>
                </c:pt>
                <c:pt idx="1">
                  <c:v>3 month</c:v>
                </c:pt>
                <c:pt idx="2">
                  <c:v>6 month</c:v>
                </c:pt>
              </c:strCache>
            </c:strRef>
          </c:cat>
          <c:val>
            <c:numRef>
              <c:f>'SUD over time'!$B$59:$B$61</c:f>
              <c:numCache>
                <c:formatCode>###0.00</c:formatCode>
                <c:ptCount val="3"/>
                <c:pt idx="0">
                  <c:v>2.7966101694915255</c:v>
                </c:pt>
                <c:pt idx="1">
                  <c:v>1.9322033898305082</c:v>
                </c:pt>
                <c:pt idx="2">
                  <c:v>1.5084745762711864</c:v>
                </c:pt>
              </c:numCache>
            </c:numRef>
          </c:val>
          <c:smooth val="0"/>
          <c:extLst>
            <c:ext xmlns:c16="http://schemas.microsoft.com/office/drawing/2014/chart" uri="{C3380CC4-5D6E-409C-BE32-E72D297353CC}">
              <c16:uniqueId val="{00000002-9139-42AE-9397-84FF210FA000}"/>
            </c:ext>
          </c:extLst>
        </c:ser>
        <c:dLbls>
          <c:dLblPos val="l"/>
          <c:showLegendKey val="0"/>
          <c:showVal val="1"/>
          <c:showCatName val="0"/>
          <c:showSerName val="0"/>
          <c:showPercent val="0"/>
          <c:showBubbleSize val="0"/>
        </c:dLbls>
        <c:marker val="1"/>
        <c:smooth val="0"/>
        <c:axId val="604106600"/>
        <c:axId val="604104080"/>
      </c:lineChart>
      <c:catAx>
        <c:axId val="60410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04104080"/>
        <c:crosses val="autoZero"/>
        <c:auto val="1"/>
        <c:lblAlgn val="ctr"/>
        <c:lblOffset val="100"/>
        <c:noMultiLvlLbl val="0"/>
      </c:catAx>
      <c:valAx>
        <c:axId val="604104080"/>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Segoe UI" panose="020B0502040204020203" pitchFamily="34" charset="0"/>
                    <a:ea typeface="+mn-ea"/>
                    <a:cs typeface="Segoe UI" panose="020B0502040204020203" pitchFamily="34" charset="0"/>
                  </a:defRPr>
                </a:pPr>
                <a:r>
                  <a:rPr lang="en-US" b="1"/>
                  <a:t>Mean CRAFFT Score</a:t>
                </a:r>
              </a:p>
            </c:rich>
          </c:tx>
          <c:layout>
            <c:manualLayout>
              <c:xMode val="edge"/>
              <c:yMode val="edge"/>
              <c:x val="2.4381105843648753E-3"/>
              <c:y val="0.3441037167765266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04106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b="1" dirty="0"/>
              <a:t>Youth experienced significant decreases in </a:t>
            </a:r>
            <a:r>
              <a:rPr lang="en-US" b="1" dirty="0">
                <a:solidFill>
                  <a:schemeClr val="tx1"/>
                </a:solidFill>
              </a:rPr>
              <a:t>Anxiety</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20994915078770607"/>
          <c:y val="0.25312848089110812"/>
          <c:w val="0.75585021709873268"/>
          <c:h val="0.59995390820049943"/>
        </c:manualLayout>
      </c:layout>
      <c:lineChart>
        <c:grouping val="standard"/>
        <c:varyColors val="0"/>
        <c:ser>
          <c:idx val="0"/>
          <c:order val="0"/>
          <c:tx>
            <c:strRef>
              <c:f>'MH Over Time'!$P$46</c:f>
              <c:strCache>
                <c:ptCount val="1"/>
                <c:pt idx="0">
                  <c:v>Clinical</c:v>
                </c:pt>
              </c:strCache>
            </c:strRef>
          </c:tx>
          <c:spPr>
            <a:ln w="698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dPt>
            <c:idx val="1"/>
            <c:marker>
              <c:symbol val="circle"/>
              <c:size val="5"/>
              <c:spPr>
                <a:solidFill>
                  <a:schemeClr val="bg1">
                    <a:lumMod val="65000"/>
                  </a:schemeClr>
                </a:solidFill>
                <a:ln w="9525">
                  <a:solidFill>
                    <a:schemeClr val="bg1">
                      <a:lumMod val="65000"/>
                    </a:schemeClr>
                  </a:solidFill>
                </a:ln>
                <a:effectLst/>
              </c:spPr>
            </c:marker>
            <c:bubble3D val="0"/>
            <c:spPr>
              <a:ln w="69850" cap="rnd">
                <a:solidFill>
                  <a:schemeClr val="bg1">
                    <a:lumMod val="65000"/>
                  </a:schemeClr>
                </a:solidFill>
                <a:round/>
              </a:ln>
              <a:effectLst/>
            </c:spPr>
            <c:extLst>
              <c:ext xmlns:c16="http://schemas.microsoft.com/office/drawing/2014/chart" uri="{C3380CC4-5D6E-409C-BE32-E72D297353CC}">
                <c16:uniqueId val="{00000000-25B1-401A-80DC-22D9C48A92F0}"/>
              </c:ext>
            </c:extLst>
          </c:dPt>
          <c:dPt>
            <c:idx val="2"/>
            <c:marker>
              <c:symbol val="circle"/>
              <c:size val="5"/>
              <c:spPr>
                <a:solidFill>
                  <a:schemeClr val="bg1">
                    <a:lumMod val="65000"/>
                  </a:schemeClr>
                </a:solidFill>
                <a:ln w="9525">
                  <a:solidFill>
                    <a:schemeClr val="bg1">
                      <a:lumMod val="65000"/>
                    </a:schemeClr>
                  </a:solidFill>
                </a:ln>
                <a:effectLst/>
              </c:spPr>
            </c:marker>
            <c:bubble3D val="0"/>
            <c:spPr>
              <a:ln w="69850" cap="rnd">
                <a:solidFill>
                  <a:schemeClr val="bg1">
                    <a:lumMod val="65000"/>
                  </a:schemeClr>
                </a:solidFill>
                <a:round/>
              </a:ln>
              <a:effectLst/>
            </c:spPr>
            <c:extLst>
              <c:ext xmlns:c16="http://schemas.microsoft.com/office/drawing/2014/chart" uri="{C3380CC4-5D6E-409C-BE32-E72D297353CC}">
                <c16:uniqueId val="{00000001-25B1-401A-80DC-22D9C48A92F0}"/>
              </c:ext>
            </c:extLst>
          </c:dPt>
          <c:dLbls>
            <c:delete val="1"/>
          </c:dLbls>
          <c:cat>
            <c:strRef>
              <c:f>'MH Over Time'!$O$47:$O$49</c:f>
              <c:strCache>
                <c:ptCount val="3"/>
                <c:pt idx="0">
                  <c:v>Intake</c:v>
                </c:pt>
                <c:pt idx="1">
                  <c:v>3 Months</c:v>
                </c:pt>
                <c:pt idx="2">
                  <c:v>6 Months</c:v>
                </c:pt>
              </c:strCache>
            </c:strRef>
          </c:cat>
          <c:val>
            <c:numRef>
              <c:f>'MH Over Time'!$P$47:$P$49</c:f>
              <c:numCache>
                <c:formatCode>###0.00</c:formatCode>
                <c:ptCount val="3"/>
                <c:pt idx="0">
                  <c:v>15.24</c:v>
                </c:pt>
                <c:pt idx="1">
                  <c:v>7.52</c:v>
                </c:pt>
                <c:pt idx="2">
                  <c:v>4.4800000000000004</c:v>
                </c:pt>
              </c:numCache>
            </c:numRef>
          </c:val>
          <c:smooth val="0"/>
          <c:extLst>
            <c:ext xmlns:c16="http://schemas.microsoft.com/office/drawing/2014/chart" uri="{C3380CC4-5D6E-409C-BE32-E72D297353CC}">
              <c16:uniqueId val="{00000002-93AE-484B-9BCE-7C8C3AF9133F}"/>
            </c:ext>
          </c:extLst>
        </c:ser>
        <c:ser>
          <c:idx val="1"/>
          <c:order val="1"/>
          <c:tx>
            <c:strRef>
              <c:f>'MH Over Time'!$Q$46</c:f>
              <c:strCache>
                <c:ptCount val="1"/>
                <c:pt idx="0">
                  <c:v>All</c:v>
                </c:pt>
              </c:strCache>
            </c:strRef>
          </c:tx>
          <c:spPr>
            <a:ln w="69850" cap="rnd">
              <a:solidFill>
                <a:srgbClr val="92D050"/>
              </a:solidFill>
              <a:round/>
            </a:ln>
            <a:effectLst/>
          </c:spPr>
          <c:marker>
            <c:symbol val="circle"/>
            <c:size val="5"/>
            <c:spPr>
              <a:solidFill>
                <a:srgbClr val="92D050"/>
              </a:solidFill>
              <a:ln w="9525">
                <a:solidFill>
                  <a:srgbClr val="92D050"/>
                </a:solidFill>
              </a:ln>
              <a:effectLst/>
            </c:spPr>
          </c:marker>
          <c:dLbls>
            <c:delete val="1"/>
          </c:dLbls>
          <c:cat>
            <c:strRef>
              <c:f>'MH Over Time'!$O$47:$O$49</c:f>
              <c:strCache>
                <c:ptCount val="3"/>
                <c:pt idx="0">
                  <c:v>Intake</c:v>
                </c:pt>
                <c:pt idx="1">
                  <c:v>3 Months</c:v>
                </c:pt>
                <c:pt idx="2">
                  <c:v>6 Months</c:v>
                </c:pt>
              </c:strCache>
            </c:strRef>
          </c:cat>
          <c:val>
            <c:numRef>
              <c:f>'MH Over Time'!$Q$47:$Q$49</c:f>
              <c:numCache>
                <c:formatCode>###0.00</c:formatCode>
                <c:ptCount val="3"/>
                <c:pt idx="0">
                  <c:v>6.4833333333333343</c:v>
                </c:pt>
                <c:pt idx="1">
                  <c:v>3.7166666666666668</c:v>
                </c:pt>
                <c:pt idx="2">
                  <c:v>2.95</c:v>
                </c:pt>
              </c:numCache>
            </c:numRef>
          </c:val>
          <c:smooth val="0"/>
          <c:extLst>
            <c:ext xmlns:c16="http://schemas.microsoft.com/office/drawing/2014/chart" uri="{C3380CC4-5D6E-409C-BE32-E72D297353CC}">
              <c16:uniqueId val="{00000003-93AE-484B-9BCE-7C8C3AF9133F}"/>
            </c:ext>
          </c:extLst>
        </c:ser>
        <c:dLbls>
          <c:dLblPos val="l"/>
          <c:showLegendKey val="0"/>
          <c:showVal val="1"/>
          <c:showCatName val="0"/>
          <c:showSerName val="0"/>
          <c:showPercent val="0"/>
          <c:showBubbleSize val="0"/>
        </c:dLbls>
        <c:marker val="1"/>
        <c:smooth val="0"/>
        <c:axId val="604106600"/>
        <c:axId val="604104080"/>
      </c:lineChart>
      <c:catAx>
        <c:axId val="60410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04104080"/>
        <c:crosses val="autoZero"/>
        <c:auto val="1"/>
        <c:lblAlgn val="ctr"/>
        <c:lblOffset val="100"/>
        <c:noMultiLvlLbl val="0"/>
      </c:catAx>
      <c:valAx>
        <c:axId val="604104080"/>
        <c:scaling>
          <c:orientation val="minMax"/>
          <c:max val="2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r>
                  <a:rPr lang="en-US"/>
                  <a:t>GAD 7 Score</a:t>
                </a:r>
              </a:p>
            </c:rich>
          </c:tx>
          <c:layout>
            <c:manualLayout>
              <c:xMode val="edge"/>
              <c:yMode val="edge"/>
              <c:x val="1.4885969880215089E-2"/>
              <c:y val="0.383241972802180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04106600"/>
        <c:crosses val="autoZero"/>
        <c:crossBetween val="between"/>
      </c:valAx>
      <c:spPr>
        <a:noFill/>
        <a:ln>
          <a:noFill/>
        </a:ln>
        <a:effectLst/>
      </c:spPr>
    </c:plotArea>
    <c:legend>
      <c:legendPos val="r"/>
      <c:layout>
        <c:manualLayout>
          <c:xMode val="edge"/>
          <c:yMode val="edge"/>
          <c:x val="0.7339822545383683"/>
          <c:y val="0.30981054443555928"/>
          <c:w val="0.2474562605428382"/>
          <c:h val="0.155391444009328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b="1" dirty="0"/>
              <a:t>Youth experienced significant decreases in </a:t>
            </a:r>
            <a:r>
              <a:rPr lang="en-US" b="1" dirty="0">
                <a:solidFill>
                  <a:schemeClr val="tx1"/>
                </a:solidFill>
              </a:rPr>
              <a:t>Depression</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2285106357064996"/>
          <c:y val="0.25312848089110812"/>
          <c:w val="0.73728873217993918"/>
          <c:h val="0.59995390820049943"/>
        </c:manualLayout>
      </c:layout>
      <c:lineChart>
        <c:grouping val="standard"/>
        <c:varyColors val="0"/>
        <c:ser>
          <c:idx val="0"/>
          <c:order val="0"/>
          <c:tx>
            <c:strRef>
              <c:f>'MH Over Time'!$P$3</c:f>
              <c:strCache>
                <c:ptCount val="1"/>
                <c:pt idx="0">
                  <c:v>Clinical</c:v>
                </c:pt>
              </c:strCache>
            </c:strRef>
          </c:tx>
          <c:spPr>
            <a:ln w="698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dLbls>
            <c:delete val="1"/>
          </c:dLbls>
          <c:cat>
            <c:strRef>
              <c:f>'MH Over Time'!$O$4:$O$6</c:f>
              <c:strCache>
                <c:ptCount val="3"/>
                <c:pt idx="0">
                  <c:v>Intake</c:v>
                </c:pt>
                <c:pt idx="1">
                  <c:v>3 Months</c:v>
                </c:pt>
                <c:pt idx="2">
                  <c:v>6 Months</c:v>
                </c:pt>
              </c:strCache>
            </c:strRef>
          </c:cat>
          <c:val>
            <c:numRef>
              <c:f>'MH Over Time'!$P$4:$P$6</c:f>
              <c:numCache>
                <c:formatCode>###0.00</c:formatCode>
                <c:ptCount val="3"/>
                <c:pt idx="0">
                  <c:v>17.05</c:v>
                </c:pt>
                <c:pt idx="1">
                  <c:v>7.23</c:v>
                </c:pt>
                <c:pt idx="2">
                  <c:v>3.64</c:v>
                </c:pt>
              </c:numCache>
            </c:numRef>
          </c:val>
          <c:smooth val="0"/>
          <c:extLst>
            <c:ext xmlns:c16="http://schemas.microsoft.com/office/drawing/2014/chart" uri="{C3380CC4-5D6E-409C-BE32-E72D297353CC}">
              <c16:uniqueId val="{00000002-0AFD-4FF3-9ADC-B17BD3B4374C}"/>
            </c:ext>
          </c:extLst>
        </c:ser>
        <c:ser>
          <c:idx val="1"/>
          <c:order val="1"/>
          <c:tx>
            <c:strRef>
              <c:f>'MH Over Time'!$Q$3</c:f>
              <c:strCache>
                <c:ptCount val="1"/>
                <c:pt idx="0">
                  <c:v>All</c:v>
                </c:pt>
              </c:strCache>
            </c:strRef>
          </c:tx>
          <c:spPr>
            <a:ln w="69850" cap="rnd">
              <a:solidFill>
                <a:srgbClr val="92D050"/>
              </a:solidFill>
              <a:round/>
            </a:ln>
            <a:effectLst/>
          </c:spPr>
          <c:marker>
            <c:symbol val="circle"/>
            <c:size val="5"/>
            <c:spPr>
              <a:solidFill>
                <a:srgbClr val="92D050"/>
              </a:solidFill>
              <a:ln w="9525">
                <a:solidFill>
                  <a:srgbClr val="92D050"/>
                </a:solidFill>
              </a:ln>
              <a:effectLst/>
            </c:spPr>
          </c:marker>
          <c:dLbls>
            <c:delete val="1"/>
          </c:dLbls>
          <c:cat>
            <c:strRef>
              <c:f>'MH Over Time'!$O$4:$O$6</c:f>
              <c:strCache>
                <c:ptCount val="3"/>
                <c:pt idx="0">
                  <c:v>Intake</c:v>
                </c:pt>
                <c:pt idx="1">
                  <c:v>3 Months</c:v>
                </c:pt>
                <c:pt idx="2">
                  <c:v>6 Months</c:v>
                </c:pt>
              </c:strCache>
            </c:strRef>
          </c:cat>
          <c:val>
            <c:numRef>
              <c:f>'MH Over Time'!$Q$4:$Q$6</c:f>
              <c:numCache>
                <c:formatCode>###0.00</c:formatCode>
                <c:ptCount val="3"/>
                <c:pt idx="0">
                  <c:v>7.3728813559322024</c:v>
                </c:pt>
                <c:pt idx="1">
                  <c:v>4.7966101694915242</c:v>
                </c:pt>
                <c:pt idx="2">
                  <c:v>2.4915254237288127</c:v>
                </c:pt>
              </c:numCache>
            </c:numRef>
          </c:val>
          <c:smooth val="0"/>
          <c:extLst>
            <c:ext xmlns:c16="http://schemas.microsoft.com/office/drawing/2014/chart" uri="{C3380CC4-5D6E-409C-BE32-E72D297353CC}">
              <c16:uniqueId val="{00000003-0AFD-4FF3-9ADC-B17BD3B4374C}"/>
            </c:ext>
          </c:extLst>
        </c:ser>
        <c:dLbls>
          <c:dLblPos val="l"/>
          <c:showLegendKey val="0"/>
          <c:showVal val="1"/>
          <c:showCatName val="0"/>
          <c:showSerName val="0"/>
          <c:showPercent val="0"/>
          <c:showBubbleSize val="0"/>
        </c:dLbls>
        <c:marker val="1"/>
        <c:smooth val="0"/>
        <c:axId val="604106600"/>
        <c:axId val="604104080"/>
      </c:lineChart>
      <c:catAx>
        <c:axId val="60410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04104080"/>
        <c:crosses val="autoZero"/>
        <c:auto val="1"/>
        <c:lblAlgn val="ctr"/>
        <c:lblOffset val="100"/>
        <c:noMultiLvlLbl val="0"/>
      </c:catAx>
      <c:valAx>
        <c:axId val="604104080"/>
        <c:scaling>
          <c:orientation val="minMax"/>
          <c:max val="2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r>
                  <a:rPr lang="en-US"/>
                  <a:t>PHQ 9 Score</a:t>
                </a:r>
              </a:p>
            </c:rich>
          </c:tx>
          <c:layout>
            <c:manualLayout>
              <c:xMode val="edge"/>
              <c:yMode val="edge"/>
              <c:x val="1.4885969880215089E-2"/>
              <c:y val="0.383241972802180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04106600"/>
        <c:crosses val="autoZero"/>
        <c:crossBetween val="between"/>
      </c:valAx>
      <c:spPr>
        <a:noFill/>
        <a:ln>
          <a:noFill/>
        </a:ln>
        <a:effectLst/>
      </c:spPr>
    </c:plotArea>
    <c:legend>
      <c:legendPos val="r"/>
      <c:layout>
        <c:manualLayout>
          <c:xMode val="edge"/>
          <c:yMode val="edge"/>
          <c:x val="0.69995286552058023"/>
          <c:y val="0.32849244051105181"/>
          <c:w val="0.2474562605428382"/>
          <c:h val="0.1491308214572351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sz="2400" b="1" dirty="0"/>
              <a:t>Youth experienced significant decreases in </a:t>
            </a:r>
            <a:r>
              <a:rPr lang="en-US" sz="2400" b="1" dirty="0">
                <a:solidFill>
                  <a:schemeClr val="tx1"/>
                </a:solidFill>
              </a:rPr>
              <a:t>Trauma symptoms</a:t>
            </a:r>
          </a:p>
        </c:rich>
      </c:tx>
      <c:layout>
        <c:manualLayout>
          <c:xMode val="edge"/>
          <c:yMode val="edge"/>
          <c:x val="0.15445552639253426"/>
          <c:y val="2.2210901681100357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4682816499789378"/>
          <c:y val="0.23415087158407552"/>
          <c:w val="0.81897125822235184"/>
          <c:h val="0.65164063918117354"/>
        </c:manualLayout>
      </c:layout>
      <c:lineChart>
        <c:grouping val="standard"/>
        <c:varyColors val="0"/>
        <c:ser>
          <c:idx val="0"/>
          <c:order val="0"/>
          <c:tx>
            <c:strRef>
              <c:f>'MH Over Time'!$O$88</c:f>
              <c:strCache>
                <c:ptCount val="1"/>
                <c:pt idx="0">
                  <c:v>Moderate or higher</c:v>
                </c:pt>
              </c:strCache>
            </c:strRef>
          </c:tx>
          <c:spPr>
            <a:ln w="69850" cap="rnd">
              <a:solidFill>
                <a:schemeClr val="accent5">
                  <a:lumMod val="20000"/>
                  <a:lumOff val="80000"/>
                </a:schemeClr>
              </a:solidFill>
              <a:round/>
            </a:ln>
            <a:effectLst/>
          </c:spPr>
          <c:marker>
            <c:symbol val="circle"/>
            <c:size val="5"/>
            <c:spPr>
              <a:solidFill>
                <a:schemeClr val="accent5">
                  <a:lumMod val="20000"/>
                  <a:lumOff val="80000"/>
                </a:schemeClr>
              </a:solidFill>
              <a:ln w="9525">
                <a:solidFill>
                  <a:schemeClr val="accent5">
                    <a:lumMod val="20000"/>
                    <a:lumOff val="80000"/>
                  </a:schemeClr>
                </a:solidFill>
              </a:ln>
              <a:effectLst/>
            </c:spPr>
          </c:marker>
          <c:dLbls>
            <c:delete val="1"/>
          </c:dLbls>
          <c:cat>
            <c:strRef>
              <c:f>'MH Over Time'!$N$89:$N$91</c:f>
              <c:strCache>
                <c:ptCount val="3"/>
                <c:pt idx="0">
                  <c:v>Intake</c:v>
                </c:pt>
                <c:pt idx="1">
                  <c:v>3 Months</c:v>
                </c:pt>
                <c:pt idx="2">
                  <c:v>6 Months</c:v>
                </c:pt>
              </c:strCache>
            </c:strRef>
          </c:cat>
          <c:val>
            <c:numRef>
              <c:f>'MH Over Time'!$O$89:$O$91</c:f>
              <c:numCache>
                <c:formatCode>###0.00</c:formatCode>
                <c:ptCount val="3"/>
                <c:pt idx="0">
                  <c:v>47.958333333333336</c:v>
                </c:pt>
                <c:pt idx="1">
                  <c:v>31.458333333333336</c:v>
                </c:pt>
                <c:pt idx="2">
                  <c:v>15.083333333333336</c:v>
                </c:pt>
              </c:numCache>
            </c:numRef>
          </c:val>
          <c:smooth val="0"/>
          <c:extLst>
            <c:ext xmlns:c16="http://schemas.microsoft.com/office/drawing/2014/chart" uri="{C3380CC4-5D6E-409C-BE32-E72D297353CC}">
              <c16:uniqueId val="{00000002-3671-4995-9597-3FC9CA4C5C9E}"/>
            </c:ext>
          </c:extLst>
        </c:ser>
        <c:ser>
          <c:idx val="1"/>
          <c:order val="1"/>
          <c:tx>
            <c:strRef>
              <c:f>'MH Over Time'!$P$88</c:f>
              <c:strCache>
                <c:ptCount val="1"/>
                <c:pt idx="0">
                  <c:v>All</c:v>
                </c:pt>
              </c:strCache>
            </c:strRef>
          </c:tx>
          <c:spPr>
            <a:ln w="69850" cap="rnd">
              <a:solidFill>
                <a:srgbClr val="92D050"/>
              </a:solidFill>
              <a:round/>
            </a:ln>
            <a:effectLst/>
          </c:spPr>
          <c:marker>
            <c:symbol val="circle"/>
            <c:size val="5"/>
            <c:spPr>
              <a:solidFill>
                <a:srgbClr val="92D050"/>
              </a:solidFill>
              <a:ln w="9525">
                <a:solidFill>
                  <a:srgbClr val="92D050"/>
                </a:solidFill>
              </a:ln>
              <a:effectLst/>
            </c:spPr>
          </c:marker>
          <c:dLbls>
            <c:delete val="1"/>
          </c:dLbls>
          <c:cat>
            <c:strRef>
              <c:f>'MH Over Time'!$N$89:$N$91</c:f>
              <c:strCache>
                <c:ptCount val="3"/>
                <c:pt idx="0">
                  <c:v>Intake</c:v>
                </c:pt>
                <c:pt idx="1">
                  <c:v>3 Months</c:v>
                </c:pt>
                <c:pt idx="2">
                  <c:v>6 Months</c:v>
                </c:pt>
              </c:strCache>
            </c:strRef>
          </c:cat>
          <c:val>
            <c:numRef>
              <c:f>'MH Over Time'!$P$89:$P$91</c:f>
              <c:numCache>
                <c:formatCode>###0.00</c:formatCode>
                <c:ptCount val="3"/>
                <c:pt idx="0">
                  <c:v>32.769230769230759</c:v>
                </c:pt>
                <c:pt idx="1">
                  <c:v>21.794871794871788</c:v>
                </c:pt>
                <c:pt idx="2">
                  <c:v>12.179487179487177</c:v>
                </c:pt>
              </c:numCache>
            </c:numRef>
          </c:val>
          <c:smooth val="0"/>
          <c:extLst>
            <c:ext xmlns:c16="http://schemas.microsoft.com/office/drawing/2014/chart" uri="{C3380CC4-5D6E-409C-BE32-E72D297353CC}">
              <c16:uniqueId val="{00000003-3671-4995-9597-3FC9CA4C5C9E}"/>
            </c:ext>
          </c:extLst>
        </c:ser>
        <c:dLbls>
          <c:dLblPos val="l"/>
          <c:showLegendKey val="0"/>
          <c:showVal val="1"/>
          <c:showCatName val="0"/>
          <c:showSerName val="0"/>
          <c:showPercent val="0"/>
          <c:showBubbleSize val="0"/>
        </c:dLbls>
        <c:marker val="1"/>
        <c:smooth val="0"/>
        <c:axId val="604106600"/>
        <c:axId val="604104080"/>
      </c:lineChart>
      <c:catAx>
        <c:axId val="60410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04104080"/>
        <c:crosses val="autoZero"/>
        <c:auto val="1"/>
        <c:lblAlgn val="ctr"/>
        <c:lblOffset val="100"/>
        <c:noMultiLvlLbl val="0"/>
      </c:catAx>
      <c:valAx>
        <c:axId val="604104080"/>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r>
                  <a:rPr lang="en-US"/>
                  <a:t> Trauma Score</a:t>
                </a:r>
              </a:p>
            </c:rich>
          </c:tx>
          <c:layout>
            <c:manualLayout>
              <c:xMode val="edge"/>
              <c:yMode val="edge"/>
              <c:x val="7.0158783343571437E-4"/>
              <c:y val="0.37729279018157758"/>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04106600"/>
        <c:crosses val="autoZero"/>
        <c:crossBetween val="between"/>
      </c:valAx>
      <c:spPr>
        <a:noFill/>
        <a:ln>
          <a:noFill/>
        </a:ln>
        <a:effectLst/>
      </c:spPr>
    </c:plotArea>
    <c:legend>
      <c:legendPos val="r"/>
      <c:layout>
        <c:manualLayout>
          <c:xMode val="edge"/>
          <c:yMode val="edge"/>
          <c:x val="0.69163734162859269"/>
          <c:y val="0.25085610617831156"/>
          <c:w val="0.30671656783642787"/>
          <c:h val="0.1773306767382632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870037162884687"/>
          <c:y val="3.9747064137308039E-2"/>
          <c:w val="0.42813736411926673"/>
          <c:h val="0.81828364950316168"/>
        </c:manualLayout>
      </c:layout>
      <c:barChart>
        <c:barDir val="bar"/>
        <c:grouping val="clustered"/>
        <c:varyColors val="0"/>
        <c:ser>
          <c:idx val="0"/>
          <c:order val="0"/>
          <c:spPr>
            <a:solidFill>
              <a:srgbClr val="92D050"/>
            </a:solidFill>
            <a:ln>
              <a:noFill/>
            </a:ln>
            <a:effectLst/>
          </c:spPr>
          <c:invertIfNegative val="0"/>
          <c:cat>
            <c:strRef>
              <c:f>SDoH!$A$7:$A$15</c:f>
              <c:strCache>
                <c:ptCount val="9"/>
                <c:pt idx="0">
                  <c:v>Trouble paying utilities</c:v>
                </c:pt>
                <c:pt idx="1">
                  <c:v>Housing insecurity</c:v>
                </c:pt>
                <c:pt idx="2">
                  <c:v>Housing safety concerns</c:v>
                </c:pt>
                <c:pt idx="3">
                  <c:v>Lack of access to medical care bc cost</c:v>
                </c:pt>
                <c:pt idx="4">
                  <c:v>Lack of access to medical bc transportation</c:v>
                </c:pt>
                <c:pt idx="5">
                  <c:v>Food insecurity</c:v>
                </c:pt>
                <c:pt idx="6">
                  <c:v>Lives w/someone who uses substances</c:v>
                </c:pt>
                <c:pt idx="7">
                  <c:v>Lives w/someone with MH challenges</c:v>
                </c:pt>
                <c:pt idx="8">
                  <c:v>Literacy challenges</c:v>
                </c:pt>
              </c:strCache>
            </c:strRef>
          </c:cat>
          <c:val>
            <c:numRef>
              <c:f>SDoH!$D$7:$D$15</c:f>
              <c:numCache>
                <c:formatCode>General</c:formatCode>
                <c:ptCount val="9"/>
                <c:pt idx="0">
                  <c:v>1</c:v>
                </c:pt>
                <c:pt idx="1">
                  <c:v>1</c:v>
                </c:pt>
                <c:pt idx="2">
                  <c:v>1</c:v>
                </c:pt>
                <c:pt idx="3">
                  <c:v>1</c:v>
                </c:pt>
                <c:pt idx="4">
                  <c:v>2</c:v>
                </c:pt>
                <c:pt idx="5">
                  <c:v>2</c:v>
                </c:pt>
                <c:pt idx="6">
                  <c:v>3</c:v>
                </c:pt>
                <c:pt idx="7">
                  <c:v>5</c:v>
                </c:pt>
                <c:pt idx="8">
                  <c:v>6</c:v>
                </c:pt>
              </c:numCache>
            </c:numRef>
          </c:val>
          <c:extLst>
            <c:ext xmlns:c16="http://schemas.microsoft.com/office/drawing/2014/chart" uri="{C3380CC4-5D6E-409C-BE32-E72D297353CC}">
              <c16:uniqueId val="{00000000-C6FC-4BFD-94F1-47EFF8659EC4}"/>
            </c:ext>
          </c:extLst>
        </c:ser>
        <c:dLbls>
          <c:showLegendKey val="0"/>
          <c:showVal val="0"/>
          <c:showCatName val="0"/>
          <c:showSerName val="0"/>
          <c:showPercent val="0"/>
          <c:showBubbleSize val="0"/>
        </c:dLbls>
        <c:gapWidth val="80"/>
        <c:axId val="703322120"/>
        <c:axId val="703319960"/>
      </c:barChart>
      <c:catAx>
        <c:axId val="70332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703319960"/>
        <c:crosses val="autoZero"/>
        <c:auto val="1"/>
        <c:lblAlgn val="ctr"/>
        <c:lblOffset val="100"/>
        <c:noMultiLvlLbl val="0"/>
      </c:catAx>
      <c:valAx>
        <c:axId val="703319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70332212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55E18-A4BF-45AC-A936-4EDEB06D27B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FCD139A-65C2-4DB2-90A8-34BD8F026C7B}">
      <dgm:prSet/>
      <dgm:spPr/>
      <dgm:t>
        <a:bodyPr/>
        <a:lstStyle/>
        <a:p>
          <a:pPr algn="l"/>
          <a:r>
            <a:rPr lang="en-US" dirty="0"/>
            <a:t>Patient-Centered Team Care</a:t>
          </a:r>
        </a:p>
      </dgm:t>
    </dgm:pt>
    <dgm:pt modelId="{63415959-ACB3-4FFD-91B6-A47891ED8802}" type="parTrans" cxnId="{21119092-60A8-4931-9686-B3C6E7DFA796}">
      <dgm:prSet/>
      <dgm:spPr/>
      <dgm:t>
        <a:bodyPr/>
        <a:lstStyle/>
        <a:p>
          <a:pPr algn="l"/>
          <a:endParaRPr lang="en-US"/>
        </a:p>
      </dgm:t>
    </dgm:pt>
    <dgm:pt modelId="{30145495-AF54-4CD4-B3F3-D5FFC9D89B64}" type="sibTrans" cxnId="{21119092-60A8-4931-9686-B3C6E7DFA796}">
      <dgm:prSet/>
      <dgm:spPr/>
      <dgm:t>
        <a:bodyPr/>
        <a:lstStyle/>
        <a:p>
          <a:pPr algn="l"/>
          <a:endParaRPr lang="en-US"/>
        </a:p>
      </dgm:t>
    </dgm:pt>
    <dgm:pt modelId="{41B03DAB-190D-4861-8046-49D95D6B5778}">
      <dgm:prSet/>
      <dgm:spPr/>
      <dgm:t>
        <a:bodyPr/>
        <a:lstStyle/>
        <a:p>
          <a:pPr algn="l"/>
          <a:r>
            <a:rPr lang="en-US" dirty="0"/>
            <a:t>Population-Based Care</a:t>
          </a:r>
        </a:p>
      </dgm:t>
    </dgm:pt>
    <dgm:pt modelId="{3836681D-3BB2-402B-8F47-2D4E3F892DF6}" type="parTrans" cxnId="{5A908E39-9DA6-49F5-A75E-FE559465D992}">
      <dgm:prSet/>
      <dgm:spPr/>
      <dgm:t>
        <a:bodyPr/>
        <a:lstStyle/>
        <a:p>
          <a:pPr algn="l"/>
          <a:endParaRPr lang="en-US"/>
        </a:p>
      </dgm:t>
    </dgm:pt>
    <dgm:pt modelId="{5F57BDF8-2E13-4017-A8FB-E7A0AD81F2C7}" type="sibTrans" cxnId="{5A908E39-9DA6-49F5-A75E-FE559465D992}">
      <dgm:prSet/>
      <dgm:spPr/>
      <dgm:t>
        <a:bodyPr/>
        <a:lstStyle/>
        <a:p>
          <a:pPr algn="l"/>
          <a:endParaRPr lang="en-US"/>
        </a:p>
      </dgm:t>
    </dgm:pt>
    <dgm:pt modelId="{20E2B651-2493-4300-B3D2-EB0C4C572543}">
      <dgm:prSet/>
      <dgm:spPr/>
      <dgm:t>
        <a:bodyPr/>
        <a:lstStyle/>
        <a:p>
          <a:pPr algn="l"/>
          <a:r>
            <a:rPr lang="en-US" dirty="0"/>
            <a:t>Measurement-Based Treatment to Target</a:t>
          </a:r>
        </a:p>
      </dgm:t>
    </dgm:pt>
    <dgm:pt modelId="{C728D306-5C8B-42B0-8CD2-3E137ED6C633}" type="parTrans" cxnId="{FD8BFEC1-C6B1-480B-AAE0-67C38AFA34BE}">
      <dgm:prSet/>
      <dgm:spPr/>
      <dgm:t>
        <a:bodyPr/>
        <a:lstStyle/>
        <a:p>
          <a:pPr algn="l"/>
          <a:endParaRPr lang="en-US"/>
        </a:p>
      </dgm:t>
    </dgm:pt>
    <dgm:pt modelId="{BE8DBE28-F13C-4F00-BEFA-F1206D637550}" type="sibTrans" cxnId="{FD8BFEC1-C6B1-480B-AAE0-67C38AFA34BE}">
      <dgm:prSet/>
      <dgm:spPr/>
      <dgm:t>
        <a:bodyPr/>
        <a:lstStyle/>
        <a:p>
          <a:pPr algn="l"/>
          <a:endParaRPr lang="en-US"/>
        </a:p>
      </dgm:t>
    </dgm:pt>
    <dgm:pt modelId="{1CF82772-E79E-4A6A-B76D-DF71C065005C}">
      <dgm:prSet/>
      <dgm:spPr/>
      <dgm:t>
        <a:bodyPr/>
        <a:lstStyle/>
        <a:p>
          <a:pPr algn="l"/>
          <a:r>
            <a:rPr lang="en-US"/>
            <a:t>Evidence-Based Care</a:t>
          </a:r>
        </a:p>
      </dgm:t>
    </dgm:pt>
    <dgm:pt modelId="{C581AD19-517D-479A-9673-FD48E007E475}" type="parTrans" cxnId="{064FCF3B-00D0-4A7C-9791-CD9DD97C18FB}">
      <dgm:prSet/>
      <dgm:spPr/>
      <dgm:t>
        <a:bodyPr/>
        <a:lstStyle/>
        <a:p>
          <a:pPr algn="l"/>
          <a:endParaRPr lang="en-US"/>
        </a:p>
      </dgm:t>
    </dgm:pt>
    <dgm:pt modelId="{6E489875-F47C-4BE8-989B-45DEC93B7392}" type="sibTrans" cxnId="{064FCF3B-00D0-4A7C-9791-CD9DD97C18FB}">
      <dgm:prSet/>
      <dgm:spPr/>
      <dgm:t>
        <a:bodyPr/>
        <a:lstStyle/>
        <a:p>
          <a:pPr algn="l"/>
          <a:endParaRPr lang="en-US"/>
        </a:p>
      </dgm:t>
    </dgm:pt>
    <dgm:pt modelId="{5B23F589-514A-42BD-8DBB-BE9C6F2423B4}">
      <dgm:prSet/>
      <dgm:spPr/>
      <dgm:t>
        <a:bodyPr/>
        <a:lstStyle/>
        <a:p>
          <a:pPr algn="l"/>
          <a:r>
            <a:rPr lang="en-US" dirty="0"/>
            <a:t>Accountable Care</a:t>
          </a:r>
        </a:p>
      </dgm:t>
    </dgm:pt>
    <dgm:pt modelId="{74F845ED-1C19-416A-98EF-BE49A02EE81D}" type="parTrans" cxnId="{95A341EF-08BE-4528-91F0-3C1C1981CC91}">
      <dgm:prSet/>
      <dgm:spPr/>
      <dgm:t>
        <a:bodyPr/>
        <a:lstStyle/>
        <a:p>
          <a:pPr algn="l"/>
          <a:endParaRPr lang="en-US"/>
        </a:p>
      </dgm:t>
    </dgm:pt>
    <dgm:pt modelId="{DC30C266-F115-4E7A-860E-9322081ADE98}" type="sibTrans" cxnId="{95A341EF-08BE-4528-91F0-3C1C1981CC91}">
      <dgm:prSet/>
      <dgm:spPr/>
      <dgm:t>
        <a:bodyPr/>
        <a:lstStyle/>
        <a:p>
          <a:pPr algn="l"/>
          <a:endParaRPr lang="en-US"/>
        </a:p>
      </dgm:t>
    </dgm:pt>
    <dgm:pt modelId="{251BFEC8-D112-CE49-9451-137D8F6C6001}">
      <dgm:prSet/>
      <dgm:spPr/>
      <dgm:t>
        <a:bodyPr/>
        <a:lstStyle/>
        <a:p>
          <a:r>
            <a:rPr lang="en-US" dirty="0">
              <a:solidFill>
                <a:schemeClr val="bg1"/>
              </a:solidFill>
            </a:rPr>
            <a:t>0</a:t>
          </a:r>
        </a:p>
      </dgm:t>
    </dgm:pt>
    <dgm:pt modelId="{A3A9A839-A70B-D447-B8FA-AFC9D43A7101}" type="parTrans" cxnId="{195E9C93-3E8D-1948-AFB6-8DFCC817F34D}">
      <dgm:prSet/>
      <dgm:spPr/>
      <dgm:t>
        <a:bodyPr/>
        <a:lstStyle/>
        <a:p>
          <a:endParaRPr lang="en-US"/>
        </a:p>
      </dgm:t>
    </dgm:pt>
    <dgm:pt modelId="{A218B6BE-5110-6E42-A634-5DE92957E08F}" type="sibTrans" cxnId="{195E9C93-3E8D-1948-AFB6-8DFCC817F34D}">
      <dgm:prSet/>
      <dgm:spPr/>
      <dgm:t>
        <a:bodyPr/>
        <a:lstStyle/>
        <a:p>
          <a:endParaRPr lang="en-US"/>
        </a:p>
      </dgm:t>
    </dgm:pt>
    <dgm:pt modelId="{859C2362-8860-B84E-AA12-22288511D26E}" type="pres">
      <dgm:prSet presAssocID="{C1A55E18-A4BF-45AC-A936-4EDEB06D27BF}" presName="vert0" presStyleCnt="0">
        <dgm:presLayoutVars>
          <dgm:dir/>
          <dgm:animOne val="branch"/>
          <dgm:animLvl val="lvl"/>
        </dgm:presLayoutVars>
      </dgm:prSet>
      <dgm:spPr/>
    </dgm:pt>
    <dgm:pt modelId="{84AC4E63-F7C1-424A-AB9D-4BC7A5F03EAE}" type="pres">
      <dgm:prSet presAssocID="{FFCD139A-65C2-4DB2-90A8-34BD8F026C7B}" presName="thickLine" presStyleLbl="alignNode1" presStyleIdx="0" presStyleCnt="6"/>
      <dgm:spPr/>
    </dgm:pt>
    <dgm:pt modelId="{98F27008-B936-D441-B4A9-A9DA827B90E5}" type="pres">
      <dgm:prSet presAssocID="{FFCD139A-65C2-4DB2-90A8-34BD8F026C7B}" presName="horz1" presStyleCnt="0"/>
      <dgm:spPr/>
    </dgm:pt>
    <dgm:pt modelId="{07E25741-90EA-484C-8600-C64E4BA2CF2A}" type="pres">
      <dgm:prSet presAssocID="{FFCD139A-65C2-4DB2-90A8-34BD8F026C7B}" presName="tx1" presStyleLbl="revTx" presStyleIdx="0" presStyleCnt="6"/>
      <dgm:spPr/>
    </dgm:pt>
    <dgm:pt modelId="{21300B75-CFB4-6044-8E9E-DC8B10262C66}" type="pres">
      <dgm:prSet presAssocID="{FFCD139A-65C2-4DB2-90A8-34BD8F026C7B}" presName="vert1" presStyleCnt="0"/>
      <dgm:spPr/>
    </dgm:pt>
    <dgm:pt modelId="{59866229-B009-3047-8312-31B7B202811C}" type="pres">
      <dgm:prSet presAssocID="{41B03DAB-190D-4861-8046-49D95D6B5778}" presName="thickLine" presStyleLbl="alignNode1" presStyleIdx="1" presStyleCnt="6"/>
      <dgm:spPr/>
    </dgm:pt>
    <dgm:pt modelId="{BC420786-0A60-5841-8AC1-31D096D2E28B}" type="pres">
      <dgm:prSet presAssocID="{41B03DAB-190D-4861-8046-49D95D6B5778}" presName="horz1" presStyleCnt="0"/>
      <dgm:spPr/>
    </dgm:pt>
    <dgm:pt modelId="{13FD8DD6-BFE7-044E-93FB-6A998CE6C49A}" type="pres">
      <dgm:prSet presAssocID="{41B03DAB-190D-4861-8046-49D95D6B5778}" presName="tx1" presStyleLbl="revTx" presStyleIdx="1" presStyleCnt="6"/>
      <dgm:spPr/>
    </dgm:pt>
    <dgm:pt modelId="{D921C49E-1AC4-E84A-A7E3-9A3C2D46910E}" type="pres">
      <dgm:prSet presAssocID="{41B03DAB-190D-4861-8046-49D95D6B5778}" presName="vert1" presStyleCnt="0"/>
      <dgm:spPr/>
    </dgm:pt>
    <dgm:pt modelId="{BC9DBEC1-A170-4546-BABE-4F141E9FD925}" type="pres">
      <dgm:prSet presAssocID="{20E2B651-2493-4300-B3D2-EB0C4C572543}" presName="thickLine" presStyleLbl="alignNode1" presStyleIdx="2" presStyleCnt="6"/>
      <dgm:spPr/>
    </dgm:pt>
    <dgm:pt modelId="{0DA541D0-7D60-D745-9D94-9AEE9991CB20}" type="pres">
      <dgm:prSet presAssocID="{20E2B651-2493-4300-B3D2-EB0C4C572543}" presName="horz1" presStyleCnt="0"/>
      <dgm:spPr/>
    </dgm:pt>
    <dgm:pt modelId="{0C3D9E82-AA65-C249-BA84-56FC7BAA8AF5}" type="pres">
      <dgm:prSet presAssocID="{20E2B651-2493-4300-B3D2-EB0C4C572543}" presName="tx1" presStyleLbl="revTx" presStyleIdx="2" presStyleCnt="6"/>
      <dgm:spPr/>
    </dgm:pt>
    <dgm:pt modelId="{EC6FC824-BE14-5641-859B-A993C6E939E1}" type="pres">
      <dgm:prSet presAssocID="{20E2B651-2493-4300-B3D2-EB0C4C572543}" presName="vert1" presStyleCnt="0"/>
      <dgm:spPr/>
    </dgm:pt>
    <dgm:pt modelId="{DF4EFF4A-E1FE-9449-9089-B5C4CFF68FB3}" type="pres">
      <dgm:prSet presAssocID="{1CF82772-E79E-4A6A-B76D-DF71C065005C}" presName="thickLine" presStyleLbl="alignNode1" presStyleIdx="3" presStyleCnt="6"/>
      <dgm:spPr/>
    </dgm:pt>
    <dgm:pt modelId="{167FA540-414E-7848-AE3A-C1D0169ABBED}" type="pres">
      <dgm:prSet presAssocID="{1CF82772-E79E-4A6A-B76D-DF71C065005C}" presName="horz1" presStyleCnt="0"/>
      <dgm:spPr/>
    </dgm:pt>
    <dgm:pt modelId="{19888F4C-00D0-DE44-B74F-366B09D7C089}" type="pres">
      <dgm:prSet presAssocID="{1CF82772-E79E-4A6A-B76D-DF71C065005C}" presName="tx1" presStyleLbl="revTx" presStyleIdx="3" presStyleCnt="6"/>
      <dgm:spPr/>
    </dgm:pt>
    <dgm:pt modelId="{9B4FCEE9-6B9F-CD4F-B6CA-4F43D4882836}" type="pres">
      <dgm:prSet presAssocID="{1CF82772-E79E-4A6A-B76D-DF71C065005C}" presName="vert1" presStyleCnt="0"/>
      <dgm:spPr/>
    </dgm:pt>
    <dgm:pt modelId="{2E680880-68D3-DF4F-9BCE-55349E276276}" type="pres">
      <dgm:prSet presAssocID="{5B23F589-514A-42BD-8DBB-BE9C6F2423B4}" presName="thickLine" presStyleLbl="alignNode1" presStyleIdx="4" presStyleCnt="6"/>
      <dgm:spPr/>
    </dgm:pt>
    <dgm:pt modelId="{38D3B685-B26B-9F45-9F66-B843B958241C}" type="pres">
      <dgm:prSet presAssocID="{5B23F589-514A-42BD-8DBB-BE9C6F2423B4}" presName="horz1" presStyleCnt="0"/>
      <dgm:spPr/>
    </dgm:pt>
    <dgm:pt modelId="{8949E98B-7CA9-054A-AAD4-C484275B2EEC}" type="pres">
      <dgm:prSet presAssocID="{5B23F589-514A-42BD-8DBB-BE9C6F2423B4}" presName="tx1" presStyleLbl="revTx" presStyleIdx="4" presStyleCnt="6"/>
      <dgm:spPr/>
    </dgm:pt>
    <dgm:pt modelId="{0A2F1DE7-678E-3D46-BA47-67FAE523DEA2}" type="pres">
      <dgm:prSet presAssocID="{5B23F589-514A-42BD-8DBB-BE9C6F2423B4}" presName="vert1" presStyleCnt="0"/>
      <dgm:spPr/>
    </dgm:pt>
    <dgm:pt modelId="{ABA19AFC-395D-A842-AC28-C7BA52242AE5}" type="pres">
      <dgm:prSet presAssocID="{251BFEC8-D112-CE49-9451-137D8F6C6001}" presName="thickLine" presStyleLbl="alignNode1" presStyleIdx="5" presStyleCnt="6"/>
      <dgm:spPr/>
    </dgm:pt>
    <dgm:pt modelId="{E33A91B0-FD17-9E49-A20B-77CCDC095C50}" type="pres">
      <dgm:prSet presAssocID="{251BFEC8-D112-CE49-9451-137D8F6C6001}" presName="horz1" presStyleCnt="0"/>
      <dgm:spPr/>
    </dgm:pt>
    <dgm:pt modelId="{4CB68CA4-003F-164A-A01E-A289EA35DCEB}" type="pres">
      <dgm:prSet presAssocID="{251BFEC8-D112-CE49-9451-137D8F6C6001}" presName="tx1" presStyleLbl="revTx" presStyleIdx="5" presStyleCnt="6"/>
      <dgm:spPr/>
    </dgm:pt>
    <dgm:pt modelId="{C99CA994-7CAC-C04C-ADF2-57A167EB34D2}" type="pres">
      <dgm:prSet presAssocID="{251BFEC8-D112-CE49-9451-137D8F6C6001}" presName="vert1" presStyleCnt="0"/>
      <dgm:spPr/>
    </dgm:pt>
  </dgm:ptLst>
  <dgm:cxnLst>
    <dgm:cxn modelId="{4EBD0208-A47E-E349-8DA1-E3FCCFAF77A3}" type="presOf" srcId="{41B03DAB-190D-4861-8046-49D95D6B5778}" destId="{13FD8DD6-BFE7-044E-93FB-6A998CE6C49A}" srcOrd="0" destOrd="0" presId="urn:microsoft.com/office/officeart/2008/layout/LinedList"/>
    <dgm:cxn modelId="{5CE4D42F-0477-334A-89AF-D1EC75827691}" type="presOf" srcId="{FFCD139A-65C2-4DB2-90A8-34BD8F026C7B}" destId="{07E25741-90EA-484C-8600-C64E4BA2CF2A}" srcOrd="0" destOrd="0" presId="urn:microsoft.com/office/officeart/2008/layout/LinedList"/>
    <dgm:cxn modelId="{5A908E39-9DA6-49F5-A75E-FE559465D992}" srcId="{C1A55E18-A4BF-45AC-A936-4EDEB06D27BF}" destId="{41B03DAB-190D-4861-8046-49D95D6B5778}" srcOrd="1" destOrd="0" parTransId="{3836681D-3BB2-402B-8F47-2D4E3F892DF6}" sibTransId="{5F57BDF8-2E13-4017-A8FB-E7A0AD81F2C7}"/>
    <dgm:cxn modelId="{064FCF3B-00D0-4A7C-9791-CD9DD97C18FB}" srcId="{C1A55E18-A4BF-45AC-A936-4EDEB06D27BF}" destId="{1CF82772-E79E-4A6A-B76D-DF71C065005C}" srcOrd="3" destOrd="0" parTransId="{C581AD19-517D-479A-9673-FD48E007E475}" sibTransId="{6E489875-F47C-4BE8-989B-45DEC93B7392}"/>
    <dgm:cxn modelId="{5618C28C-2415-B64E-8677-49C45D022DD3}" type="presOf" srcId="{C1A55E18-A4BF-45AC-A936-4EDEB06D27BF}" destId="{859C2362-8860-B84E-AA12-22288511D26E}" srcOrd="0" destOrd="0" presId="urn:microsoft.com/office/officeart/2008/layout/LinedList"/>
    <dgm:cxn modelId="{21119092-60A8-4931-9686-B3C6E7DFA796}" srcId="{C1A55E18-A4BF-45AC-A936-4EDEB06D27BF}" destId="{FFCD139A-65C2-4DB2-90A8-34BD8F026C7B}" srcOrd="0" destOrd="0" parTransId="{63415959-ACB3-4FFD-91B6-A47891ED8802}" sibTransId="{30145495-AF54-4CD4-B3F3-D5FFC9D89B64}"/>
    <dgm:cxn modelId="{195E9C93-3E8D-1948-AFB6-8DFCC817F34D}" srcId="{C1A55E18-A4BF-45AC-A936-4EDEB06D27BF}" destId="{251BFEC8-D112-CE49-9451-137D8F6C6001}" srcOrd="5" destOrd="0" parTransId="{A3A9A839-A70B-D447-B8FA-AFC9D43A7101}" sibTransId="{A218B6BE-5110-6E42-A634-5DE92957E08F}"/>
    <dgm:cxn modelId="{15DF6299-6DA3-764C-BBF5-E6AC4FB0D65D}" type="presOf" srcId="{1CF82772-E79E-4A6A-B76D-DF71C065005C}" destId="{19888F4C-00D0-DE44-B74F-366B09D7C089}" srcOrd="0" destOrd="0" presId="urn:microsoft.com/office/officeart/2008/layout/LinedList"/>
    <dgm:cxn modelId="{7CD434A0-E585-F14A-AF5D-E42DC0C9500F}" type="presOf" srcId="{20E2B651-2493-4300-B3D2-EB0C4C572543}" destId="{0C3D9E82-AA65-C249-BA84-56FC7BAA8AF5}" srcOrd="0" destOrd="0" presId="urn:microsoft.com/office/officeart/2008/layout/LinedList"/>
    <dgm:cxn modelId="{FD8BFEC1-C6B1-480B-AAE0-67C38AFA34BE}" srcId="{C1A55E18-A4BF-45AC-A936-4EDEB06D27BF}" destId="{20E2B651-2493-4300-B3D2-EB0C4C572543}" srcOrd="2" destOrd="0" parTransId="{C728D306-5C8B-42B0-8CD2-3E137ED6C633}" sibTransId="{BE8DBE28-F13C-4F00-BEFA-F1206D637550}"/>
    <dgm:cxn modelId="{C7C067C8-C115-1B49-8183-53428470E83D}" type="presOf" srcId="{251BFEC8-D112-CE49-9451-137D8F6C6001}" destId="{4CB68CA4-003F-164A-A01E-A289EA35DCEB}" srcOrd="0" destOrd="0" presId="urn:microsoft.com/office/officeart/2008/layout/LinedList"/>
    <dgm:cxn modelId="{E87AF3E8-65FB-5B45-B726-D318D19171EB}" type="presOf" srcId="{5B23F589-514A-42BD-8DBB-BE9C6F2423B4}" destId="{8949E98B-7CA9-054A-AAD4-C484275B2EEC}" srcOrd="0" destOrd="0" presId="urn:microsoft.com/office/officeart/2008/layout/LinedList"/>
    <dgm:cxn modelId="{95A341EF-08BE-4528-91F0-3C1C1981CC91}" srcId="{C1A55E18-A4BF-45AC-A936-4EDEB06D27BF}" destId="{5B23F589-514A-42BD-8DBB-BE9C6F2423B4}" srcOrd="4" destOrd="0" parTransId="{74F845ED-1C19-416A-98EF-BE49A02EE81D}" sibTransId="{DC30C266-F115-4E7A-860E-9322081ADE98}"/>
    <dgm:cxn modelId="{1D280B4F-7786-964B-896B-C0478869262D}" type="presParOf" srcId="{859C2362-8860-B84E-AA12-22288511D26E}" destId="{84AC4E63-F7C1-424A-AB9D-4BC7A5F03EAE}" srcOrd="0" destOrd="0" presId="urn:microsoft.com/office/officeart/2008/layout/LinedList"/>
    <dgm:cxn modelId="{29AF1E5C-8D8A-6941-9BB9-9C0A636F3F55}" type="presParOf" srcId="{859C2362-8860-B84E-AA12-22288511D26E}" destId="{98F27008-B936-D441-B4A9-A9DA827B90E5}" srcOrd="1" destOrd="0" presId="urn:microsoft.com/office/officeart/2008/layout/LinedList"/>
    <dgm:cxn modelId="{E89DE07E-B876-BA47-AF77-4FF9A8E02D0E}" type="presParOf" srcId="{98F27008-B936-D441-B4A9-A9DA827B90E5}" destId="{07E25741-90EA-484C-8600-C64E4BA2CF2A}" srcOrd="0" destOrd="0" presId="urn:microsoft.com/office/officeart/2008/layout/LinedList"/>
    <dgm:cxn modelId="{14A27AE4-8CD9-284D-9FAA-3268D9D1E25E}" type="presParOf" srcId="{98F27008-B936-D441-B4A9-A9DA827B90E5}" destId="{21300B75-CFB4-6044-8E9E-DC8B10262C66}" srcOrd="1" destOrd="0" presId="urn:microsoft.com/office/officeart/2008/layout/LinedList"/>
    <dgm:cxn modelId="{CFFB1BB6-FE4A-D546-8FD2-7EA691B8C301}" type="presParOf" srcId="{859C2362-8860-B84E-AA12-22288511D26E}" destId="{59866229-B009-3047-8312-31B7B202811C}" srcOrd="2" destOrd="0" presId="urn:microsoft.com/office/officeart/2008/layout/LinedList"/>
    <dgm:cxn modelId="{09FF959A-4C8A-744A-8DAC-B61D6DF1EC1C}" type="presParOf" srcId="{859C2362-8860-B84E-AA12-22288511D26E}" destId="{BC420786-0A60-5841-8AC1-31D096D2E28B}" srcOrd="3" destOrd="0" presId="urn:microsoft.com/office/officeart/2008/layout/LinedList"/>
    <dgm:cxn modelId="{5F2F42C0-1468-6048-9956-F6064747BC1D}" type="presParOf" srcId="{BC420786-0A60-5841-8AC1-31D096D2E28B}" destId="{13FD8DD6-BFE7-044E-93FB-6A998CE6C49A}" srcOrd="0" destOrd="0" presId="urn:microsoft.com/office/officeart/2008/layout/LinedList"/>
    <dgm:cxn modelId="{80605467-8207-CA4F-91F8-8EF0CA845F30}" type="presParOf" srcId="{BC420786-0A60-5841-8AC1-31D096D2E28B}" destId="{D921C49E-1AC4-E84A-A7E3-9A3C2D46910E}" srcOrd="1" destOrd="0" presId="urn:microsoft.com/office/officeart/2008/layout/LinedList"/>
    <dgm:cxn modelId="{6141ACBB-F162-C346-9020-2413AF45126F}" type="presParOf" srcId="{859C2362-8860-B84E-AA12-22288511D26E}" destId="{BC9DBEC1-A170-4546-BABE-4F141E9FD925}" srcOrd="4" destOrd="0" presId="urn:microsoft.com/office/officeart/2008/layout/LinedList"/>
    <dgm:cxn modelId="{E45BDFE8-C285-974E-8660-21069CD61A73}" type="presParOf" srcId="{859C2362-8860-B84E-AA12-22288511D26E}" destId="{0DA541D0-7D60-D745-9D94-9AEE9991CB20}" srcOrd="5" destOrd="0" presId="urn:microsoft.com/office/officeart/2008/layout/LinedList"/>
    <dgm:cxn modelId="{6FC4E0D1-8D3D-C746-BC55-4974645D4292}" type="presParOf" srcId="{0DA541D0-7D60-D745-9D94-9AEE9991CB20}" destId="{0C3D9E82-AA65-C249-BA84-56FC7BAA8AF5}" srcOrd="0" destOrd="0" presId="urn:microsoft.com/office/officeart/2008/layout/LinedList"/>
    <dgm:cxn modelId="{7596BA83-C622-1341-94DE-955B57696717}" type="presParOf" srcId="{0DA541D0-7D60-D745-9D94-9AEE9991CB20}" destId="{EC6FC824-BE14-5641-859B-A993C6E939E1}" srcOrd="1" destOrd="0" presId="urn:microsoft.com/office/officeart/2008/layout/LinedList"/>
    <dgm:cxn modelId="{2EA19726-1DF4-E341-935D-DD5EF531B5C8}" type="presParOf" srcId="{859C2362-8860-B84E-AA12-22288511D26E}" destId="{DF4EFF4A-E1FE-9449-9089-B5C4CFF68FB3}" srcOrd="6" destOrd="0" presId="urn:microsoft.com/office/officeart/2008/layout/LinedList"/>
    <dgm:cxn modelId="{66B6C4B5-19F5-C649-992F-B5A8AC18B192}" type="presParOf" srcId="{859C2362-8860-B84E-AA12-22288511D26E}" destId="{167FA540-414E-7848-AE3A-C1D0169ABBED}" srcOrd="7" destOrd="0" presId="urn:microsoft.com/office/officeart/2008/layout/LinedList"/>
    <dgm:cxn modelId="{5360225C-9280-3C4D-BF4B-A654487FD5ED}" type="presParOf" srcId="{167FA540-414E-7848-AE3A-C1D0169ABBED}" destId="{19888F4C-00D0-DE44-B74F-366B09D7C089}" srcOrd="0" destOrd="0" presId="urn:microsoft.com/office/officeart/2008/layout/LinedList"/>
    <dgm:cxn modelId="{CF8779AB-B027-D549-8D1C-BECAA7401AA4}" type="presParOf" srcId="{167FA540-414E-7848-AE3A-C1D0169ABBED}" destId="{9B4FCEE9-6B9F-CD4F-B6CA-4F43D4882836}" srcOrd="1" destOrd="0" presId="urn:microsoft.com/office/officeart/2008/layout/LinedList"/>
    <dgm:cxn modelId="{4A437F0E-91FD-4748-9FEF-E512A21911D2}" type="presParOf" srcId="{859C2362-8860-B84E-AA12-22288511D26E}" destId="{2E680880-68D3-DF4F-9BCE-55349E276276}" srcOrd="8" destOrd="0" presId="urn:microsoft.com/office/officeart/2008/layout/LinedList"/>
    <dgm:cxn modelId="{681C38E5-09B8-E144-95D2-5874A2E64A3F}" type="presParOf" srcId="{859C2362-8860-B84E-AA12-22288511D26E}" destId="{38D3B685-B26B-9F45-9F66-B843B958241C}" srcOrd="9" destOrd="0" presId="urn:microsoft.com/office/officeart/2008/layout/LinedList"/>
    <dgm:cxn modelId="{E77EB909-0B5E-C547-AD51-29A911A206DF}" type="presParOf" srcId="{38D3B685-B26B-9F45-9F66-B843B958241C}" destId="{8949E98B-7CA9-054A-AAD4-C484275B2EEC}" srcOrd="0" destOrd="0" presId="urn:microsoft.com/office/officeart/2008/layout/LinedList"/>
    <dgm:cxn modelId="{7898DA16-A03A-3046-8354-2A5CD2AE5FCD}" type="presParOf" srcId="{38D3B685-B26B-9F45-9F66-B843B958241C}" destId="{0A2F1DE7-678E-3D46-BA47-67FAE523DEA2}" srcOrd="1" destOrd="0" presId="urn:microsoft.com/office/officeart/2008/layout/LinedList"/>
    <dgm:cxn modelId="{2BEC0D8E-C45C-6F4A-8474-8EA70C523BC8}" type="presParOf" srcId="{859C2362-8860-B84E-AA12-22288511D26E}" destId="{ABA19AFC-395D-A842-AC28-C7BA52242AE5}" srcOrd="10" destOrd="0" presId="urn:microsoft.com/office/officeart/2008/layout/LinedList"/>
    <dgm:cxn modelId="{BC89FC73-B68F-E54F-9322-B817D702508A}" type="presParOf" srcId="{859C2362-8860-B84E-AA12-22288511D26E}" destId="{E33A91B0-FD17-9E49-A20B-77CCDC095C50}" srcOrd="11" destOrd="0" presId="urn:microsoft.com/office/officeart/2008/layout/LinedList"/>
    <dgm:cxn modelId="{1E279E79-12D9-1148-A4D0-202EA5F75B0D}" type="presParOf" srcId="{E33A91B0-FD17-9E49-A20B-77CCDC095C50}" destId="{4CB68CA4-003F-164A-A01E-A289EA35DCEB}" srcOrd="0" destOrd="0" presId="urn:microsoft.com/office/officeart/2008/layout/LinedList"/>
    <dgm:cxn modelId="{496965BC-B7A5-6447-A87E-ED5E63B6E8DA}" type="presParOf" srcId="{E33A91B0-FD17-9E49-A20B-77CCDC095C50}" destId="{C99CA994-7CAC-C04C-ADF2-57A167EB34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C4E63-F7C1-424A-AB9D-4BC7A5F03EAE}">
      <dsp:nvSpPr>
        <dsp:cNvPr id="0" name=""/>
        <dsp:cNvSpPr/>
      </dsp:nvSpPr>
      <dsp:spPr>
        <a:xfrm>
          <a:off x="0" y="1594"/>
          <a:ext cx="36748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25741-90EA-484C-8600-C64E4BA2CF2A}">
      <dsp:nvSpPr>
        <dsp:cNvPr id="0" name=""/>
        <dsp:cNvSpPr/>
      </dsp:nvSpPr>
      <dsp:spPr>
        <a:xfrm>
          <a:off x="0" y="1594"/>
          <a:ext cx="3674815" cy="5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Patient-Centered Team Care</a:t>
          </a:r>
        </a:p>
      </dsp:txBody>
      <dsp:txXfrm>
        <a:off x="0" y="1594"/>
        <a:ext cx="3674815" cy="543891"/>
      </dsp:txXfrm>
    </dsp:sp>
    <dsp:sp modelId="{59866229-B009-3047-8312-31B7B202811C}">
      <dsp:nvSpPr>
        <dsp:cNvPr id="0" name=""/>
        <dsp:cNvSpPr/>
      </dsp:nvSpPr>
      <dsp:spPr>
        <a:xfrm>
          <a:off x="0" y="545486"/>
          <a:ext cx="36748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D8DD6-BFE7-044E-93FB-6A998CE6C49A}">
      <dsp:nvSpPr>
        <dsp:cNvPr id="0" name=""/>
        <dsp:cNvSpPr/>
      </dsp:nvSpPr>
      <dsp:spPr>
        <a:xfrm>
          <a:off x="0" y="545486"/>
          <a:ext cx="3674815" cy="5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Population-Based Care</a:t>
          </a:r>
        </a:p>
      </dsp:txBody>
      <dsp:txXfrm>
        <a:off x="0" y="545486"/>
        <a:ext cx="3674815" cy="543891"/>
      </dsp:txXfrm>
    </dsp:sp>
    <dsp:sp modelId="{BC9DBEC1-A170-4546-BABE-4F141E9FD925}">
      <dsp:nvSpPr>
        <dsp:cNvPr id="0" name=""/>
        <dsp:cNvSpPr/>
      </dsp:nvSpPr>
      <dsp:spPr>
        <a:xfrm>
          <a:off x="0" y="1089377"/>
          <a:ext cx="36748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D9E82-AA65-C249-BA84-56FC7BAA8AF5}">
      <dsp:nvSpPr>
        <dsp:cNvPr id="0" name=""/>
        <dsp:cNvSpPr/>
      </dsp:nvSpPr>
      <dsp:spPr>
        <a:xfrm>
          <a:off x="0" y="1089377"/>
          <a:ext cx="3674815" cy="5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Measurement-Based Treatment to Target</a:t>
          </a:r>
        </a:p>
      </dsp:txBody>
      <dsp:txXfrm>
        <a:off x="0" y="1089377"/>
        <a:ext cx="3674815" cy="543891"/>
      </dsp:txXfrm>
    </dsp:sp>
    <dsp:sp modelId="{DF4EFF4A-E1FE-9449-9089-B5C4CFF68FB3}">
      <dsp:nvSpPr>
        <dsp:cNvPr id="0" name=""/>
        <dsp:cNvSpPr/>
      </dsp:nvSpPr>
      <dsp:spPr>
        <a:xfrm>
          <a:off x="0" y="1633268"/>
          <a:ext cx="36748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88F4C-00D0-DE44-B74F-366B09D7C089}">
      <dsp:nvSpPr>
        <dsp:cNvPr id="0" name=""/>
        <dsp:cNvSpPr/>
      </dsp:nvSpPr>
      <dsp:spPr>
        <a:xfrm>
          <a:off x="0" y="1633268"/>
          <a:ext cx="3674815" cy="5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Evidence-Based Care</a:t>
          </a:r>
        </a:p>
      </dsp:txBody>
      <dsp:txXfrm>
        <a:off x="0" y="1633268"/>
        <a:ext cx="3674815" cy="543891"/>
      </dsp:txXfrm>
    </dsp:sp>
    <dsp:sp modelId="{2E680880-68D3-DF4F-9BCE-55349E276276}">
      <dsp:nvSpPr>
        <dsp:cNvPr id="0" name=""/>
        <dsp:cNvSpPr/>
      </dsp:nvSpPr>
      <dsp:spPr>
        <a:xfrm>
          <a:off x="0" y="2177159"/>
          <a:ext cx="36748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9E98B-7CA9-054A-AAD4-C484275B2EEC}">
      <dsp:nvSpPr>
        <dsp:cNvPr id="0" name=""/>
        <dsp:cNvSpPr/>
      </dsp:nvSpPr>
      <dsp:spPr>
        <a:xfrm>
          <a:off x="0" y="2177159"/>
          <a:ext cx="3674815" cy="5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Accountable Care</a:t>
          </a:r>
        </a:p>
      </dsp:txBody>
      <dsp:txXfrm>
        <a:off x="0" y="2177159"/>
        <a:ext cx="3674815" cy="543891"/>
      </dsp:txXfrm>
    </dsp:sp>
    <dsp:sp modelId="{ABA19AFC-395D-A842-AC28-C7BA52242AE5}">
      <dsp:nvSpPr>
        <dsp:cNvPr id="0" name=""/>
        <dsp:cNvSpPr/>
      </dsp:nvSpPr>
      <dsp:spPr>
        <a:xfrm>
          <a:off x="0" y="2721050"/>
          <a:ext cx="36748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8CA4-003F-164A-A01E-A289EA35DCEB}">
      <dsp:nvSpPr>
        <dsp:cNvPr id="0" name=""/>
        <dsp:cNvSpPr/>
      </dsp:nvSpPr>
      <dsp:spPr>
        <a:xfrm>
          <a:off x="0" y="2721050"/>
          <a:ext cx="3674815" cy="5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0</a:t>
          </a:r>
        </a:p>
      </dsp:txBody>
      <dsp:txXfrm>
        <a:off x="0" y="2721050"/>
        <a:ext cx="3674815" cy="5438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Fixed spacing </a:t>
            </a:r>
          </a:p>
        </p:txBody>
      </p:sp>
    </p:spTree>
    <p:extLst>
      <p:ext uri="{BB962C8B-B14F-4D97-AF65-F5344CB8AC3E}">
        <p14:creationId xmlns:p14="http://schemas.microsoft.com/office/powerpoint/2010/main" val="134322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depression, of those who completed a 6 month follow up, 54% consistently had no risk and an additional 34% had decreased their Depression risk level from their initial intake into the CATALIST program. Average scores on the PHQ 9 decreased from 7.4 to 2.5 (F = 12.53; p=.001; see Figure 1). Of the 61 youth with 6 month data, 22 scored in the Moderate to High risk range at intake.  Importantly, among those 22 youth, average scores on the PHQ 9 decreased from 17.1 to 3.6.  </a:t>
            </a:r>
          </a:p>
          <a:p>
            <a:endParaRPr lang="en-US" dirty="0"/>
          </a:p>
          <a:p>
            <a:r>
              <a:rPr lang="en-US" dirty="0"/>
              <a:t>For anxiety, of those who completed a 6 month follow up, 48% consistently had no risk and an additional 37% had decreased their Anxiety risk level from their initial intake into the CATALIST program. Average scores on the GAD 7 decreased from 6.5 to 3.0 (F = 7.86; p&lt;.001). However, it is important to note that of the 61 youth with 6 month data, 21 scored in the Moderate to High risk range at intake.  Importantly, among those 21 youth, average scores on the GAD 7 decreased from 15.2 to 4.5. </a:t>
            </a:r>
          </a:p>
        </p:txBody>
      </p:sp>
    </p:spTree>
    <p:extLst>
      <p:ext uri="{BB962C8B-B14F-4D97-AF65-F5344CB8AC3E}">
        <p14:creationId xmlns:p14="http://schemas.microsoft.com/office/powerpoint/2010/main" val="364044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Trauma symptoms were assessed using the Child PTSD Symptom Scale Self Report measure.  Trauma symptom questions are only asked of those who endorse experiencing at least one traumatic event.  It is important to note that 65% of youth reported experiencing some form of trauma at the time of intake (n=39). Types of traumatic experiences reported include physical and/or sexual abuse/assault, witnessing domestic violence, and witnessing or experiencing the loss of a loved one.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Average scores of trauma symptoms decreased significantly across all youth who had reported experiencing trauma.  These decreases become more pronounced when considering youth who scored in the moderated to very severe symptoms range at intake (n=24). </a:t>
            </a:r>
            <a:endParaRPr lang="en-US" dirty="0"/>
          </a:p>
        </p:txBody>
      </p:sp>
    </p:spTree>
    <p:extLst>
      <p:ext uri="{BB962C8B-B14F-4D97-AF65-F5344CB8AC3E}">
        <p14:creationId xmlns:p14="http://schemas.microsoft.com/office/powerpoint/2010/main" val="112162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Changed spacing and fixed sizing to make both headers/boxes the same size</a:t>
            </a:r>
          </a:p>
        </p:txBody>
      </p:sp>
    </p:spTree>
    <p:extLst>
      <p:ext uri="{BB962C8B-B14F-4D97-AF65-F5344CB8AC3E}">
        <p14:creationId xmlns:p14="http://schemas.microsoft.com/office/powerpoint/2010/main" val="209397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76E9-7FA3-2AD2-817D-B63DD4734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36685-B5C7-05B2-5F22-9CC2E03C91B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662AF3-6A9A-0F86-E6AF-6F244B0DDBAB}"/>
              </a:ext>
            </a:extLst>
          </p:cNvPr>
          <p:cNvSpPr>
            <a:spLocks noGrp="1"/>
          </p:cNvSpPr>
          <p:nvPr>
            <p:ph type="body" idx="1"/>
          </p:nvPr>
        </p:nvSpPr>
        <p:spPr/>
        <p:txBody>
          <a:bodyPr/>
          <a:lstStyle/>
          <a:p>
            <a:r>
              <a:rPr lang="en-US" dirty="0"/>
              <a:t>Fixed formatting in box 1 to match the other two; Headers are now all the same font size; spelled out Youth Recovery Groups</a:t>
            </a:r>
          </a:p>
        </p:txBody>
      </p:sp>
    </p:spTree>
    <p:extLst>
      <p:ext uri="{BB962C8B-B14F-4D97-AF65-F5344CB8AC3E}">
        <p14:creationId xmlns:p14="http://schemas.microsoft.com/office/powerpoint/2010/main" val="335533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76E9-7FA3-2AD2-817D-B63DD4734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36685-B5C7-05B2-5F22-9CC2E03C91B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662AF3-6A9A-0F86-E6AF-6F244B0DDBAB}"/>
              </a:ext>
            </a:extLst>
          </p:cNvPr>
          <p:cNvSpPr>
            <a:spLocks noGrp="1"/>
          </p:cNvSpPr>
          <p:nvPr>
            <p:ph type="body" idx="1"/>
          </p:nvPr>
        </p:nvSpPr>
        <p:spPr/>
        <p:txBody>
          <a:bodyPr/>
          <a:lstStyle/>
          <a:p>
            <a:r>
              <a:rPr lang="en-US" dirty="0"/>
              <a:t>Fixed formatting in box 1 to match the other two; Headers are now all the same font size; spelled out Youth Recovery Groups</a:t>
            </a:r>
          </a:p>
        </p:txBody>
      </p:sp>
    </p:spTree>
    <p:extLst>
      <p:ext uri="{BB962C8B-B14F-4D97-AF65-F5344CB8AC3E}">
        <p14:creationId xmlns:p14="http://schemas.microsoft.com/office/powerpoint/2010/main" val="264556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6512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47A6B-E77E-CBED-20BE-24A7A4287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A4BD5-3B98-B1F2-9E8F-FA07BA9FC72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AA73D14-955E-A96B-0694-64407A6BA303}"/>
              </a:ext>
            </a:extLst>
          </p:cNvPr>
          <p:cNvSpPr>
            <a:spLocks noGrp="1"/>
          </p:cNvSpPr>
          <p:nvPr>
            <p:ph type="body" idx="1"/>
          </p:nvPr>
        </p:nvSpPr>
        <p:spPr/>
        <p:txBody>
          <a:bodyPr/>
          <a:lstStyle/>
          <a:p>
            <a:r>
              <a:rPr lang="en-US" dirty="0"/>
              <a:t>55% of youth identified experiencing at least 1 </a:t>
            </a:r>
            <a:r>
              <a:rPr lang="en-US" dirty="0" err="1"/>
              <a:t>SDoH</a:t>
            </a:r>
            <a:r>
              <a:rPr lang="en-US" dirty="0"/>
              <a:t> with 25% experiencing 2 or more.</a:t>
            </a:r>
          </a:p>
        </p:txBody>
      </p:sp>
    </p:spTree>
    <p:extLst>
      <p:ext uri="{BB962C8B-B14F-4D97-AF65-F5344CB8AC3E}">
        <p14:creationId xmlns:p14="http://schemas.microsoft.com/office/powerpoint/2010/main" val="1145375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138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270AC-F1EF-D3FE-2D4C-93E9E73FD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D8481-F0B4-3D44-A6EF-BFE331867A2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7887433-CDD3-419D-743B-05BF11A65C3C}"/>
              </a:ext>
            </a:extLst>
          </p:cNvPr>
          <p:cNvSpPr>
            <a:spLocks noGrp="1"/>
          </p:cNvSpPr>
          <p:nvPr>
            <p:ph type="body" idx="1"/>
          </p:nvPr>
        </p:nvSpPr>
        <p:spPr/>
        <p:txBody>
          <a:bodyPr/>
          <a:lstStyle/>
          <a:p>
            <a:r>
              <a:rPr lang="en-US" dirty="0"/>
              <a:t>The percent of youth who meet criteria for moderate to severe risk, a different picture emerges. At intake, 30% of youth score positive for moderate to severe risk for depression, 40% for anxiety, and a total of 65% of youth score positive for at least one of these types of mental health challenges. 55% of youth endorsed experiencing a traumatic event and across the entire sample of youth, 40% scored in the moderate to very severe range for experiencing trauma related symptoms.  Types of traumatic experiences reported include physical and/or sexual abuse/assault, witnessing domestic violence, and being in a life threatening accident. </a:t>
            </a:r>
          </a:p>
        </p:txBody>
      </p:sp>
    </p:spTree>
    <p:extLst>
      <p:ext uri="{BB962C8B-B14F-4D97-AF65-F5344CB8AC3E}">
        <p14:creationId xmlns:p14="http://schemas.microsoft.com/office/powerpoint/2010/main" val="3974445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95% and 50% of youth scored in the moderate to high risk range on the Externalizing scale and Crime/Violence scales respectively, indicating they were endorsing experiencing symptoms within the past year.  Moderate to high risk on the Externalizing Disorder Screener suggests the need for mental health treatment related to attention deficits, hyperactivity, impulsivity, conduct problems, and, in rarer cases, for gambling or other impulse control disorders. Moderate to high risk on the Crime and Violence Screener suggests the need for help with interpersonal violence, drug-related crimes, property crimes, and, in more extreme cases, interpersonal or violent crimes.  Thus, youth referred to CATALIST are presenting not only with substance use concerns but with significant, clinical levels of mental health challenges. </a:t>
            </a:r>
          </a:p>
        </p:txBody>
      </p:sp>
    </p:spTree>
    <p:extLst>
      <p:ext uri="{BB962C8B-B14F-4D97-AF65-F5344CB8AC3E}">
        <p14:creationId xmlns:p14="http://schemas.microsoft.com/office/powerpoint/2010/main" val="254655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F0E80-D5AA-62B3-2AD7-0CD524765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E8C5C-C672-0014-BDA7-E6731657678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7D943E-E24E-E5E3-5EAE-FEF64CB98C40}"/>
              </a:ext>
            </a:extLst>
          </p:cNvPr>
          <p:cNvSpPr>
            <a:spLocks noGrp="1"/>
          </p:cNvSpPr>
          <p:nvPr>
            <p:ph type="body" idx="1"/>
          </p:nvPr>
        </p:nvSpPr>
        <p:spPr/>
        <p:txBody>
          <a:bodyPr/>
          <a:lstStyle/>
          <a:p>
            <a:r>
              <a:rPr lang="en-US" dirty="0"/>
              <a:t>Fixed spacing </a:t>
            </a:r>
          </a:p>
        </p:txBody>
      </p:sp>
    </p:spTree>
    <p:extLst>
      <p:ext uri="{BB962C8B-B14F-4D97-AF65-F5344CB8AC3E}">
        <p14:creationId xmlns:p14="http://schemas.microsoft.com/office/powerpoint/2010/main" val="158455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Fixed arrow pointing </a:t>
            </a:r>
            <a:r>
              <a:rPr lang="en-US" dirty="0" err="1"/>
              <a:t>tto</a:t>
            </a:r>
            <a:r>
              <a:rPr lang="en-US" dirty="0"/>
              <a:t> the bottom triangle</a:t>
            </a:r>
          </a:p>
        </p:txBody>
      </p:sp>
    </p:spTree>
    <p:extLst>
      <p:ext uri="{BB962C8B-B14F-4D97-AF65-F5344CB8AC3E}">
        <p14:creationId xmlns:p14="http://schemas.microsoft.com/office/powerpoint/2010/main" val="290744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Added reference</a:t>
            </a:r>
          </a:p>
        </p:txBody>
      </p:sp>
    </p:spTree>
    <p:extLst>
      <p:ext uri="{BB962C8B-B14F-4D97-AF65-F5344CB8AC3E}">
        <p14:creationId xmlns:p14="http://schemas.microsoft.com/office/powerpoint/2010/main" val="256342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Slight reformatting of the table (moved each referral source to the right by one space).</a:t>
            </a:r>
          </a:p>
        </p:txBody>
      </p:sp>
    </p:spTree>
    <p:extLst>
      <p:ext uri="{BB962C8B-B14F-4D97-AF65-F5344CB8AC3E}">
        <p14:creationId xmlns:p14="http://schemas.microsoft.com/office/powerpoint/2010/main" val="163614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Added leading space in table, column #2</a:t>
            </a:r>
          </a:p>
        </p:txBody>
      </p:sp>
    </p:spTree>
    <p:extLst>
      <p:ext uri="{BB962C8B-B14F-4D97-AF65-F5344CB8AC3E}">
        <p14:creationId xmlns:p14="http://schemas.microsoft.com/office/powerpoint/2010/main" val="154809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Intake to 6 months post intake, 27% percent of youth went from experiencing 1+ </a:t>
            </a:r>
            <a:r>
              <a:rPr lang="en-US" dirty="0" err="1"/>
              <a:t>SDoH</a:t>
            </a:r>
            <a:r>
              <a:rPr lang="en-US" dirty="0"/>
              <a:t> to none.  This change was significant at p=.004. Thus, there was some remediation of factors that can impact individuals' wellbeing including food insecurity, loss of utilities, housing insecurity, lack of access to medical care due to cost, lack of access to medical care due to transportation, and fear of being hurt at home. </a:t>
            </a:r>
          </a:p>
        </p:txBody>
      </p:sp>
    </p:spTree>
    <p:extLst>
      <p:ext uri="{BB962C8B-B14F-4D97-AF65-F5344CB8AC3E}">
        <p14:creationId xmlns:p14="http://schemas.microsoft.com/office/powerpoint/2010/main" val="149906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Over time, youth decreased their use of substances.  Youth are asked to report their patterns of substance use during the year prior to attending treatment and then, at each follow up point, they are asked to report on their use during the previous three months.  From intake to 6 months later, use of nicotine decreased from 82% to 48%, alcohol decreased from 48% to 20%, and use of marijuana decreased from 78% to 37%.  Importantly, 6 months after entering the CATALIST program, 48% had no risk or had decreased their risk level from their initial intake into the CATALIST program. </a:t>
            </a:r>
          </a:p>
        </p:txBody>
      </p:sp>
    </p:spTree>
    <p:extLst>
      <p:ext uri="{BB962C8B-B14F-4D97-AF65-F5344CB8AC3E}">
        <p14:creationId xmlns:p14="http://schemas.microsoft.com/office/powerpoint/2010/main" val="156715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CRAFFT is a health screening tool designed to identify substance use, substance-related riding/driving risk, and substance use disorder among youth ages 12-21. Scores on the CRAFFT can range from 0 to 6 with scores of 2 or over indicative of the likelihood of the presence of a substance use disorder.  Mean scores on the CRAFFT decreased significantly from 2.8 to 1.5.  </a:t>
            </a:r>
          </a:p>
          <a:p>
            <a:endParaRPr lang="en-US" dirty="0"/>
          </a:p>
          <a:p>
            <a:r>
              <a:rPr lang="en-US" dirty="0"/>
              <a:t>Toxicological screening results further support these self reported decreases over time.  These youth completed an average of 21.4 tests (SD= 17.5) during treatment. Of the 52 youth who participated in testing, 75% were negative on their last screen with 52% testing consistently negative for all substances while an additional 23% initially tested positive but were negative by the end of treatment.  </a:t>
            </a:r>
          </a:p>
        </p:txBody>
      </p:sp>
    </p:spTree>
    <p:extLst>
      <p:ext uri="{BB962C8B-B14F-4D97-AF65-F5344CB8AC3E}">
        <p14:creationId xmlns:p14="http://schemas.microsoft.com/office/powerpoint/2010/main" val="3579696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Body Level One…"/>
          <p:cNvSpPr txBox="1">
            <a:spLocks noGrp="1"/>
          </p:cNvSpPr>
          <p:nvPr>
            <p:ph type="body" sz="half" idx="1" hasCustomPrompt="1"/>
          </p:nvPr>
        </p:nvSpPr>
        <p:spPr>
          <a:xfrm>
            <a:off x="0" y="1260117"/>
            <a:ext cx="9144000" cy="1603772"/>
          </a:xfrm>
          <a:prstGeom prst="rect">
            <a:avLst/>
          </a:prstGeom>
          <a:solidFill>
            <a:schemeClr val="accent2"/>
          </a:solidFill>
        </p:spPr>
        <p:txBody>
          <a:bodyPr anchor="ctr">
            <a:normAutofit/>
          </a:bodyPr>
          <a:lstStyle>
            <a:lvl1pPr marL="0" indent="0" algn="ctr">
              <a:spcBef>
                <a:spcPts val="700"/>
              </a:spcBef>
              <a:buSzTx/>
              <a:buFontTx/>
              <a:buNone/>
              <a:defRPr sz="3000">
                <a:solidFill>
                  <a:schemeClr val="accent6">
                    <a:lumOff val="44000"/>
                  </a:schemeClr>
                </a:solidFill>
              </a:defRPr>
            </a:lvl1pPr>
            <a:lvl2pPr marL="744736" indent="-401836" algn="ctr">
              <a:spcBef>
                <a:spcPts val="700"/>
              </a:spcBef>
              <a:buFontTx/>
              <a:defRPr sz="3000">
                <a:solidFill>
                  <a:schemeClr val="accent6">
                    <a:lumOff val="44000"/>
                  </a:schemeClr>
                </a:solidFill>
              </a:defRPr>
            </a:lvl2pPr>
            <a:lvl3pPr marL="1028700" indent="-342900" algn="ctr">
              <a:spcBef>
                <a:spcPts val="700"/>
              </a:spcBef>
              <a:buFontTx/>
              <a:defRPr sz="3000">
                <a:solidFill>
                  <a:schemeClr val="accent6">
                    <a:lumOff val="44000"/>
                  </a:schemeClr>
                </a:solidFill>
              </a:defRPr>
            </a:lvl3pPr>
            <a:lvl4pPr marL="1424353" indent="-395653" algn="ctr">
              <a:spcBef>
                <a:spcPts val="700"/>
              </a:spcBef>
              <a:buFontTx/>
              <a:defRPr sz="3000">
                <a:solidFill>
                  <a:schemeClr val="accent6">
                    <a:lumOff val="44000"/>
                  </a:schemeClr>
                </a:solidFill>
              </a:defRPr>
            </a:lvl4pPr>
            <a:lvl5pPr marL="1800225" indent="-428625" algn="ctr">
              <a:spcBef>
                <a:spcPts val="700"/>
              </a:spcBef>
              <a:buFontTx/>
              <a:defRPr sz="3000">
                <a:solidFill>
                  <a:schemeClr val="accent6">
                    <a:lumOff val="44000"/>
                  </a:schemeClr>
                </a:solidFill>
              </a:defRPr>
            </a:lvl5pPr>
          </a:lstStyle>
          <a:p>
            <a:r>
              <a:rPr lang="en-US" dirty="0"/>
              <a:t>Session Title</a:t>
            </a:r>
            <a:endParaRPr dirty="0"/>
          </a:p>
        </p:txBody>
      </p:sp>
      <p:pic>
        <p:nvPicPr>
          <p:cNvPr id="3" name="Picture 2" descr="A picture containing text&#10;&#10;Description automatically generated">
            <a:extLst>
              <a:ext uri="{FF2B5EF4-FFF2-40B4-BE49-F238E27FC236}">
                <a16:creationId xmlns:a16="http://schemas.microsoft.com/office/drawing/2014/main" id="{6ED12995-C4F1-1617-EBE5-524DD2ED91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8978" y="366854"/>
            <a:ext cx="1797822" cy="522567"/>
          </a:xfrm>
          <a:prstGeom prst="rect">
            <a:avLst/>
          </a:prstGeom>
        </p:spPr>
      </p:pic>
      <p:sp>
        <p:nvSpPr>
          <p:cNvPr id="5" name="Subtitle 3">
            <a:extLst>
              <a:ext uri="{FF2B5EF4-FFF2-40B4-BE49-F238E27FC236}">
                <a16:creationId xmlns:a16="http://schemas.microsoft.com/office/drawing/2014/main" id="{AE7A0FDD-84D3-A688-F9D1-02FD1A35F720}"/>
              </a:ext>
            </a:extLst>
          </p:cNvPr>
          <p:cNvSpPr>
            <a:spLocks noGrp="1"/>
          </p:cNvSpPr>
          <p:nvPr>
            <p:ph type="subTitle" idx="10" hasCustomPrompt="1"/>
          </p:nvPr>
        </p:nvSpPr>
        <p:spPr>
          <a:xfrm>
            <a:off x="457200" y="3142083"/>
            <a:ext cx="8229600" cy="323331"/>
          </a:xfrm>
          <a:prstGeom prst="rect">
            <a:avLst/>
          </a:prstGeom>
        </p:spPr>
        <p:txBody>
          <a:bodyPr anchor="ctr"/>
          <a:lstStyle>
            <a:lvl1pPr marL="0" indent="0">
              <a:buNone/>
              <a:defRPr b="1">
                <a:solidFill>
                  <a:schemeClr val="accent2"/>
                </a:solidFill>
              </a:defRPr>
            </a:lvl1pPr>
          </a:lstStyle>
          <a:p>
            <a:r>
              <a:rPr lang="en-US" dirty="0"/>
              <a:t>Presenter’s Name Here</a:t>
            </a:r>
          </a:p>
        </p:txBody>
      </p:sp>
      <p:sp>
        <p:nvSpPr>
          <p:cNvPr id="6" name="Text Placeholder 4">
            <a:extLst>
              <a:ext uri="{FF2B5EF4-FFF2-40B4-BE49-F238E27FC236}">
                <a16:creationId xmlns:a16="http://schemas.microsoft.com/office/drawing/2014/main" id="{2708EAFA-43F5-F59A-2AB9-440EC06F403B}"/>
              </a:ext>
            </a:extLst>
          </p:cNvPr>
          <p:cNvSpPr>
            <a:spLocks noGrp="1"/>
          </p:cNvSpPr>
          <p:nvPr>
            <p:ph type="body" sz="quarter" idx="14" hasCustomPrompt="1"/>
          </p:nvPr>
        </p:nvSpPr>
        <p:spPr>
          <a:xfrm>
            <a:off x="461639" y="3465413"/>
            <a:ext cx="8229600" cy="971550"/>
          </a:xfrm>
          <a:prstGeom prst="rect">
            <a:avLst/>
          </a:prstGeom>
        </p:spPr>
        <p:txBody>
          <a:bodyPr/>
          <a:lstStyle>
            <a:lvl1pPr marL="0" indent="0">
              <a:buNone/>
              <a:defRPr sz="1650" i="1">
                <a:solidFill>
                  <a:schemeClr val="tx1"/>
                </a:solidFill>
              </a:defRPr>
            </a:lvl1pPr>
          </a:lstStyle>
          <a:p>
            <a:r>
              <a:rPr lang="en-US" dirty="0"/>
              <a:t>Presenter’s Affiliation Here</a:t>
            </a:r>
          </a:p>
        </p:txBody>
      </p:sp>
      <p:sp>
        <p:nvSpPr>
          <p:cNvPr id="7" name="Text Placeholder 4">
            <a:extLst>
              <a:ext uri="{FF2B5EF4-FFF2-40B4-BE49-F238E27FC236}">
                <a16:creationId xmlns:a16="http://schemas.microsoft.com/office/drawing/2014/main" id="{51C9A69F-CDD0-8FFE-EA5A-B0B7107BC900}"/>
              </a:ext>
            </a:extLst>
          </p:cNvPr>
          <p:cNvSpPr>
            <a:spLocks noGrp="1"/>
          </p:cNvSpPr>
          <p:nvPr>
            <p:ph type="body" sz="quarter" idx="15" hasCustomPrompt="1"/>
          </p:nvPr>
        </p:nvSpPr>
        <p:spPr>
          <a:xfrm>
            <a:off x="457200" y="4648200"/>
            <a:ext cx="8229600" cy="381000"/>
          </a:xfrm>
          <a:prstGeom prst="rect">
            <a:avLst/>
          </a:prstGeom>
        </p:spPr>
        <p:txBody>
          <a:bodyPr/>
          <a:lstStyle>
            <a:lvl1pPr marL="0" indent="0">
              <a:buNone/>
              <a:defRPr sz="1350" i="1" baseline="0">
                <a:solidFill>
                  <a:schemeClr val="tx1"/>
                </a:solidFill>
              </a:defRPr>
            </a:lvl1pPr>
          </a:lstStyle>
          <a:p>
            <a:r>
              <a:rPr lang="en-US" dirty="0"/>
              <a:t>Support statement (</a:t>
            </a:r>
            <a:r>
              <a:rPr lang="en-US"/>
              <a:t>if necessary)</a:t>
            </a:r>
            <a:endParaRPr lang="en-US" dirty="0"/>
          </a:p>
        </p:txBody>
      </p:sp>
    </p:spTree>
    <p:extLst>
      <p:ext uri="{BB962C8B-B14F-4D97-AF65-F5344CB8AC3E}">
        <p14:creationId xmlns:p14="http://schemas.microsoft.com/office/powerpoint/2010/main" val="16256875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011DE96-68FE-4598-A2BD-4DE4DBC1A3FF}"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041D7-139A-493C-BE79-2D04EBABAAEE}" type="slidenum">
              <a:rPr lang="en-US" smtClean="0"/>
              <a:t>‹#›</a:t>
            </a:fld>
            <a:endParaRPr lang="en-US"/>
          </a:p>
        </p:txBody>
      </p:sp>
    </p:spTree>
    <p:extLst>
      <p:ext uri="{BB962C8B-B14F-4D97-AF65-F5344CB8AC3E}">
        <p14:creationId xmlns:p14="http://schemas.microsoft.com/office/powerpoint/2010/main" val="291076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Body Level One…"/>
          <p:cNvSpPr txBox="1">
            <a:spLocks noGrp="1"/>
          </p:cNvSpPr>
          <p:nvPr>
            <p:ph type="body" sz="half" idx="1" hasCustomPrompt="1"/>
          </p:nvPr>
        </p:nvSpPr>
        <p:spPr>
          <a:xfrm>
            <a:off x="0" y="1253728"/>
            <a:ext cx="9144000" cy="1603772"/>
          </a:xfrm>
          <a:prstGeom prst="rect">
            <a:avLst/>
          </a:prstGeom>
          <a:solidFill>
            <a:schemeClr val="accent2"/>
          </a:solidFill>
        </p:spPr>
        <p:txBody>
          <a:bodyPr anchor="ctr">
            <a:normAutofit/>
          </a:bodyPr>
          <a:lstStyle>
            <a:lvl1pPr marL="0" indent="0" algn="ctr">
              <a:spcBef>
                <a:spcPts val="700"/>
              </a:spcBef>
              <a:buSzTx/>
              <a:buFontTx/>
              <a:buNone/>
              <a:defRPr sz="3000">
                <a:solidFill>
                  <a:schemeClr val="accent6">
                    <a:lumOff val="44000"/>
                  </a:schemeClr>
                </a:solidFill>
              </a:defRPr>
            </a:lvl1pPr>
            <a:lvl2pPr marL="744736" indent="-401836" algn="ctr">
              <a:spcBef>
                <a:spcPts val="700"/>
              </a:spcBef>
              <a:buFontTx/>
              <a:defRPr sz="3000">
                <a:solidFill>
                  <a:schemeClr val="accent6">
                    <a:lumOff val="44000"/>
                  </a:schemeClr>
                </a:solidFill>
              </a:defRPr>
            </a:lvl2pPr>
            <a:lvl3pPr marL="1028700" indent="-342900" algn="ctr">
              <a:spcBef>
                <a:spcPts val="700"/>
              </a:spcBef>
              <a:buFontTx/>
              <a:defRPr sz="3000">
                <a:solidFill>
                  <a:schemeClr val="accent6">
                    <a:lumOff val="44000"/>
                  </a:schemeClr>
                </a:solidFill>
              </a:defRPr>
            </a:lvl3pPr>
            <a:lvl4pPr marL="1424353" indent="-395653" algn="ctr">
              <a:spcBef>
                <a:spcPts val="700"/>
              </a:spcBef>
              <a:buFontTx/>
              <a:defRPr sz="3000">
                <a:solidFill>
                  <a:schemeClr val="accent6">
                    <a:lumOff val="44000"/>
                  </a:schemeClr>
                </a:solidFill>
              </a:defRPr>
            </a:lvl4pPr>
            <a:lvl5pPr marL="1800225" indent="-428625" algn="ctr">
              <a:spcBef>
                <a:spcPts val="700"/>
              </a:spcBef>
              <a:buFontTx/>
              <a:defRPr sz="3000">
                <a:solidFill>
                  <a:schemeClr val="accent6">
                    <a:lumOff val="44000"/>
                  </a:schemeClr>
                </a:solidFill>
              </a:defRPr>
            </a:lvl5pPr>
          </a:lstStyle>
          <a:p>
            <a:r>
              <a:rPr lang="en-US" dirty="0"/>
              <a:t>Session Title</a:t>
            </a:r>
            <a:endParaRPr dirty="0"/>
          </a:p>
        </p:txBody>
      </p:sp>
      <p:pic>
        <p:nvPicPr>
          <p:cNvPr id="2" name="Picture 1" descr="A picture containing text&#10;&#10;Description automatically generated">
            <a:extLst>
              <a:ext uri="{FF2B5EF4-FFF2-40B4-BE49-F238E27FC236}">
                <a16:creationId xmlns:a16="http://schemas.microsoft.com/office/drawing/2014/main" id="{71A9E9E0-7D91-3293-C21B-7F0B7B9CC6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8978" y="366854"/>
            <a:ext cx="1797822" cy="522567"/>
          </a:xfrm>
          <a:prstGeom prst="rect">
            <a:avLst/>
          </a:prstGeom>
        </p:spPr>
      </p:pic>
      <p:sp>
        <p:nvSpPr>
          <p:cNvPr id="3" name="Subtitle 3">
            <a:extLst>
              <a:ext uri="{FF2B5EF4-FFF2-40B4-BE49-F238E27FC236}">
                <a16:creationId xmlns:a16="http://schemas.microsoft.com/office/drawing/2014/main" id="{AC8E2C3D-314C-1C37-AA3F-77C0A64599E6}"/>
              </a:ext>
            </a:extLst>
          </p:cNvPr>
          <p:cNvSpPr>
            <a:spLocks noGrp="1"/>
          </p:cNvSpPr>
          <p:nvPr>
            <p:ph type="subTitle" idx="10" hasCustomPrompt="1"/>
          </p:nvPr>
        </p:nvSpPr>
        <p:spPr>
          <a:xfrm>
            <a:off x="457200" y="3142083"/>
            <a:ext cx="4114800" cy="323331"/>
          </a:xfrm>
          <a:prstGeom prst="rect">
            <a:avLst/>
          </a:prstGeom>
        </p:spPr>
        <p:txBody>
          <a:bodyPr anchor="ctr"/>
          <a:lstStyle>
            <a:lvl1pPr marL="0" indent="0">
              <a:buNone/>
              <a:defRPr b="1">
                <a:solidFill>
                  <a:schemeClr val="accent2"/>
                </a:solidFill>
              </a:defRPr>
            </a:lvl1pPr>
          </a:lstStyle>
          <a:p>
            <a:r>
              <a:rPr lang="en-US" dirty="0"/>
              <a:t>Presenter’s Name Here</a:t>
            </a:r>
          </a:p>
        </p:txBody>
      </p:sp>
      <p:sp>
        <p:nvSpPr>
          <p:cNvPr id="4" name="Text Placeholder 4">
            <a:extLst>
              <a:ext uri="{FF2B5EF4-FFF2-40B4-BE49-F238E27FC236}">
                <a16:creationId xmlns:a16="http://schemas.microsoft.com/office/drawing/2014/main" id="{90BB9696-EEAA-1CB1-4077-6E4C0C926E5A}"/>
              </a:ext>
            </a:extLst>
          </p:cNvPr>
          <p:cNvSpPr>
            <a:spLocks noGrp="1"/>
          </p:cNvSpPr>
          <p:nvPr>
            <p:ph type="body" sz="quarter" idx="13" hasCustomPrompt="1"/>
          </p:nvPr>
        </p:nvSpPr>
        <p:spPr>
          <a:xfrm>
            <a:off x="457200" y="3465414"/>
            <a:ext cx="4114800" cy="971550"/>
          </a:xfrm>
          <a:prstGeom prst="rect">
            <a:avLst/>
          </a:prstGeom>
        </p:spPr>
        <p:txBody>
          <a:bodyPr/>
          <a:lstStyle>
            <a:lvl1pPr marL="0" indent="0">
              <a:buNone/>
              <a:defRPr sz="1650" i="1">
                <a:solidFill>
                  <a:schemeClr val="tx1"/>
                </a:solidFill>
              </a:defRPr>
            </a:lvl1pPr>
          </a:lstStyle>
          <a:p>
            <a:r>
              <a:rPr lang="en-US" dirty="0"/>
              <a:t>Presenter’s Affiliation Here</a:t>
            </a:r>
          </a:p>
        </p:txBody>
      </p:sp>
      <p:sp>
        <p:nvSpPr>
          <p:cNvPr id="5" name="Text Placeholder 4">
            <a:extLst>
              <a:ext uri="{FF2B5EF4-FFF2-40B4-BE49-F238E27FC236}">
                <a16:creationId xmlns:a16="http://schemas.microsoft.com/office/drawing/2014/main" id="{E457CA3E-949B-BC99-067E-0F048D426B0B}"/>
              </a:ext>
            </a:extLst>
          </p:cNvPr>
          <p:cNvSpPr>
            <a:spLocks noGrp="1"/>
          </p:cNvSpPr>
          <p:nvPr>
            <p:ph type="body" sz="quarter" idx="15" hasCustomPrompt="1"/>
          </p:nvPr>
        </p:nvSpPr>
        <p:spPr>
          <a:xfrm>
            <a:off x="4572000" y="3465414"/>
            <a:ext cx="4114800" cy="971550"/>
          </a:xfrm>
          <a:prstGeom prst="rect">
            <a:avLst/>
          </a:prstGeom>
        </p:spPr>
        <p:txBody>
          <a:bodyPr/>
          <a:lstStyle>
            <a:lvl1pPr marL="0" indent="0">
              <a:buNone/>
              <a:defRPr sz="1650" i="1">
                <a:solidFill>
                  <a:schemeClr val="tx1"/>
                </a:solidFill>
              </a:defRPr>
            </a:lvl1pPr>
          </a:lstStyle>
          <a:p>
            <a:r>
              <a:rPr lang="en-US" dirty="0"/>
              <a:t>Presenter’s Affiliation Here</a:t>
            </a:r>
          </a:p>
        </p:txBody>
      </p:sp>
      <p:sp>
        <p:nvSpPr>
          <p:cNvPr id="6" name="Text Placeholder 2">
            <a:extLst>
              <a:ext uri="{FF2B5EF4-FFF2-40B4-BE49-F238E27FC236}">
                <a16:creationId xmlns:a16="http://schemas.microsoft.com/office/drawing/2014/main" id="{66B3A7FD-9CF6-5428-050B-E2238AECA817}"/>
              </a:ext>
            </a:extLst>
          </p:cNvPr>
          <p:cNvSpPr>
            <a:spLocks noGrp="1"/>
          </p:cNvSpPr>
          <p:nvPr>
            <p:ph type="body" sz="quarter" idx="16" hasCustomPrompt="1"/>
          </p:nvPr>
        </p:nvSpPr>
        <p:spPr>
          <a:xfrm>
            <a:off x="4572000" y="3142060"/>
            <a:ext cx="4114800" cy="323850"/>
          </a:xfrm>
          <a:prstGeom prst="rect">
            <a:avLst/>
          </a:prstGeom>
        </p:spPr>
        <p:txBody>
          <a:bodyPr anchor="ctr"/>
          <a:lstStyle>
            <a:lvl1pPr marL="0" marR="0" indent="0" algn="l" defTabSz="342900" rtl="0" eaLnBrk="1" fontAlgn="auto" latinLnBrk="0" hangingPunct="1">
              <a:lnSpc>
                <a:spcPct val="85000"/>
              </a:lnSpc>
              <a:spcBef>
                <a:spcPct val="20000"/>
              </a:spcBef>
              <a:spcAft>
                <a:spcPts val="0"/>
              </a:spcAft>
              <a:buClrTx/>
              <a:buSzTx/>
              <a:buFont typeface="Arial"/>
              <a:buNone/>
              <a:tabLst/>
              <a:defRPr b="1">
                <a:solidFill>
                  <a:schemeClr val="accent2"/>
                </a:solidFill>
              </a:defRPr>
            </a:lvl1pPr>
          </a:lstStyle>
          <a:p>
            <a:pPr marL="0" marR="0" lvl="0" indent="0" algn="l" defTabSz="342900" rtl="0" eaLnBrk="1" fontAlgn="auto" latinLnBrk="0" hangingPunct="1">
              <a:lnSpc>
                <a:spcPct val="85000"/>
              </a:lnSpc>
              <a:spcBef>
                <a:spcPct val="20000"/>
              </a:spcBef>
              <a:spcAft>
                <a:spcPts val="0"/>
              </a:spcAft>
              <a:buClrTx/>
              <a:buSzTx/>
              <a:buFont typeface="Arial"/>
              <a:buNone/>
              <a:tabLst/>
              <a:defRPr/>
            </a:pPr>
            <a:r>
              <a:rPr lang="en-US" dirty="0"/>
              <a:t>Presenter’s Name Here</a:t>
            </a:r>
          </a:p>
        </p:txBody>
      </p:sp>
      <p:sp>
        <p:nvSpPr>
          <p:cNvPr id="7" name="Text Placeholder 4">
            <a:extLst>
              <a:ext uri="{FF2B5EF4-FFF2-40B4-BE49-F238E27FC236}">
                <a16:creationId xmlns:a16="http://schemas.microsoft.com/office/drawing/2014/main" id="{DBE87FA4-FB6F-E55C-FBC4-24297FED5578}"/>
              </a:ext>
            </a:extLst>
          </p:cNvPr>
          <p:cNvSpPr>
            <a:spLocks noGrp="1"/>
          </p:cNvSpPr>
          <p:nvPr>
            <p:ph type="body" sz="quarter" idx="17" hasCustomPrompt="1"/>
          </p:nvPr>
        </p:nvSpPr>
        <p:spPr>
          <a:xfrm>
            <a:off x="457200" y="4648200"/>
            <a:ext cx="8229600" cy="381000"/>
          </a:xfrm>
          <a:prstGeom prst="rect">
            <a:avLst/>
          </a:prstGeom>
        </p:spPr>
        <p:txBody>
          <a:bodyPr/>
          <a:lstStyle>
            <a:lvl1pPr marL="0" indent="0">
              <a:buNone/>
              <a:defRPr sz="1350" i="1" baseline="0">
                <a:solidFill>
                  <a:schemeClr val="tx1"/>
                </a:solidFill>
              </a:defRPr>
            </a:lvl1pPr>
          </a:lstStyle>
          <a:p>
            <a:r>
              <a:rPr lang="en-US" dirty="0"/>
              <a:t>Support statement (</a:t>
            </a:r>
            <a:r>
              <a:rPr lang="en-US"/>
              <a:t>if necessary)</a:t>
            </a:r>
            <a:endParaRPr lang="en-US" dirty="0"/>
          </a:p>
        </p:txBody>
      </p:sp>
    </p:spTree>
    <p:extLst>
      <p:ext uri="{BB962C8B-B14F-4D97-AF65-F5344CB8AC3E}">
        <p14:creationId xmlns:p14="http://schemas.microsoft.com/office/powerpoint/2010/main" val="19251783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Body Level One…"/>
          <p:cNvSpPr txBox="1">
            <a:spLocks noGrp="1"/>
          </p:cNvSpPr>
          <p:nvPr>
            <p:ph type="body" sz="half" idx="1" hasCustomPrompt="1"/>
          </p:nvPr>
        </p:nvSpPr>
        <p:spPr>
          <a:xfrm>
            <a:off x="0" y="1253728"/>
            <a:ext cx="9144000" cy="1603772"/>
          </a:xfrm>
          <a:prstGeom prst="rect">
            <a:avLst/>
          </a:prstGeom>
          <a:solidFill>
            <a:schemeClr val="accent2"/>
          </a:solidFill>
        </p:spPr>
        <p:txBody>
          <a:bodyPr anchor="ctr">
            <a:normAutofit/>
          </a:bodyPr>
          <a:lstStyle>
            <a:lvl1pPr marL="0" indent="0" algn="ctr">
              <a:spcBef>
                <a:spcPts val="700"/>
              </a:spcBef>
              <a:buSzTx/>
              <a:buFontTx/>
              <a:buNone/>
              <a:defRPr sz="3000">
                <a:solidFill>
                  <a:schemeClr val="accent6">
                    <a:lumOff val="44000"/>
                  </a:schemeClr>
                </a:solidFill>
              </a:defRPr>
            </a:lvl1pPr>
            <a:lvl2pPr marL="744736" indent="-401836" algn="ctr">
              <a:spcBef>
                <a:spcPts val="700"/>
              </a:spcBef>
              <a:buFontTx/>
              <a:defRPr sz="3000">
                <a:solidFill>
                  <a:schemeClr val="accent6">
                    <a:lumOff val="44000"/>
                  </a:schemeClr>
                </a:solidFill>
              </a:defRPr>
            </a:lvl2pPr>
            <a:lvl3pPr marL="1028700" indent="-342900" algn="ctr">
              <a:spcBef>
                <a:spcPts val="700"/>
              </a:spcBef>
              <a:buFontTx/>
              <a:defRPr sz="3000">
                <a:solidFill>
                  <a:schemeClr val="accent6">
                    <a:lumOff val="44000"/>
                  </a:schemeClr>
                </a:solidFill>
              </a:defRPr>
            </a:lvl3pPr>
            <a:lvl4pPr marL="1424353" indent="-395653" algn="ctr">
              <a:spcBef>
                <a:spcPts val="700"/>
              </a:spcBef>
              <a:buFontTx/>
              <a:defRPr sz="3000">
                <a:solidFill>
                  <a:schemeClr val="accent6">
                    <a:lumOff val="44000"/>
                  </a:schemeClr>
                </a:solidFill>
              </a:defRPr>
            </a:lvl4pPr>
            <a:lvl5pPr marL="1800225" indent="-428625" algn="ctr">
              <a:spcBef>
                <a:spcPts val="700"/>
              </a:spcBef>
              <a:buFontTx/>
              <a:defRPr sz="3000">
                <a:solidFill>
                  <a:schemeClr val="accent6">
                    <a:lumOff val="44000"/>
                  </a:schemeClr>
                </a:solidFill>
              </a:defRPr>
            </a:lvl5pPr>
          </a:lstStyle>
          <a:p>
            <a:r>
              <a:rPr lang="en-US" dirty="0"/>
              <a:t>Section Header</a:t>
            </a:r>
            <a:endParaRPr dirty="0"/>
          </a:p>
        </p:txBody>
      </p:sp>
      <p:sp>
        <p:nvSpPr>
          <p:cNvPr id="4" name="Text Placeholder 3">
            <a:extLst>
              <a:ext uri="{FF2B5EF4-FFF2-40B4-BE49-F238E27FC236}">
                <a16:creationId xmlns:a16="http://schemas.microsoft.com/office/drawing/2014/main" id="{7B70C8E3-868F-2892-58DE-C5B9AD08E4E1}"/>
              </a:ext>
            </a:extLst>
          </p:cNvPr>
          <p:cNvSpPr>
            <a:spLocks noGrp="1"/>
          </p:cNvSpPr>
          <p:nvPr>
            <p:ph type="body" sz="quarter" idx="10" hasCustomPrompt="1"/>
          </p:nvPr>
        </p:nvSpPr>
        <p:spPr>
          <a:xfrm>
            <a:off x="433387" y="3026966"/>
            <a:ext cx="8277225" cy="1725612"/>
          </a:xfrm>
          <a:prstGeom prst="rect">
            <a:avLst/>
          </a:prstGeom>
        </p:spPr>
        <p:txBody>
          <a:bodyPr/>
          <a:lstStyle>
            <a:lvl1pPr marL="0" indent="0" algn="ctr">
              <a:buNone/>
              <a:defRPr/>
            </a:lvl1pPr>
          </a:lstStyle>
          <a:p>
            <a:pPr lvl="0"/>
            <a:r>
              <a:rPr lang="en-US" dirty="0"/>
              <a:t>Subtext here</a:t>
            </a:r>
          </a:p>
        </p:txBody>
      </p:sp>
    </p:spTree>
    <p:extLst>
      <p:ext uri="{BB962C8B-B14F-4D97-AF65-F5344CB8AC3E}">
        <p14:creationId xmlns:p14="http://schemas.microsoft.com/office/powerpoint/2010/main" val="31244028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B027FD9B-3F4F-0ADE-2D00-5DD71A474A70}"/>
              </a:ext>
            </a:extLst>
          </p:cNvPr>
          <p:cNvSpPr txBox="1">
            <a:spLocks noGrp="1"/>
          </p:cNvSpPr>
          <p:nvPr>
            <p:ph type="title" hasCustomPrompt="1"/>
          </p:nvPr>
        </p:nvSpPr>
        <p:spPr>
          <a:xfrm>
            <a:off x="0" y="260969"/>
            <a:ext cx="9144000" cy="802260"/>
          </a:xfrm>
          <a:prstGeom prst="rect">
            <a:avLst/>
          </a:prstGeom>
        </p:spPr>
        <p:txBody>
          <a:bodyPr anchor="ctr">
            <a:normAutofit/>
          </a:bodyPr>
          <a:lstStyle>
            <a:lvl1pPr algn="ctr">
              <a:defRPr sz="3000" b="1">
                <a:solidFill>
                  <a:schemeClr val="accent2"/>
                </a:solidFill>
              </a:defRPr>
            </a:lvl1pPr>
          </a:lstStyle>
          <a:p>
            <a:r>
              <a:rPr dirty="0"/>
              <a:t>Title Text</a:t>
            </a:r>
          </a:p>
        </p:txBody>
      </p:sp>
      <p:sp>
        <p:nvSpPr>
          <p:cNvPr id="3" name="Content Placeholder 3">
            <a:extLst>
              <a:ext uri="{FF2B5EF4-FFF2-40B4-BE49-F238E27FC236}">
                <a16:creationId xmlns:a16="http://schemas.microsoft.com/office/drawing/2014/main" id="{D1F5EA9A-9B7A-58CA-8A69-BE8AEF7F4817}"/>
              </a:ext>
            </a:extLst>
          </p:cNvPr>
          <p:cNvSpPr>
            <a:spLocks noGrp="1"/>
          </p:cNvSpPr>
          <p:nvPr>
            <p:ph sz="quarter" idx="14"/>
          </p:nvPr>
        </p:nvSpPr>
        <p:spPr>
          <a:xfrm>
            <a:off x="457200" y="1112600"/>
            <a:ext cx="8229600" cy="34798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BC62E40E-EDD7-EF66-6029-DB0B609350E8}"/>
              </a:ext>
            </a:extLst>
          </p:cNvPr>
          <p:cNvSpPr>
            <a:spLocks noGrp="1"/>
          </p:cNvSpPr>
          <p:nvPr>
            <p:ph type="body" sz="quarter" idx="13" hasCustomPrompt="1"/>
          </p:nvPr>
        </p:nvSpPr>
        <p:spPr>
          <a:xfrm>
            <a:off x="0" y="4726725"/>
            <a:ext cx="9144000" cy="400049"/>
          </a:xfrm>
          <a:prstGeom prst="rect">
            <a:avLst/>
          </a:prstGeom>
        </p:spPr>
        <p:txBody>
          <a:bodyPr lIns="274320" tIns="137160" rIns="274320" bIns="137160" anchor="b"/>
          <a:lstStyle>
            <a:lvl1pPr marL="0" indent="0">
              <a:buNone/>
              <a:defRPr sz="1050" b="1" baseline="0">
                <a:solidFill>
                  <a:schemeClr val="tx1"/>
                </a:solidFill>
                <a:latin typeface="Arial" panose="020B0604020202020204" pitchFamily="34" charset="0"/>
                <a:cs typeface="Arial"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dirty="0"/>
              <a:t>Reference.</a:t>
            </a:r>
          </a:p>
        </p:txBody>
      </p:sp>
    </p:spTree>
    <p:extLst>
      <p:ext uri="{BB962C8B-B14F-4D97-AF65-F5344CB8AC3E}">
        <p14:creationId xmlns:p14="http://schemas.microsoft.com/office/powerpoint/2010/main" val="34019114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6595A401-DAA2-247B-C41F-97ECCB08C90E}"/>
              </a:ext>
            </a:extLst>
          </p:cNvPr>
          <p:cNvSpPr>
            <a:spLocks noGrp="1"/>
          </p:cNvSpPr>
          <p:nvPr>
            <p:ph sz="quarter" idx="14"/>
          </p:nvPr>
        </p:nvSpPr>
        <p:spPr>
          <a:xfrm>
            <a:off x="457200" y="1112600"/>
            <a:ext cx="4114800" cy="34798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A77967A-78F9-021C-4630-C27D48262167}"/>
              </a:ext>
            </a:extLst>
          </p:cNvPr>
          <p:cNvSpPr>
            <a:spLocks noGrp="1"/>
          </p:cNvSpPr>
          <p:nvPr>
            <p:ph sz="quarter" idx="15"/>
          </p:nvPr>
        </p:nvSpPr>
        <p:spPr>
          <a:xfrm>
            <a:off x="4572000" y="1130141"/>
            <a:ext cx="4114800" cy="34798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a:extLst>
              <a:ext uri="{FF2B5EF4-FFF2-40B4-BE49-F238E27FC236}">
                <a16:creationId xmlns:a16="http://schemas.microsoft.com/office/drawing/2014/main" id="{3855CF8A-8CF0-50A3-A72F-EE6792A10E9B}"/>
              </a:ext>
            </a:extLst>
          </p:cNvPr>
          <p:cNvSpPr>
            <a:spLocks noGrp="1"/>
          </p:cNvSpPr>
          <p:nvPr>
            <p:ph type="body" sz="quarter" idx="13" hasCustomPrompt="1"/>
          </p:nvPr>
        </p:nvSpPr>
        <p:spPr>
          <a:xfrm>
            <a:off x="0" y="4726725"/>
            <a:ext cx="9144000" cy="400049"/>
          </a:xfrm>
          <a:prstGeom prst="rect">
            <a:avLst/>
          </a:prstGeom>
        </p:spPr>
        <p:txBody>
          <a:bodyPr lIns="274320" tIns="137160" rIns="274320" bIns="137160" anchor="b"/>
          <a:lstStyle>
            <a:lvl1pPr marL="0" indent="0">
              <a:buNone/>
              <a:defRPr sz="1050" b="1" baseline="0">
                <a:solidFill>
                  <a:schemeClr val="tx1"/>
                </a:solidFill>
                <a:latin typeface="Arial" panose="020B0604020202020204" pitchFamily="34" charset="0"/>
                <a:cs typeface="Arial"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dirty="0"/>
              <a:t>Reference.</a:t>
            </a:r>
          </a:p>
        </p:txBody>
      </p:sp>
      <p:sp>
        <p:nvSpPr>
          <p:cNvPr id="6" name="Title Text">
            <a:extLst>
              <a:ext uri="{FF2B5EF4-FFF2-40B4-BE49-F238E27FC236}">
                <a16:creationId xmlns:a16="http://schemas.microsoft.com/office/drawing/2014/main" id="{422AE6CA-879D-AD8D-1F3A-7D2F84A93191}"/>
              </a:ext>
            </a:extLst>
          </p:cNvPr>
          <p:cNvSpPr txBox="1">
            <a:spLocks noGrp="1"/>
          </p:cNvSpPr>
          <p:nvPr>
            <p:ph type="title" hasCustomPrompt="1"/>
          </p:nvPr>
        </p:nvSpPr>
        <p:spPr>
          <a:xfrm>
            <a:off x="0" y="260969"/>
            <a:ext cx="9144000" cy="802260"/>
          </a:xfrm>
          <a:prstGeom prst="rect">
            <a:avLst/>
          </a:prstGeom>
        </p:spPr>
        <p:txBody>
          <a:bodyPr anchor="ctr">
            <a:normAutofit/>
          </a:bodyPr>
          <a:lstStyle>
            <a:lvl1pPr algn="ctr">
              <a:defRPr sz="3000" b="1">
                <a:solidFill>
                  <a:schemeClr val="accent2"/>
                </a:solidFill>
              </a:defRPr>
            </a:lvl1pPr>
          </a:lstStyle>
          <a:p>
            <a:r>
              <a:rPr dirty="0"/>
              <a:t>Title Text</a:t>
            </a:r>
          </a:p>
        </p:txBody>
      </p:sp>
    </p:spTree>
    <p:extLst>
      <p:ext uri="{BB962C8B-B14F-4D97-AF65-F5344CB8AC3E}">
        <p14:creationId xmlns:p14="http://schemas.microsoft.com/office/powerpoint/2010/main" val="135910109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BFF48D9-05A2-DAE0-2BD9-93F9E844AFFC}"/>
              </a:ext>
            </a:extLst>
          </p:cNvPr>
          <p:cNvSpPr>
            <a:spLocks noGrp="1"/>
          </p:cNvSpPr>
          <p:nvPr>
            <p:ph sz="quarter" idx="15"/>
          </p:nvPr>
        </p:nvSpPr>
        <p:spPr>
          <a:xfrm>
            <a:off x="457200" y="1644708"/>
            <a:ext cx="4114800" cy="294777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3ED4970-083E-35D5-DA83-68904700D72D}"/>
              </a:ext>
            </a:extLst>
          </p:cNvPr>
          <p:cNvSpPr>
            <a:spLocks noGrp="1"/>
          </p:cNvSpPr>
          <p:nvPr>
            <p:ph sz="quarter" idx="16"/>
          </p:nvPr>
        </p:nvSpPr>
        <p:spPr>
          <a:xfrm>
            <a:off x="4572000" y="1644708"/>
            <a:ext cx="4114800" cy="294777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a:extLst>
              <a:ext uri="{FF2B5EF4-FFF2-40B4-BE49-F238E27FC236}">
                <a16:creationId xmlns:a16="http://schemas.microsoft.com/office/drawing/2014/main" id="{A9D3C86E-DC1D-28C0-AF34-CA46FBF88943}"/>
              </a:ext>
            </a:extLst>
          </p:cNvPr>
          <p:cNvSpPr>
            <a:spLocks noGrp="1"/>
          </p:cNvSpPr>
          <p:nvPr>
            <p:ph type="body" sz="quarter" idx="17" hasCustomPrompt="1"/>
          </p:nvPr>
        </p:nvSpPr>
        <p:spPr>
          <a:xfrm>
            <a:off x="0" y="4726725"/>
            <a:ext cx="9144000" cy="400049"/>
          </a:xfrm>
          <a:prstGeom prst="rect">
            <a:avLst/>
          </a:prstGeom>
        </p:spPr>
        <p:txBody>
          <a:bodyPr lIns="274320" tIns="137160" rIns="274320" bIns="137160" anchor="b"/>
          <a:lstStyle>
            <a:lvl1pPr marL="0" indent="0">
              <a:buNone/>
              <a:defRPr sz="1050" b="1" baseline="0">
                <a:solidFill>
                  <a:schemeClr val="tx1"/>
                </a:solidFill>
                <a:latin typeface="Arial" panose="020B0604020202020204" pitchFamily="34" charset="0"/>
                <a:cs typeface="Arial"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dirty="0"/>
              <a:t>Reference.</a:t>
            </a:r>
          </a:p>
        </p:txBody>
      </p:sp>
      <p:sp>
        <p:nvSpPr>
          <p:cNvPr id="6" name="Title Text">
            <a:extLst>
              <a:ext uri="{FF2B5EF4-FFF2-40B4-BE49-F238E27FC236}">
                <a16:creationId xmlns:a16="http://schemas.microsoft.com/office/drawing/2014/main" id="{D2F7EF3F-28FE-5E5F-9C1E-672F6DFB6A16}"/>
              </a:ext>
            </a:extLst>
          </p:cNvPr>
          <p:cNvSpPr txBox="1">
            <a:spLocks noGrp="1"/>
          </p:cNvSpPr>
          <p:nvPr>
            <p:ph type="title" hasCustomPrompt="1"/>
          </p:nvPr>
        </p:nvSpPr>
        <p:spPr>
          <a:xfrm>
            <a:off x="0" y="260969"/>
            <a:ext cx="9144000" cy="802260"/>
          </a:xfrm>
          <a:prstGeom prst="rect">
            <a:avLst/>
          </a:prstGeom>
        </p:spPr>
        <p:txBody>
          <a:bodyPr anchor="ctr">
            <a:normAutofit/>
          </a:bodyPr>
          <a:lstStyle>
            <a:lvl1pPr algn="ctr">
              <a:defRPr sz="3000" b="1">
                <a:solidFill>
                  <a:schemeClr val="accent2"/>
                </a:solidFill>
              </a:defRPr>
            </a:lvl1pPr>
          </a:lstStyle>
          <a:p>
            <a:r>
              <a:rPr dirty="0"/>
              <a:t>Title Text</a:t>
            </a:r>
          </a:p>
        </p:txBody>
      </p:sp>
      <p:sp>
        <p:nvSpPr>
          <p:cNvPr id="7" name="Content Placeholder 3">
            <a:extLst>
              <a:ext uri="{FF2B5EF4-FFF2-40B4-BE49-F238E27FC236}">
                <a16:creationId xmlns:a16="http://schemas.microsoft.com/office/drawing/2014/main" id="{4E8834A5-138E-4388-21BD-508C51768770}"/>
              </a:ext>
            </a:extLst>
          </p:cNvPr>
          <p:cNvSpPr>
            <a:spLocks noGrp="1"/>
          </p:cNvSpPr>
          <p:nvPr>
            <p:ph sz="quarter" idx="18"/>
          </p:nvPr>
        </p:nvSpPr>
        <p:spPr>
          <a:xfrm>
            <a:off x="457200" y="1307579"/>
            <a:ext cx="4114800" cy="312988"/>
          </a:xfrm>
          <a:prstGeom prst="rect">
            <a:avLst/>
          </a:prstGeom>
        </p:spPr>
        <p:txBody>
          <a:bodyPr/>
          <a:lstStyle>
            <a:lvl1pPr marL="0" indent="0">
              <a:buNone/>
              <a:defRPr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a:t>
            </a:r>
          </a:p>
        </p:txBody>
      </p:sp>
      <p:sp>
        <p:nvSpPr>
          <p:cNvPr id="8" name="Content Placeholder 3">
            <a:extLst>
              <a:ext uri="{FF2B5EF4-FFF2-40B4-BE49-F238E27FC236}">
                <a16:creationId xmlns:a16="http://schemas.microsoft.com/office/drawing/2014/main" id="{7309071A-4849-5774-FD0B-3C468750C17B}"/>
              </a:ext>
            </a:extLst>
          </p:cNvPr>
          <p:cNvSpPr>
            <a:spLocks noGrp="1"/>
          </p:cNvSpPr>
          <p:nvPr>
            <p:ph sz="quarter" idx="19"/>
          </p:nvPr>
        </p:nvSpPr>
        <p:spPr>
          <a:xfrm>
            <a:off x="4572000" y="1307579"/>
            <a:ext cx="4114800" cy="312988"/>
          </a:xfrm>
          <a:prstGeom prst="rect">
            <a:avLst/>
          </a:prstGeom>
        </p:spPr>
        <p:txBody>
          <a:bodyPr/>
          <a:lstStyle>
            <a:lvl1pPr marL="0" indent="0">
              <a:buNone/>
              <a:defRPr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a:t>
            </a:r>
          </a:p>
        </p:txBody>
      </p:sp>
    </p:spTree>
    <p:extLst>
      <p:ext uri="{BB962C8B-B14F-4D97-AF65-F5344CB8AC3E}">
        <p14:creationId xmlns:p14="http://schemas.microsoft.com/office/powerpoint/2010/main" val="13674815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0A5EA585-01A1-2801-DB28-C6BBEBA11569}"/>
              </a:ext>
            </a:extLst>
          </p:cNvPr>
          <p:cNvSpPr>
            <a:spLocks noGrp="1"/>
          </p:cNvSpPr>
          <p:nvPr>
            <p:ph type="body" sz="quarter" idx="17" hasCustomPrompt="1"/>
          </p:nvPr>
        </p:nvSpPr>
        <p:spPr>
          <a:xfrm>
            <a:off x="0" y="4743451"/>
            <a:ext cx="9144000" cy="400049"/>
          </a:xfrm>
          <a:prstGeom prst="rect">
            <a:avLst/>
          </a:prstGeom>
        </p:spPr>
        <p:txBody>
          <a:bodyPr lIns="274320" tIns="137160" rIns="274320" bIns="137160" anchor="b"/>
          <a:lstStyle>
            <a:lvl1pPr marL="0" indent="0">
              <a:buNone/>
              <a:defRPr sz="1050" b="1" baseline="0">
                <a:solidFill>
                  <a:schemeClr val="tx1"/>
                </a:solidFill>
                <a:latin typeface="Arial" panose="020B0604020202020204" pitchFamily="34" charset="0"/>
                <a:cs typeface="Arial"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dirty="0"/>
              <a:t>Reference.</a:t>
            </a:r>
          </a:p>
        </p:txBody>
      </p:sp>
      <p:sp>
        <p:nvSpPr>
          <p:cNvPr id="4" name="Title Text">
            <a:extLst>
              <a:ext uri="{FF2B5EF4-FFF2-40B4-BE49-F238E27FC236}">
                <a16:creationId xmlns:a16="http://schemas.microsoft.com/office/drawing/2014/main" id="{798DADA8-2D10-903A-BC71-E730EA24E518}"/>
              </a:ext>
            </a:extLst>
          </p:cNvPr>
          <p:cNvSpPr txBox="1">
            <a:spLocks noGrp="1"/>
          </p:cNvSpPr>
          <p:nvPr>
            <p:ph type="title" hasCustomPrompt="1"/>
          </p:nvPr>
        </p:nvSpPr>
        <p:spPr>
          <a:xfrm>
            <a:off x="0" y="260969"/>
            <a:ext cx="9144000" cy="802260"/>
          </a:xfrm>
          <a:prstGeom prst="rect">
            <a:avLst/>
          </a:prstGeom>
        </p:spPr>
        <p:txBody>
          <a:bodyPr anchor="ctr">
            <a:normAutofit/>
          </a:bodyPr>
          <a:lstStyle>
            <a:lvl1pPr algn="ctr">
              <a:defRPr sz="3000" b="1">
                <a:solidFill>
                  <a:schemeClr val="accent2"/>
                </a:solidFill>
              </a:defRPr>
            </a:lvl1pPr>
          </a:lstStyle>
          <a:p>
            <a:r>
              <a:rPr dirty="0"/>
              <a:t>Title Text</a:t>
            </a:r>
          </a:p>
        </p:txBody>
      </p:sp>
    </p:spTree>
    <p:extLst>
      <p:ext uri="{BB962C8B-B14F-4D97-AF65-F5344CB8AC3E}">
        <p14:creationId xmlns:p14="http://schemas.microsoft.com/office/powerpoint/2010/main" val="312403935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sz="quarter" idx="1"/>
          </p:nvPr>
        </p:nvSpPr>
        <p:spPr>
          <a:xfrm>
            <a:off x="0" y="4743451"/>
            <a:ext cx="9144000" cy="400050"/>
          </a:xfrm>
          <a:prstGeom prst="rect">
            <a:avLst/>
          </a:prstGeom>
        </p:spPr>
        <p:txBody>
          <a:bodyPr lIns="137160" tIns="137160" rIns="137160" bIns="137160" anchor="b">
            <a:normAutofit/>
          </a:bodyPr>
          <a:lstStyle>
            <a:lvl1pPr marL="0" indent="0">
              <a:spcBef>
                <a:spcPts val="200"/>
              </a:spcBef>
              <a:buSzTx/>
              <a:buFontTx/>
              <a:buNone/>
              <a:defRPr sz="1000" b="1"/>
            </a:lvl1pPr>
            <a:lvl2pPr marL="0" indent="296465">
              <a:spcBef>
                <a:spcPts val="200"/>
              </a:spcBef>
              <a:buSzTx/>
              <a:buFontTx/>
              <a:buNone/>
              <a:defRPr sz="1000" b="1"/>
            </a:lvl2pPr>
            <a:lvl3pPr marL="0" indent="601266">
              <a:spcBef>
                <a:spcPts val="200"/>
              </a:spcBef>
              <a:buSzTx/>
              <a:buFontTx/>
              <a:buNone/>
              <a:defRPr sz="1000" b="1"/>
            </a:lvl3pPr>
            <a:lvl4pPr marL="0" indent="897730">
              <a:spcBef>
                <a:spcPts val="200"/>
              </a:spcBef>
              <a:buSzTx/>
              <a:buFontTx/>
              <a:buNone/>
              <a:defRPr sz="1000" b="1"/>
            </a:lvl4pPr>
            <a:lvl5pPr marL="0" indent="1201340">
              <a:spcBef>
                <a:spcPts val="200"/>
              </a:spcBef>
              <a:buSzTx/>
              <a:buFontTx/>
              <a:buNone/>
              <a:defRPr sz="1000" b="1"/>
            </a:lvl5pPr>
          </a:lstStyle>
          <a:p>
            <a:endParaRPr dirty="0"/>
          </a:p>
        </p:txBody>
      </p:sp>
    </p:spTree>
    <p:extLst>
      <p:ext uri="{BB962C8B-B14F-4D97-AF65-F5344CB8AC3E}">
        <p14:creationId xmlns:p14="http://schemas.microsoft.com/office/powerpoint/2010/main" val="111151833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6937421E-3F52-5424-1097-8D2420D727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8978" y="366854"/>
            <a:ext cx="1797822" cy="522567"/>
          </a:xfrm>
          <a:prstGeom prst="rect">
            <a:avLst/>
          </a:prstGeom>
        </p:spPr>
      </p:pic>
      <p:sp>
        <p:nvSpPr>
          <p:cNvPr id="3" name="Rectangle 2">
            <a:extLst>
              <a:ext uri="{FF2B5EF4-FFF2-40B4-BE49-F238E27FC236}">
                <a16:creationId xmlns:a16="http://schemas.microsoft.com/office/drawing/2014/main" id="{B656DFCA-5212-F593-7931-A2094C74828C}"/>
              </a:ext>
            </a:extLst>
          </p:cNvPr>
          <p:cNvSpPr/>
          <p:nvPr userDrawn="1"/>
        </p:nvSpPr>
        <p:spPr>
          <a:xfrm>
            <a:off x="0" y="1293488"/>
            <a:ext cx="9144000" cy="1603772"/>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 name="TextBox 3">
            <a:extLst>
              <a:ext uri="{FF2B5EF4-FFF2-40B4-BE49-F238E27FC236}">
                <a16:creationId xmlns:a16="http://schemas.microsoft.com/office/drawing/2014/main" id="{F5257BC6-2CBE-8C7E-36EB-322BF02B28C8}"/>
              </a:ext>
            </a:extLst>
          </p:cNvPr>
          <p:cNvSpPr txBox="1"/>
          <p:nvPr userDrawn="1"/>
        </p:nvSpPr>
        <p:spPr>
          <a:xfrm>
            <a:off x="3677478" y="1833765"/>
            <a:ext cx="1789044"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1"/>
                </a:solidFill>
                <a:effectLst/>
                <a:uFillTx/>
                <a:latin typeface="Arial"/>
                <a:ea typeface="Arial"/>
                <a:cs typeface="Arial"/>
                <a:sym typeface="Arial"/>
              </a:rPr>
              <a:t>Q&amp;A</a:t>
            </a:r>
          </a:p>
        </p:txBody>
      </p:sp>
      <p:sp>
        <p:nvSpPr>
          <p:cNvPr id="5" name="Text Placeholder 3">
            <a:extLst>
              <a:ext uri="{FF2B5EF4-FFF2-40B4-BE49-F238E27FC236}">
                <a16:creationId xmlns:a16="http://schemas.microsoft.com/office/drawing/2014/main" id="{56B7DA36-EA16-E6D5-4834-1BE391C55895}"/>
              </a:ext>
            </a:extLst>
          </p:cNvPr>
          <p:cNvSpPr>
            <a:spLocks noGrp="1"/>
          </p:cNvSpPr>
          <p:nvPr>
            <p:ph type="body" sz="quarter" idx="10" hasCustomPrompt="1"/>
          </p:nvPr>
        </p:nvSpPr>
        <p:spPr>
          <a:xfrm>
            <a:off x="433387" y="3026966"/>
            <a:ext cx="8277225" cy="1725612"/>
          </a:xfrm>
          <a:prstGeom prst="rect">
            <a:avLst/>
          </a:prstGeom>
        </p:spPr>
        <p:txBody>
          <a:bodyPr/>
          <a:lstStyle>
            <a:lvl1pPr marL="0" indent="0" algn="ctr">
              <a:buNone/>
              <a:defRPr/>
            </a:lvl1pPr>
          </a:lstStyle>
          <a:p>
            <a:pPr lvl="0"/>
            <a:r>
              <a:rPr lang="en-US" dirty="0"/>
              <a:t>Subtext here</a:t>
            </a:r>
          </a:p>
        </p:txBody>
      </p:sp>
    </p:spTree>
    <p:extLst>
      <p:ext uri="{BB962C8B-B14F-4D97-AF65-F5344CB8AC3E}">
        <p14:creationId xmlns:p14="http://schemas.microsoft.com/office/powerpoint/2010/main" val="34050529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55536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2" r:id="rId10"/>
  </p:sldLayoutIdLst>
  <p:transition spd="med"/>
  <p:txStyles>
    <p:titleStyle>
      <a:lvl1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1pPr>
      <a:lvl2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2pPr>
      <a:lvl3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3pPr>
      <a:lvl4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4pPr>
      <a:lvl5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5pPr>
      <a:lvl6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6pPr>
      <a:lvl7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7pPr>
      <a:lvl8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8pPr>
      <a:lvl9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9pPr>
    </p:titleStyle>
    <p:bodyStyle>
      <a:lvl1pPr marL="2571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chart" Target="../charts/chart13.xml"/><Relationship Id="rId4" Type="http://schemas.openxmlformats.org/officeDocument/2006/relationships/chart" Target="../charts/char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ED3E91-2F03-F5D1-AAD5-55D69431611D}"/>
              </a:ext>
            </a:extLst>
          </p:cNvPr>
          <p:cNvSpPr>
            <a:spLocks noGrp="1"/>
          </p:cNvSpPr>
          <p:nvPr>
            <p:ph type="body" sz="half" idx="1"/>
          </p:nvPr>
        </p:nvSpPr>
        <p:spPr>
          <a:xfrm>
            <a:off x="6970" y="1030123"/>
            <a:ext cx="9144000" cy="1603772"/>
          </a:xfrm>
        </p:spPr>
        <p:txBody>
          <a:bodyPr/>
          <a:lstStyle/>
          <a:p>
            <a:r>
              <a:rPr lang="en-US" dirty="0"/>
              <a:t>The CATALIST Model: A Community-Driven Response to Substance Use and Co-Morbid Behavioral Health Needs in Justice-Involved Youth</a:t>
            </a:r>
          </a:p>
        </p:txBody>
      </p:sp>
      <p:sp>
        <p:nvSpPr>
          <p:cNvPr id="3" name="Subtitle 2">
            <a:extLst>
              <a:ext uri="{FF2B5EF4-FFF2-40B4-BE49-F238E27FC236}">
                <a16:creationId xmlns:a16="http://schemas.microsoft.com/office/drawing/2014/main" id="{42109F5F-F396-A4E6-5423-6A16BE30FB67}"/>
              </a:ext>
            </a:extLst>
          </p:cNvPr>
          <p:cNvSpPr>
            <a:spLocks noGrp="1"/>
          </p:cNvSpPr>
          <p:nvPr>
            <p:ph type="subTitle" idx="10"/>
          </p:nvPr>
        </p:nvSpPr>
        <p:spPr>
          <a:xfrm>
            <a:off x="285787" y="2750173"/>
            <a:ext cx="8740227" cy="323331"/>
          </a:xfrm>
        </p:spPr>
        <p:txBody>
          <a:bodyPr/>
          <a:lstStyle/>
          <a:p>
            <a:r>
              <a:rPr lang="en-US" sz="1400" dirty="0"/>
              <a:t>Lora Peppard, PhD, DNP, PMHNP-BC, Deputy Director for Treatment &amp; Prevention, Director of ADAPT</a:t>
            </a:r>
          </a:p>
        </p:txBody>
      </p:sp>
      <p:sp>
        <p:nvSpPr>
          <p:cNvPr id="4" name="Text Placeholder 3">
            <a:extLst>
              <a:ext uri="{FF2B5EF4-FFF2-40B4-BE49-F238E27FC236}">
                <a16:creationId xmlns:a16="http://schemas.microsoft.com/office/drawing/2014/main" id="{3627127A-6C3E-50E6-FE48-43FC407169E1}"/>
              </a:ext>
            </a:extLst>
          </p:cNvPr>
          <p:cNvSpPr>
            <a:spLocks noGrp="1"/>
          </p:cNvSpPr>
          <p:nvPr>
            <p:ph type="body" sz="quarter" idx="14"/>
          </p:nvPr>
        </p:nvSpPr>
        <p:spPr>
          <a:xfrm>
            <a:off x="282608" y="2994774"/>
            <a:ext cx="8229600" cy="278195"/>
          </a:xfrm>
        </p:spPr>
        <p:txBody>
          <a:bodyPr/>
          <a:lstStyle/>
          <a:p>
            <a:r>
              <a:rPr lang="en-US" sz="1400" dirty="0"/>
              <a:t>Washington/Baltimore HIDTA</a:t>
            </a:r>
          </a:p>
        </p:txBody>
      </p:sp>
      <p:sp>
        <p:nvSpPr>
          <p:cNvPr id="6" name="Subtitle 2">
            <a:extLst>
              <a:ext uri="{FF2B5EF4-FFF2-40B4-BE49-F238E27FC236}">
                <a16:creationId xmlns:a16="http://schemas.microsoft.com/office/drawing/2014/main" id="{DA20A155-EA5B-E332-98D8-0AB1A920348C}"/>
              </a:ext>
            </a:extLst>
          </p:cNvPr>
          <p:cNvSpPr txBox="1">
            <a:spLocks/>
          </p:cNvSpPr>
          <p:nvPr/>
        </p:nvSpPr>
        <p:spPr>
          <a:xfrm>
            <a:off x="299120" y="3272233"/>
            <a:ext cx="8229600" cy="323331"/>
          </a:xfrm>
          <a:prstGeom prst="rect">
            <a:avLst/>
          </a:prstGeom>
        </p:spPr>
        <p:txBody>
          <a:bodyPr anchor="ctr"/>
          <a:lstStyle>
            <a:lvl1pPr marL="0" marR="0" indent="0" algn="l" defTabSz="342900" rtl="0" latinLnBrk="0">
              <a:lnSpc>
                <a:spcPct val="85000"/>
              </a:lnSpc>
              <a:spcBef>
                <a:spcPts val="400"/>
              </a:spcBef>
              <a:spcAft>
                <a:spcPts val="0"/>
              </a:spcAft>
              <a:buClrTx/>
              <a:buSzPct val="100000"/>
              <a:buFont typeface="Arial"/>
              <a:buNone/>
              <a:tabLst/>
              <a:defRPr sz="1800" b="1" i="0" u="none" strike="noStrike" cap="none" spc="0" baseline="0">
                <a:solidFill>
                  <a:schemeClr val="accent2"/>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400" dirty="0"/>
              <a:t>Eryn Mills, MA, MSC, LPC, Clinical Supervisor</a:t>
            </a:r>
          </a:p>
        </p:txBody>
      </p:sp>
      <p:sp>
        <p:nvSpPr>
          <p:cNvPr id="7" name="Text Placeholder 3">
            <a:extLst>
              <a:ext uri="{FF2B5EF4-FFF2-40B4-BE49-F238E27FC236}">
                <a16:creationId xmlns:a16="http://schemas.microsoft.com/office/drawing/2014/main" id="{CF363975-F91F-8528-5FCF-03D329236A0D}"/>
              </a:ext>
            </a:extLst>
          </p:cNvPr>
          <p:cNvSpPr txBox="1">
            <a:spLocks/>
          </p:cNvSpPr>
          <p:nvPr/>
        </p:nvSpPr>
        <p:spPr>
          <a:xfrm>
            <a:off x="295939" y="3491697"/>
            <a:ext cx="8229600" cy="278195"/>
          </a:xfrm>
          <a:prstGeom prst="rect">
            <a:avLst/>
          </a:prstGeom>
        </p:spPr>
        <p:txBody>
          <a:bodyPr/>
          <a:lstStyle>
            <a:lvl1pPr marL="0" marR="0" indent="0" algn="l" defTabSz="342900" rtl="0" latinLnBrk="0">
              <a:lnSpc>
                <a:spcPct val="85000"/>
              </a:lnSpc>
              <a:spcBef>
                <a:spcPts val="400"/>
              </a:spcBef>
              <a:spcAft>
                <a:spcPts val="0"/>
              </a:spcAft>
              <a:buClrTx/>
              <a:buSzPct val="100000"/>
              <a:buFont typeface="Arial"/>
              <a:buNone/>
              <a:tabLst/>
              <a:defRPr sz="1650" b="0" i="1" u="none" strike="noStrike" cap="none" spc="0" baseline="0">
                <a:solidFill>
                  <a:schemeClr val="tx1"/>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400" dirty="0"/>
              <a:t>Berkeley County Day Report Center</a:t>
            </a:r>
          </a:p>
        </p:txBody>
      </p:sp>
      <p:sp>
        <p:nvSpPr>
          <p:cNvPr id="8" name="Subtitle 2">
            <a:extLst>
              <a:ext uri="{FF2B5EF4-FFF2-40B4-BE49-F238E27FC236}">
                <a16:creationId xmlns:a16="http://schemas.microsoft.com/office/drawing/2014/main" id="{89631F5F-5BE0-4D3C-86F6-363865FC5168}"/>
              </a:ext>
            </a:extLst>
          </p:cNvPr>
          <p:cNvSpPr txBox="1">
            <a:spLocks/>
          </p:cNvSpPr>
          <p:nvPr/>
        </p:nvSpPr>
        <p:spPr>
          <a:xfrm>
            <a:off x="292199" y="3738013"/>
            <a:ext cx="8229600" cy="323331"/>
          </a:xfrm>
          <a:prstGeom prst="rect">
            <a:avLst/>
          </a:prstGeom>
        </p:spPr>
        <p:txBody>
          <a:bodyPr anchor="ctr"/>
          <a:lstStyle>
            <a:lvl1pPr marL="0" marR="0" indent="0" algn="l" defTabSz="342900" rtl="0" latinLnBrk="0">
              <a:lnSpc>
                <a:spcPct val="85000"/>
              </a:lnSpc>
              <a:spcBef>
                <a:spcPts val="400"/>
              </a:spcBef>
              <a:spcAft>
                <a:spcPts val="0"/>
              </a:spcAft>
              <a:buClrTx/>
              <a:buSzPct val="100000"/>
              <a:buFont typeface="Arial"/>
              <a:buNone/>
              <a:tabLst/>
              <a:defRPr sz="1800" b="1" i="0" u="none" strike="noStrike" cap="none" spc="0" baseline="0">
                <a:solidFill>
                  <a:schemeClr val="accent2"/>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400" dirty="0"/>
              <a:t>Whitney Maddox, MA, LPC, Supervisor, CATALIST Services and Support</a:t>
            </a:r>
          </a:p>
        </p:txBody>
      </p:sp>
      <p:sp>
        <p:nvSpPr>
          <p:cNvPr id="9" name="Text Placeholder 3">
            <a:extLst>
              <a:ext uri="{FF2B5EF4-FFF2-40B4-BE49-F238E27FC236}">
                <a16:creationId xmlns:a16="http://schemas.microsoft.com/office/drawing/2014/main" id="{D4C0A9E1-AF50-CC99-6CB6-2CEF03EE6412}"/>
              </a:ext>
            </a:extLst>
          </p:cNvPr>
          <p:cNvSpPr txBox="1">
            <a:spLocks/>
          </p:cNvSpPr>
          <p:nvPr/>
        </p:nvSpPr>
        <p:spPr>
          <a:xfrm>
            <a:off x="296638" y="3962620"/>
            <a:ext cx="8229600" cy="278195"/>
          </a:xfrm>
          <a:prstGeom prst="rect">
            <a:avLst/>
          </a:prstGeom>
        </p:spPr>
        <p:txBody>
          <a:bodyPr/>
          <a:lstStyle>
            <a:lvl1pPr marL="0" marR="0" indent="0" algn="l" defTabSz="342900" rtl="0" latinLnBrk="0">
              <a:lnSpc>
                <a:spcPct val="85000"/>
              </a:lnSpc>
              <a:spcBef>
                <a:spcPts val="400"/>
              </a:spcBef>
              <a:spcAft>
                <a:spcPts val="0"/>
              </a:spcAft>
              <a:buClrTx/>
              <a:buSzPct val="100000"/>
              <a:buFont typeface="Arial"/>
              <a:buNone/>
              <a:tabLst/>
              <a:defRPr sz="1650" b="0" i="1" u="none" strike="noStrike" cap="none" spc="0" baseline="0">
                <a:solidFill>
                  <a:schemeClr val="tx1"/>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400" dirty="0"/>
              <a:t>Valley Health </a:t>
            </a:r>
          </a:p>
        </p:txBody>
      </p:sp>
      <p:sp>
        <p:nvSpPr>
          <p:cNvPr id="10" name="Subtitle 2">
            <a:extLst>
              <a:ext uri="{FF2B5EF4-FFF2-40B4-BE49-F238E27FC236}">
                <a16:creationId xmlns:a16="http://schemas.microsoft.com/office/drawing/2014/main" id="{BECFE3B3-B3A0-3DAA-6C11-6C6C87F83BA2}"/>
              </a:ext>
            </a:extLst>
          </p:cNvPr>
          <p:cNvSpPr txBox="1">
            <a:spLocks/>
          </p:cNvSpPr>
          <p:nvPr/>
        </p:nvSpPr>
        <p:spPr>
          <a:xfrm>
            <a:off x="296638" y="4194953"/>
            <a:ext cx="8229600" cy="323331"/>
          </a:xfrm>
          <a:prstGeom prst="rect">
            <a:avLst/>
          </a:prstGeom>
        </p:spPr>
        <p:txBody>
          <a:bodyPr anchor="ctr"/>
          <a:lstStyle>
            <a:lvl1pPr marL="0" marR="0" indent="0" algn="l" defTabSz="342900" rtl="0" latinLnBrk="0">
              <a:lnSpc>
                <a:spcPct val="85000"/>
              </a:lnSpc>
              <a:spcBef>
                <a:spcPts val="400"/>
              </a:spcBef>
              <a:spcAft>
                <a:spcPts val="0"/>
              </a:spcAft>
              <a:buClrTx/>
              <a:buSzPct val="100000"/>
              <a:buFont typeface="Arial"/>
              <a:buNone/>
              <a:tabLst/>
              <a:defRPr sz="1800" b="1" i="0" u="none" strike="noStrike" cap="none" spc="0" baseline="0">
                <a:solidFill>
                  <a:schemeClr val="accent2"/>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400" dirty="0"/>
              <a:t>Jody Kamon, PhD, Owner &amp; Evaluation Director</a:t>
            </a:r>
          </a:p>
        </p:txBody>
      </p:sp>
      <p:sp>
        <p:nvSpPr>
          <p:cNvPr id="11" name="Text Placeholder 3">
            <a:extLst>
              <a:ext uri="{FF2B5EF4-FFF2-40B4-BE49-F238E27FC236}">
                <a16:creationId xmlns:a16="http://schemas.microsoft.com/office/drawing/2014/main" id="{548F18A4-CE38-AC66-4E3C-57186FBDB2B1}"/>
              </a:ext>
            </a:extLst>
          </p:cNvPr>
          <p:cNvSpPr txBox="1">
            <a:spLocks/>
          </p:cNvSpPr>
          <p:nvPr/>
        </p:nvSpPr>
        <p:spPr>
          <a:xfrm>
            <a:off x="301077" y="4415331"/>
            <a:ext cx="8229600" cy="278195"/>
          </a:xfrm>
          <a:prstGeom prst="rect">
            <a:avLst/>
          </a:prstGeom>
        </p:spPr>
        <p:txBody>
          <a:bodyPr/>
          <a:lstStyle>
            <a:lvl1pPr marL="0" marR="0" indent="0" algn="l" defTabSz="342900" rtl="0" latinLnBrk="0">
              <a:lnSpc>
                <a:spcPct val="85000"/>
              </a:lnSpc>
              <a:spcBef>
                <a:spcPts val="400"/>
              </a:spcBef>
              <a:spcAft>
                <a:spcPts val="0"/>
              </a:spcAft>
              <a:buClrTx/>
              <a:buSzPct val="100000"/>
              <a:buFont typeface="Arial"/>
              <a:buNone/>
              <a:tabLst/>
              <a:defRPr sz="1650" b="0" i="1" u="none" strike="noStrike" cap="none" spc="0" baseline="0">
                <a:solidFill>
                  <a:schemeClr val="tx1"/>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400" dirty="0"/>
              <a:t>Center for Behavioral Health Integration, LLC</a:t>
            </a:r>
          </a:p>
        </p:txBody>
      </p:sp>
      <p:sp>
        <p:nvSpPr>
          <p:cNvPr id="12" name="Subtitle 2">
            <a:extLst>
              <a:ext uri="{FF2B5EF4-FFF2-40B4-BE49-F238E27FC236}">
                <a16:creationId xmlns:a16="http://schemas.microsoft.com/office/drawing/2014/main" id="{189024CE-0946-696B-0DE6-46E293B93E6E}"/>
              </a:ext>
            </a:extLst>
          </p:cNvPr>
          <p:cNvSpPr txBox="1">
            <a:spLocks/>
          </p:cNvSpPr>
          <p:nvPr/>
        </p:nvSpPr>
        <p:spPr>
          <a:xfrm>
            <a:off x="294107" y="4663964"/>
            <a:ext cx="8569676" cy="273428"/>
          </a:xfrm>
          <a:prstGeom prst="rect">
            <a:avLst/>
          </a:prstGeom>
        </p:spPr>
        <p:txBody>
          <a:bodyPr lIns="91440" tIns="45720" rIns="91440" bIns="45720" anchor="ctr"/>
          <a:lstStyle>
            <a:lvl1pPr marL="0" marR="0" indent="0" algn="l" defTabSz="342900" rtl="0" latinLnBrk="0">
              <a:lnSpc>
                <a:spcPct val="85000"/>
              </a:lnSpc>
              <a:spcBef>
                <a:spcPts val="400"/>
              </a:spcBef>
              <a:spcAft>
                <a:spcPts val="0"/>
              </a:spcAft>
              <a:buClrTx/>
              <a:buSzPct val="100000"/>
              <a:buFont typeface="Arial"/>
              <a:buNone/>
              <a:tabLst/>
              <a:defRPr sz="1800" b="1" i="0" u="none" strike="noStrike" cap="none" spc="0" baseline="0">
                <a:solidFill>
                  <a:schemeClr val="accent2"/>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400" dirty="0">
                <a:solidFill>
                  <a:srgbClr val="446DB5"/>
                </a:solidFill>
              </a:rPr>
              <a:t>Moderator</a:t>
            </a:r>
            <a:r>
              <a:rPr lang="en-US" sz="1400" dirty="0">
                <a:solidFill>
                  <a:schemeClr val="tx1"/>
                </a:solidFill>
              </a:rPr>
              <a:t>: </a:t>
            </a:r>
            <a:r>
              <a:rPr lang="en-US" sz="1400" dirty="0">
                <a:solidFill>
                  <a:srgbClr val="446DB5"/>
                </a:solidFill>
              </a:rPr>
              <a:t>Tiffany Wilson, MPH, Deputy Branch Chief,</a:t>
            </a:r>
            <a:r>
              <a:rPr lang="en-US" sz="1400" b="0" dirty="0">
                <a:solidFill>
                  <a:schemeClr val="tx1"/>
                </a:solidFill>
              </a:rPr>
              <a:t> </a:t>
            </a:r>
            <a:r>
              <a:rPr lang="en-US" sz="1400" b="0" i="1" dirty="0">
                <a:solidFill>
                  <a:schemeClr val="tx1"/>
                </a:solidFill>
              </a:rPr>
              <a:t>Centers for Disease Control and Prevention</a:t>
            </a:r>
            <a:endParaRPr lang="en-US" sz="1400" i="1" dirty="0">
              <a:solidFill>
                <a:schemeClr val="tx1"/>
              </a:solidFill>
            </a:endParaRPr>
          </a:p>
        </p:txBody>
      </p:sp>
      <p:sp>
        <p:nvSpPr>
          <p:cNvPr id="5" name="TextBox 7">
            <a:extLst>
              <a:ext uri="{FF2B5EF4-FFF2-40B4-BE49-F238E27FC236}">
                <a16:creationId xmlns:a16="http://schemas.microsoft.com/office/drawing/2014/main" id="{C4484DFA-22EE-3A47-EE91-74B1A13FBD9D}"/>
              </a:ext>
            </a:extLst>
          </p:cNvPr>
          <p:cNvSpPr txBox="1"/>
          <p:nvPr/>
        </p:nvSpPr>
        <p:spPr>
          <a:xfrm>
            <a:off x="193182" y="234068"/>
            <a:ext cx="289098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r>
              <a:rPr lang="en-US" sz="1600" b="1" dirty="0">
                <a:solidFill>
                  <a:schemeClr val="accent1"/>
                </a:solidFill>
              </a:rPr>
              <a:t>Public Safety Track</a:t>
            </a:r>
            <a:endParaRPr kumimoji="0" lang="en-US" sz="1600" b="1" i="0" u="none" strike="noStrike" cap="none" spc="0" normalizeH="0" baseline="0" dirty="0">
              <a:ln>
                <a:noFill/>
              </a:ln>
              <a:solidFill>
                <a:schemeClr val="accent1"/>
              </a:solidFill>
              <a:effectLst/>
              <a:uFillTx/>
              <a:latin typeface="Arial"/>
              <a:ea typeface="Arial"/>
              <a:cs typeface="Arial"/>
              <a:sym typeface="Arial"/>
            </a:endParaRPr>
          </a:p>
        </p:txBody>
      </p:sp>
    </p:spTree>
    <p:extLst>
      <p:ext uri="{BB962C8B-B14F-4D97-AF65-F5344CB8AC3E}">
        <p14:creationId xmlns:p14="http://schemas.microsoft.com/office/powerpoint/2010/main" val="34467234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A8B5F03-36A3-0717-024B-CD72139ED533}"/>
              </a:ext>
            </a:extLst>
          </p:cNvPr>
          <p:cNvSpPr>
            <a:spLocks noGrp="1"/>
          </p:cNvSpPr>
          <p:nvPr>
            <p:ph sz="quarter" idx="15"/>
          </p:nvPr>
        </p:nvSpPr>
        <p:spPr>
          <a:xfrm>
            <a:off x="503583" y="1620567"/>
            <a:ext cx="3117085" cy="1682842"/>
          </a:xfrm>
        </p:spPr>
        <p:txBody>
          <a:bodyPr/>
          <a:lstStyle/>
          <a:p>
            <a:r>
              <a:rPr lang="en-US" dirty="0"/>
              <a:t>West Virginia consistently leads the nation in fatal overdoses</a:t>
            </a:r>
          </a:p>
          <a:p>
            <a:r>
              <a:rPr lang="en-US" dirty="0"/>
              <a:t>Berkeley County is among the top 8 counties for fatal overdoses in WV</a:t>
            </a:r>
          </a:p>
        </p:txBody>
      </p:sp>
      <p:sp>
        <p:nvSpPr>
          <p:cNvPr id="10" name="Content Placeholder 9">
            <a:extLst>
              <a:ext uri="{FF2B5EF4-FFF2-40B4-BE49-F238E27FC236}">
                <a16:creationId xmlns:a16="http://schemas.microsoft.com/office/drawing/2014/main" id="{F21D7A7A-680C-99F8-57A4-2079F4CCEBBE}"/>
              </a:ext>
            </a:extLst>
          </p:cNvPr>
          <p:cNvSpPr>
            <a:spLocks noGrp="1"/>
          </p:cNvSpPr>
          <p:nvPr>
            <p:ph sz="quarter" idx="16"/>
          </p:nvPr>
        </p:nvSpPr>
        <p:spPr/>
        <p:txBody>
          <a:bodyPr/>
          <a:lstStyle/>
          <a:p>
            <a:r>
              <a:rPr lang="en-US" dirty="0"/>
              <a:t>Gap in Juvenile Justice system to identify risk and resources to appropriately manage those risks</a:t>
            </a:r>
          </a:p>
          <a:p>
            <a:endParaRPr lang="en-US" dirty="0"/>
          </a:p>
          <a:p>
            <a:r>
              <a:rPr lang="en-US" dirty="0"/>
              <a:t>Lack of healthcare professionals to treat juvenile population</a:t>
            </a:r>
          </a:p>
          <a:p>
            <a:endParaRPr lang="en-US" dirty="0"/>
          </a:p>
          <a:p>
            <a:r>
              <a:rPr lang="en-US" dirty="0"/>
              <a:t>No existing recovery groups for juveniles</a:t>
            </a:r>
          </a:p>
          <a:p>
            <a:endParaRPr lang="en-US" dirty="0"/>
          </a:p>
          <a:p>
            <a:r>
              <a:rPr lang="en-US" dirty="0"/>
              <a:t>Transportation</a:t>
            </a:r>
          </a:p>
          <a:p>
            <a:pPr marL="0" indent="0">
              <a:buNone/>
            </a:pPr>
            <a:endParaRPr lang="en-US" dirty="0"/>
          </a:p>
          <a:p>
            <a:pPr marL="0" indent="0">
              <a:buNone/>
            </a:pPr>
            <a:endParaRPr lang="en-US" dirty="0"/>
          </a:p>
        </p:txBody>
      </p:sp>
      <p:sp>
        <p:nvSpPr>
          <p:cNvPr id="8" name="Title 7">
            <a:extLst>
              <a:ext uri="{FF2B5EF4-FFF2-40B4-BE49-F238E27FC236}">
                <a16:creationId xmlns:a16="http://schemas.microsoft.com/office/drawing/2014/main" id="{C37EBE77-750A-C638-B45A-20E932F90CA0}"/>
              </a:ext>
            </a:extLst>
          </p:cNvPr>
          <p:cNvSpPr>
            <a:spLocks noGrp="1"/>
          </p:cNvSpPr>
          <p:nvPr>
            <p:ph type="title"/>
          </p:nvPr>
        </p:nvSpPr>
        <p:spPr/>
        <p:txBody>
          <a:bodyPr/>
          <a:lstStyle/>
          <a:p>
            <a:r>
              <a:rPr lang="en-US" dirty="0"/>
              <a:t>Community Needs Assessment</a:t>
            </a:r>
          </a:p>
        </p:txBody>
      </p:sp>
      <p:sp>
        <p:nvSpPr>
          <p:cNvPr id="12" name="Content Placeholder 11">
            <a:extLst>
              <a:ext uri="{FF2B5EF4-FFF2-40B4-BE49-F238E27FC236}">
                <a16:creationId xmlns:a16="http://schemas.microsoft.com/office/drawing/2014/main" id="{DEFCE5B8-6388-C466-3683-3383F113B217}"/>
              </a:ext>
            </a:extLst>
          </p:cNvPr>
          <p:cNvSpPr>
            <a:spLocks noGrp="1"/>
          </p:cNvSpPr>
          <p:nvPr>
            <p:ph sz="quarter" idx="18"/>
          </p:nvPr>
        </p:nvSpPr>
        <p:spPr/>
        <p:txBody>
          <a:bodyPr/>
          <a:lstStyle/>
          <a:p>
            <a:r>
              <a:rPr lang="en-US" dirty="0"/>
              <a:t>Need</a:t>
            </a:r>
          </a:p>
        </p:txBody>
      </p:sp>
      <p:sp>
        <p:nvSpPr>
          <p:cNvPr id="13" name="Content Placeholder 12">
            <a:extLst>
              <a:ext uri="{FF2B5EF4-FFF2-40B4-BE49-F238E27FC236}">
                <a16:creationId xmlns:a16="http://schemas.microsoft.com/office/drawing/2014/main" id="{DB6F61B4-F4FD-8858-FE4F-AB8197417FC2}"/>
              </a:ext>
            </a:extLst>
          </p:cNvPr>
          <p:cNvSpPr>
            <a:spLocks noGrp="1"/>
          </p:cNvSpPr>
          <p:nvPr>
            <p:ph sz="quarter" idx="19"/>
          </p:nvPr>
        </p:nvSpPr>
        <p:spPr/>
        <p:txBody>
          <a:bodyPr/>
          <a:lstStyle/>
          <a:p>
            <a:r>
              <a:rPr lang="en-US" dirty="0"/>
              <a:t>Barriers</a:t>
            </a:r>
          </a:p>
        </p:txBody>
      </p:sp>
      <p:pic>
        <p:nvPicPr>
          <p:cNvPr id="1026" name="Picture 2" descr="Drug Overdose Mort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04" y="3086219"/>
            <a:ext cx="3313044" cy="164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605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0EC1-84C8-791A-F313-E1C146CD8C1B}"/>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A62DC450-3062-7897-5797-E4360316F5B4}"/>
              </a:ext>
            </a:extLst>
          </p:cNvPr>
          <p:cNvSpPr/>
          <p:nvPr/>
        </p:nvSpPr>
        <p:spPr>
          <a:xfrm>
            <a:off x="5079347" y="1095898"/>
            <a:ext cx="3815400" cy="3786633"/>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Title 7">
            <a:extLst>
              <a:ext uri="{FF2B5EF4-FFF2-40B4-BE49-F238E27FC236}">
                <a16:creationId xmlns:a16="http://schemas.microsoft.com/office/drawing/2014/main" id="{D60E2D97-E961-653F-5116-5FF52D642B74}"/>
              </a:ext>
            </a:extLst>
          </p:cNvPr>
          <p:cNvSpPr>
            <a:spLocks noGrp="1"/>
          </p:cNvSpPr>
          <p:nvPr>
            <p:ph type="title"/>
          </p:nvPr>
        </p:nvSpPr>
        <p:spPr/>
        <p:txBody>
          <a:bodyPr/>
          <a:lstStyle/>
          <a:p>
            <a:r>
              <a:rPr lang="en-US"/>
              <a:t>Community Partners</a:t>
            </a:r>
            <a:endParaRPr lang="en-US" dirty="0"/>
          </a:p>
        </p:txBody>
      </p:sp>
      <p:sp>
        <p:nvSpPr>
          <p:cNvPr id="6" name="Content Placeholder 2">
            <a:extLst>
              <a:ext uri="{FF2B5EF4-FFF2-40B4-BE49-F238E27FC236}">
                <a16:creationId xmlns:a16="http://schemas.microsoft.com/office/drawing/2014/main" id="{7EE52DFC-2C84-ABFA-E5A0-404985767F99}"/>
              </a:ext>
            </a:extLst>
          </p:cNvPr>
          <p:cNvSpPr txBox="1">
            <a:spLocks/>
          </p:cNvSpPr>
          <p:nvPr/>
        </p:nvSpPr>
        <p:spPr>
          <a:xfrm>
            <a:off x="457200" y="1307579"/>
            <a:ext cx="3743252" cy="3099913"/>
          </a:xfrm>
        </p:spPr>
        <p:txBody>
          <a:bodyPr/>
          <a:lstStyle>
            <a:lvl1pPr marL="2571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dirty="0"/>
              <a:t>Berkeley County Juvenile Justice System</a:t>
            </a:r>
          </a:p>
          <a:p>
            <a:pPr hangingPunct="1"/>
            <a:endParaRPr lang="en-US" dirty="0"/>
          </a:p>
          <a:p>
            <a:pPr hangingPunct="1"/>
            <a:r>
              <a:rPr lang="en-US" dirty="0"/>
              <a:t>The Martinsburg Initiative</a:t>
            </a:r>
          </a:p>
          <a:p>
            <a:pPr hangingPunct="1"/>
            <a:endParaRPr lang="en-US" dirty="0"/>
          </a:p>
          <a:p>
            <a:pPr hangingPunct="1"/>
            <a:r>
              <a:rPr lang="en-US" dirty="0"/>
              <a:t>Berkeley County Schools</a:t>
            </a:r>
          </a:p>
          <a:p>
            <a:pPr hangingPunct="1"/>
            <a:endParaRPr lang="en-US" dirty="0"/>
          </a:p>
          <a:p>
            <a:pPr hangingPunct="1"/>
            <a:r>
              <a:rPr lang="en-US" dirty="0"/>
              <a:t>West Virginia University Health</a:t>
            </a:r>
          </a:p>
          <a:p>
            <a:pPr hangingPunct="1"/>
            <a:endParaRPr lang="en-US" dirty="0"/>
          </a:p>
          <a:p>
            <a:pPr hangingPunct="1"/>
            <a:r>
              <a:rPr lang="en-US" dirty="0"/>
              <a:t>Department of Health and Human Resources</a:t>
            </a:r>
          </a:p>
        </p:txBody>
      </p:sp>
      <p:pic>
        <p:nvPicPr>
          <p:cNvPr id="16" name="Picture 15">
            <a:extLst>
              <a:ext uri="{FF2B5EF4-FFF2-40B4-BE49-F238E27FC236}">
                <a16:creationId xmlns:a16="http://schemas.microsoft.com/office/drawing/2014/main" id="{7E5A8009-B054-0925-4B4E-2EA9F4D1F0DE}"/>
              </a:ext>
            </a:extLst>
          </p:cNvPr>
          <p:cNvPicPr>
            <a:picLocks noChangeAspect="1"/>
          </p:cNvPicPr>
          <p:nvPr/>
        </p:nvPicPr>
        <p:blipFill>
          <a:blip r:embed="rId2"/>
          <a:stretch>
            <a:fillRect/>
          </a:stretch>
        </p:blipFill>
        <p:spPr>
          <a:xfrm>
            <a:off x="7762296" y="826007"/>
            <a:ext cx="969891" cy="658568"/>
          </a:xfrm>
          <a:prstGeom prst="rect">
            <a:avLst/>
          </a:prstGeom>
        </p:spPr>
      </p:pic>
      <p:pic>
        <p:nvPicPr>
          <p:cNvPr id="17" name="Picture 16">
            <a:extLst>
              <a:ext uri="{FF2B5EF4-FFF2-40B4-BE49-F238E27FC236}">
                <a16:creationId xmlns:a16="http://schemas.microsoft.com/office/drawing/2014/main" id="{A908AF9E-D7D9-E96E-4A03-C8732F8D0E90}"/>
              </a:ext>
            </a:extLst>
          </p:cNvPr>
          <p:cNvPicPr>
            <a:picLocks noChangeAspect="1"/>
          </p:cNvPicPr>
          <p:nvPr/>
        </p:nvPicPr>
        <p:blipFill>
          <a:blip r:embed="rId3"/>
          <a:stretch>
            <a:fillRect/>
          </a:stretch>
        </p:blipFill>
        <p:spPr>
          <a:xfrm>
            <a:off x="7711107" y="3663812"/>
            <a:ext cx="822960" cy="832915"/>
          </a:xfrm>
          <a:prstGeom prst="rect">
            <a:avLst/>
          </a:prstGeom>
        </p:spPr>
      </p:pic>
      <p:pic>
        <p:nvPicPr>
          <p:cNvPr id="18" name="Picture 17">
            <a:extLst>
              <a:ext uri="{FF2B5EF4-FFF2-40B4-BE49-F238E27FC236}">
                <a16:creationId xmlns:a16="http://schemas.microsoft.com/office/drawing/2014/main" id="{55B3B681-47C9-65E3-EC58-66549D8BD164}"/>
              </a:ext>
            </a:extLst>
          </p:cNvPr>
          <p:cNvPicPr>
            <a:picLocks noChangeAspect="1"/>
          </p:cNvPicPr>
          <p:nvPr/>
        </p:nvPicPr>
        <p:blipFill>
          <a:blip r:embed="rId4"/>
          <a:stretch>
            <a:fillRect/>
          </a:stretch>
        </p:blipFill>
        <p:spPr>
          <a:xfrm>
            <a:off x="4916787" y="2857535"/>
            <a:ext cx="2121539" cy="469769"/>
          </a:xfrm>
          <a:prstGeom prst="rect">
            <a:avLst/>
          </a:prstGeom>
        </p:spPr>
      </p:pic>
      <p:pic>
        <p:nvPicPr>
          <p:cNvPr id="19" name="Picture 18">
            <a:extLst>
              <a:ext uri="{FF2B5EF4-FFF2-40B4-BE49-F238E27FC236}">
                <a16:creationId xmlns:a16="http://schemas.microsoft.com/office/drawing/2014/main" id="{04E72109-46F3-3C73-34DF-3156D0A96C9E}"/>
              </a:ext>
            </a:extLst>
          </p:cNvPr>
          <p:cNvPicPr>
            <a:picLocks noChangeAspect="1"/>
          </p:cNvPicPr>
          <p:nvPr/>
        </p:nvPicPr>
        <p:blipFill>
          <a:blip r:embed="rId5"/>
          <a:stretch>
            <a:fillRect/>
          </a:stretch>
        </p:blipFill>
        <p:spPr>
          <a:xfrm>
            <a:off x="6916722" y="2231327"/>
            <a:ext cx="1733550" cy="428625"/>
          </a:xfrm>
          <a:prstGeom prst="rect">
            <a:avLst/>
          </a:prstGeom>
        </p:spPr>
      </p:pic>
      <p:pic>
        <p:nvPicPr>
          <p:cNvPr id="20" name="Picture 19">
            <a:extLst>
              <a:ext uri="{FF2B5EF4-FFF2-40B4-BE49-F238E27FC236}">
                <a16:creationId xmlns:a16="http://schemas.microsoft.com/office/drawing/2014/main" id="{513333A9-ABB8-ECD1-D29A-1D80F7715B4E}"/>
              </a:ext>
            </a:extLst>
          </p:cNvPr>
          <p:cNvPicPr>
            <a:picLocks noChangeAspect="1"/>
          </p:cNvPicPr>
          <p:nvPr/>
        </p:nvPicPr>
        <p:blipFill>
          <a:blip r:embed="rId6"/>
          <a:stretch>
            <a:fillRect/>
          </a:stretch>
        </p:blipFill>
        <p:spPr>
          <a:xfrm>
            <a:off x="5607653" y="1307579"/>
            <a:ext cx="822960" cy="837493"/>
          </a:xfrm>
          <a:prstGeom prst="rect">
            <a:avLst/>
          </a:prstGeom>
        </p:spPr>
      </p:pic>
    </p:spTree>
    <p:extLst>
      <p:ext uri="{BB962C8B-B14F-4D97-AF65-F5344CB8AC3E}">
        <p14:creationId xmlns:p14="http://schemas.microsoft.com/office/powerpoint/2010/main" val="20677991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AB9AB-D0A0-AB8C-C8E1-F39A2E71A90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F51F653-35C8-51C6-C323-0A04F8D48FCA}"/>
              </a:ext>
            </a:extLst>
          </p:cNvPr>
          <p:cNvSpPr>
            <a:spLocks noGrp="1"/>
          </p:cNvSpPr>
          <p:nvPr>
            <p:ph type="title"/>
          </p:nvPr>
        </p:nvSpPr>
        <p:spPr/>
        <p:txBody>
          <a:bodyPr/>
          <a:lstStyle/>
          <a:p>
            <a:r>
              <a:rPr lang="en-US"/>
              <a:t>Location of Services</a:t>
            </a:r>
            <a:endParaRPr lang="en-US" dirty="0"/>
          </a:p>
        </p:txBody>
      </p:sp>
      <p:pic>
        <p:nvPicPr>
          <p:cNvPr id="2" name="Content Placeholder 4">
            <a:extLst>
              <a:ext uri="{FF2B5EF4-FFF2-40B4-BE49-F238E27FC236}">
                <a16:creationId xmlns:a16="http://schemas.microsoft.com/office/drawing/2014/main" id="{48C42F7A-C223-FF9F-5C75-D24BE4AB6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515" y="1420390"/>
            <a:ext cx="4540469" cy="2724785"/>
          </a:xfrm>
          <a:prstGeom prst="roundRect">
            <a:avLst/>
          </a:prstGeom>
        </p:spPr>
      </p:pic>
      <p:sp>
        <p:nvSpPr>
          <p:cNvPr id="3" name="Content Placeholder 2">
            <a:extLst>
              <a:ext uri="{FF2B5EF4-FFF2-40B4-BE49-F238E27FC236}">
                <a16:creationId xmlns:a16="http://schemas.microsoft.com/office/drawing/2014/main" id="{330DECC6-FCD3-58A8-BE49-4548E3BF1C7B}"/>
              </a:ext>
            </a:extLst>
          </p:cNvPr>
          <p:cNvSpPr txBox="1">
            <a:spLocks/>
          </p:cNvSpPr>
          <p:nvPr/>
        </p:nvSpPr>
        <p:spPr>
          <a:xfrm>
            <a:off x="337699" y="1413618"/>
            <a:ext cx="4066793" cy="2724785"/>
          </a:xfrm>
        </p:spPr>
        <p:txBody>
          <a:bodyPr>
            <a:normAutofit lnSpcReduction="10000"/>
          </a:bodyPr>
          <a:lstStyle>
            <a:lvl1pPr marL="2571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marL="0" indent="0" hangingPunct="1">
              <a:buFont typeface="Arial"/>
              <a:buNone/>
            </a:pPr>
            <a:r>
              <a:rPr lang="en-US" sz="2100" b="1" dirty="0">
                <a:solidFill>
                  <a:schemeClr val="tx1"/>
                </a:solidFill>
              </a:rPr>
              <a:t>Berkeley Day Report Center</a:t>
            </a:r>
          </a:p>
          <a:p>
            <a:pPr marL="0" indent="0" algn="ctr" hangingPunct="1">
              <a:buFont typeface="Arial"/>
              <a:buNone/>
            </a:pPr>
            <a:endParaRPr lang="en-US" sz="1200" dirty="0">
              <a:solidFill>
                <a:schemeClr val="tx1"/>
              </a:solidFill>
            </a:endParaRPr>
          </a:p>
          <a:p>
            <a:pPr hangingPunct="1">
              <a:spcBef>
                <a:spcPts val="1200"/>
              </a:spcBef>
              <a:buFont typeface="Arial" panose="020B0604020202020204" pitchFamily="34" charset="0"/>
              <a:buChar char="•"/>
            </a:pPr>
            <a:r>
              <a:rPr lang="en-US" dirty="0">
                <a:solidFill>
                  <a:schemeClr val="tx1"/>
                </a:solidFill>
              </a:rPr>
              <a:t>Case Management</a:t>
            </a:r>
          </a:p>
          <a:p>
            <a:pPr hangingPunct="1">
              <a:spcBef>
                <a:spcPts val="1200"/>
              </a:spcBef>
              <a:buFont typeface="Arial" panose="020B0604020202020204" pitchFamily="34" charset="0"/>
              <a:buChar char="•"/>
            </a:pPr>
            <a:r>
              <a:rPr lang="en-US" dirty="0">
                <a:solidFill>
                  <a:schemeClr val="tx1"/>
                </a:solidFill>
              </a:rPr>
              <a:t>Individual Therapy</a:t>
            </a:r>
          </a:p>
          <a:p>
            <a:pPr hangingPunct="1">
              <a:spcBef>
                <a:spcPts val="1200"/>
              </a:spcBef>
              <a:buFont typeface="Arial" panose="020B0604020202020204" pitchFamily="34" charset="0"/>
              <a:buChar char="•"/>
            </a:pPr>
            <a:r>
              <a:rPr lang="en-US" dirty="0">
                <a:solidFill>
                  <a:schemeClr val="tx1"/>
                </a:solidFill>
              </a:rPr>
              <a:t>Family Therapy</a:t>
            </a:r>
          </a:p>
          <a:p>
            <a:pPr hangingPunct="1">
              <a:spcBef>
                <a:spcPts val="1200"/>
              </a:spcBef>
              <a:buFont typeface="Arial" panose="020B0604020202020204" pitchFamily="34" charset="0"/>
              <a:buChar char="•"/>
            </a:pPr>
            <a:r>
              <a:rPr lang="en-US" dirty="0">
                <a:solidFill>
                  <a:schemeClr val="tx1"/>
                </a:solidFill>
              </a:rPr>
              <a:t>Group Therapy</a:t>
            </a:r>
          </a:p>
          <a:p>
            <a:pPr hangingPunct="1">
              <a:spcBef>
                <a:spcPts val="1200"/>
              </a:spcBef>
              <a:buFont typeface="Arial" panose="020B0604020202020204" pitchFamily="34" charset="0"/>
              <a:buChar char="•"/>
            </a:pPr>
            <a:r>
              <a:rPr lang="en-US" dirty="0">
                <a:solidFill>
                  <a:schemeClr val="tx1"/>
                </a:solidFill>
              </a:rPr>
              <a:t>Peer Recovery Coaching</a:t>
            </a:r>
          </a:p>
          <a:p>
            <a:pPr hangingPunct="1">
              <a:spcBef>
                <a:spcPts val="1200"/>
              </a:spcBef>
              <a:buFont typeface="Arial" panose="020B0604020202020204" pitchFamily="34" charset="0"/>
              <a:buChar char="•"/>
            </a:pPr>
            <a:r>
              <a:rPr lang="en-US" dirty="0">
                <a:solidFill>
                  <a:schemeClr val="tx1"/>
                </a:solidFill>
              </a:rPr>
              <a:t>Caregiver Support Groups</a:t>
            </a:r>
          </a:p>
        </p:txBody>
      </p:sp>
    </p:spTree>
    <p:extLst>
      <p:ext uri="{BB962C8B-B14F-4D97-AF65-F5344CB8AC3E}">
        <p14:creationId xmlns:p14="http://schemas.microsoft.com/office/powerpoint/2010/main" val="12395192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7EBE77-750A-C638-B45A-20E932F90CA0}"/>
              </a:ext>
            </a:extLst>
          </p:cNvPr>
          <p:cNvSpPr>
            <a:spLocks noGrp="1"/>
          </p:cNvSpPr>
          <p:nvPr>
            <p:ph type="title"/>
          </p:nvPr>
        </p:nvSpPr>
        <p:spPr>
          <a:xfrm>
            <a:off x="0" y="112349"/>
            <a:ext cx="9144000" cy="802260"/>
          </a:xfrm>
        </p:spPr>
        <p:txBody>
          <a:bodyPr/>
          <a:lstStyle/>
          <a:p>
            <a:r>
              <a:rPr lang="en-US" dirty="0"/>
              <a:t>Readiness Assessment</a:t>
            </a:r>
          </a:p>
        </p:txBody>
      </p:sp>
      <p:sp>
        <p:nvSpPr>
          <p:cNvPr id="2" name="Content Placeholder 9">
            <a:extLst>
              <a:ext uri="{FF2B5EF4-FFF2-40B4-BE49-F238E27FC236}">
                <a16:creationId xmlns:a16="http://schemas.microsoft.com/office/drawing/2014/main" id="{ECE604C9-5113-E86F-4912-49C511A277C4}"/>
              </a:ext>
            </a:extLst>
          </p:cNvPr>
          <p:cNvSpPr txBox="1">
            <a:spLocks/>
          </p:cNvSpPr>
          <p:nvPr/>
        </p:nvSpPr>
        <p:spPr>
          <a:xfrm>
            <a:off x="3487972" y="1319251"/>
            <a:ext cx="2313830" cy="2947772"/>
          </a:xfrm>
          <a:prstGeom prst="rect">
            <a:avLst/>
          </a:prstGeom>
        </p:spPr>
        <p:txBody>
          <a:bodyPr/>
          <a:lstStyle>
            <a:lvl1pPr marL="2571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chemeClr val="tx1"/>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chemeClr val="tx1"/>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chemeClr val="tx1"/>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chemeClr val="tx1"/>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chemeClr val="tx1"/>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endParaRPr lang="en-US" dirty="0"/>
          </a:p>
          <a:p>
            <a:endParaRPr lang="en-US" dirty="0"/>
          </a:p>
        </p:txBody>
      </p:sp>
      <p:sp>
        <p:nvSpPr>
          <p:cNvPr id="17" name="Rounded Rectangle 16"/>
          <p:cNvSpPr/>
          <p:nvPr/>
        </p:nvSpPr>
        <p:spPr>
          <a:xfrm>
            <a:off x="533241" y="813986"/>
            <a:ext cx="2587752" cy="804672"/>
          </a:xfrm>
          <a:prstGeom prst="roundRect">
            <a:avLst/>
          </a:prstGeom>
          <a:solidFill>
            <a:schemeClr val="accent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Community</a:t>
            </a:r>
          </a:p>
        </p:txBody>
      </p:sp>
      <p:sp>
        <p:nvSpPr>
          <p:cNvPr id="20" name="Rectangle: Top Corners Rounded 10">
            <a:extLst>
              <a:ext uri="{FF2B5EF4-FFF2-40B4-BE49-F238E27FC236}">
                <a16:creationId xmlns:a16="http://schemas.microsoft.com/office/drawing/2014/main" id="{0BD0DA7B-E297-8572-4AE5-22CFD737E9DE}"/>
              </a:ext>
            </a:extLst>
          </p:cNvPr>
          <p:cNvSpPr/>
          <p:nvPr/>
        </p:nvSpPr>
        <p:spPr>
          <a:xfrm rot="5400000">
            <a:off x="436162" y="1833154"/>
            <a:ext cx="2926080" cy="2622221"/>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dirty="0"/>
              <a:t>Support of Berkeley County Council</a:t>
            </a:r>
          </a:p>
          <a:p>
            <a:pPr marL="285750" indent="-285750">
              <a:buFont typeface="Arial" panose="020B0604020202020204" pitchFamily="34" charset="0"/>
              <a:buChar char="•"/>
            </a:pPr>
            <a:r>
              <a:rPr lang="en-US" dirty="0"/>
              <a:t>Existing infrastructure for referrals for Adult Services</a:t>
            </a:r>
          </a:p>
          <a:p>
            <a:pPr marL="285750" indent="-285750">
              <a:buFont typeface="Arial" panose="020B0604020202020204" pitchFamily="34" charset="0"/>
              <a:buChar char="•"/>
            </a:pPr>
            <a:r>
              <a:rPr lang="en-US" dirty="0"/>
              <a:t>Strong, trusted relationship with Court System </a:t>
            </a:r>
          </a:p>
          <a:p>
            <a:endParaRPr lang="en-US" dirty="0"/>
          </a:p>
        </p:txBody>
      </p:sp>
      <p:sp>
        <p:nvSpPr>
          <p:cNvPr id="21" name="Rounded Rectangle 20"/>
          <p:cNvSpPr/>
          <p:nvPr/>
        </p:nvSpPr>
        <p:spPr>
          <a:xfrm>
            <a:off x="3351011" y="823382"/>
            <a:ext cx="2587752" cy="804284"/>
          </a:xfrm>
          <a:prstGeom prst="round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Organization</a:t>
            </a:r>
          </a:p>
        </p:txBody>
      </p:sp>
      <p:sp>
        <p:nvSpPr>
          <p:cNvPr id="23" name="Rounded Rectangle 22"/>
          <p:cNvSpPr/>
          <p:nvPr/>
        </p:nvSpPr>
        <p:spPr>
          <a:xfrm>
            <a:off x="6168781" y="813598"/>
            <a:ext cx="2587752" cy="804672"/>
          </a:xfrm>
          <a:prstGeom prst="roundRect">
            <a:avLst/>
          </a:prstGeom>
          <a:solidFill>
            <a:schemeClr val="accent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People</a:t>
            </a:r>
          </a:p>
        </p:txBody>
      </p:sp>
      <p:sp>
        <p:nvSpPr>
          <p:cNvPr id="24" name="Rectangle: Top Corners Rounded 10">
            <a:extLst>
              <a:ext uri="{FF2B5EF4-FFF2-40B4-BE49-F238E27FC236}">
                <a16:creationId xmlns:a16="http://schemas.microsoft.com/office/drawing/2014/main" id="{0BD0DA7B-E297-8572-4AE5-22CFD737E9DE}"/>
              </a:ext>
            </a:extLst>
          </p:cNvPr>
          <p:cNvSpPr/>
          <p:nvPr/>
        </p:nvSpPr>
        <p:spPr>
          <a:xfrm rot="5400000">
            <a:off x="3250526" y="1833154"/>
            <a:ext cx="2926080" cy="2622221"/>
          </a:xfrm>
          <a:prstGeom prst="round2SameRect">
            <a:avLst/>
          </a:prstGeom>
          <a:solidFill>
            <a:schemeClr val="bg2">
              <a:lumMod val="20000"/>
              <a:lumOff val="80000"/>
              <a:alpha val="89804"/>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dirty="0"/>
              <a:t>Berkeley Day Report Center</a:t>
            </a:r>
          </a:p>
          <a:p>
            <a:pPr marL="285750" indent="-285750">
              <a:buFont typeface="Arial" panose="020B0604020202020204" pitchFamily="34" charset="0"/>
              <a:buChar char="•"/>
            </a:pPr>
            <a:r>
              <a:rPr lang="en-US" dirty="0"/>
              <a:t>Licensed Behavioral Health Center (2022)</a:t>
            </a:r>
          </a:p>
          <a:p>
            <a:pPr marL="285750" indent="-285750">
              <a:buFont typeface="Arial" panose="020B0604020202020204" pitchFamily="34" charset="0"/>
              <a:buChar char="•"/>
            </a:pPr>
            <a:r>
              <a:rPr lang="en-US" dirty="0"/>
              <a:t>Already providing continuum of care for Adult Referrals</a:t>
            </a:r>
          </a:p>
          <a:p>
            <a:pPr marL="285750" indent="-285750">
              <a:buFont typeface="Arial" panose="020B0604020202020204" pitchFamily="34" charset="0"/>
              <a:buChar char="•"/>
            </a:pPr>
            <a:r>
              <a:rPr lang="en-US" dirty="0"/>
              <a:t>Recognition of treating juveniles and families</a:t>
            </a:r>
          </a:p>
          <a:p>
            <a:endParaRPr lang="en-US" dirty="0"/>
          </a:p>
        </p:txBody>
      </p:sp>
      <p:sp>
        <p:nvSpPr>
          <p:cNvPr id="25" name="Rectangle: Top Corners Rounded 10">
            <a:extLst>
              <a:ext uri="{FF2B5EF4-FFF2-40B4-BE49-F238E27FC236}">
                <a16:creationId xmlns:a16="http://schemas.microsoft.com/office/drawing/2014/main" id="{0BD0DA7B-E297-8572-4AE5-22CFD737E9DE}"/>
              </a:ext>
            </a:extLst>
          </p:cNvPr>
          <p:cNvSpPr/>
          <p:nvPr/>
        </p:nvSpPr>
        <p:spPr>
          <a:xfrm rot="5400000">
            <a:off x="6095624" y="1833154"/>
            <a:ext cx="2926080" cy="2622221"/>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dirty="0"/>
              <a:t>Supportive relationship with the community based upon significant need</a:t>
            </a:r>
          </a:p>
          <a:p>
            <a:pPr marL="285750" indent="-285750">
              <a:buFont typeface="Arial" panose="020B0604020202020204" pitchFamily="34" charset="0"/>
              <a:buChar char="•"/>
            </a:pPr>
            <a:r>
              <a:rPr lang="en-US" dirty="0"/>
              <a:t>Advocates for services that were yet to exist</a:t>
            </a:r>
          </a:p>
          <a:p>
            <a:pPr marL="285750" indent="-285750">
              <a:buFont typeface="Arial" panose="020B0604020202020204" pitchFamily="34" charset="0"/>
              <a:buChar char="•"/>
            </a:pPr>
            <a:r>
              <a:rPr lang="en-US" dirty="0"/>
              <a:t>Credibility of existing strategies</a:t>
            </a:r>
          </a:p>
          <a:p>
            <a:endParaRPr lang="en-US" dirty="0"/>
          </a:p>
        </p:txBody>
      </p:sp>
    </p:spTree>
    <p:extLst>
      <p:ext uri="{BB962C8B-B14F-4D97-AF65-F5344CB8AC3E}">
        <p14:creationId xmlns:p14="http://schemas.microsoft.com/office/powerpoint/2010/main" val="37047027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00B794-5FD5-E26A-441D-EE33A6CD6CCE}"/>
              </a:ext>
            </a:extLst>
          </p:cNvPr>
          <p:cNvSpPr/>
          <p:nvPr/>
        </p:nvSpPr>
        <p:spPr>
          <a:xfrm>
            <a:off x="4976367" y="1063229"/>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 name="Text Placeholder 10">
            <a:extLst>
              <a:ext uri="{FF2B5EF4-FFF2-40B4-BE49-F238E27FC236}">
                <a16:creationId xmlns:a16="http://schemas.microsoft.com/office/drawing/2014/main" id="{21F66434-F857-AE10-E63C-B10769643FDA}"/>
              </a:ext>
            </a:extLst>
          </p:cNvPr>
          <p:cNvSpPr>
            <a:spLocks noGrp="1"/>
          </p:cNvSpPr>
          <p:nvPr>
            <p:ph type="body" sz="quarter" idx="17"/>
          </p:nvPr>
        </p:nvSpPr>
        <p:spPr/>
        <p:txBody>
          <a:bodyPr/>
          <a:lstStyle/>
          <a:p>
            <a:r>
              <a:rPr lang="en-US" b="0" dirty="0"/>
              <a:t>(AIMS Center, University of Washington, Principles of Collaborative Care: https://</a:t>
            </a:r>
            <a:r>
              <a:rPr lang="en-US" b="0" dirty="0" err="1"/>
              <a:t>aims.uw.edu</a:t>
            </a:r>
            <a:r>
              <a:rPr lang="en-US" b="0" dirty="0"/>
              <a:t>/principles-of-collaborative-care/)</a:t>
            </a:r>
          </a:p>
        </p:txBody>
      </p:sp>
      <p:sp>
        <p:nvSpPr>
          <p:cNvPr id="8" name="Title 7">
            <a:extLst>
              <a:ext uri="{FF2B5EF4-FFF2-40B4-BE49-F238E27FC236}">
                <a16:creationId xmlns:a16="http://schemas.microsoft.com/office/drawing/2014/main" id="{C37EBE77-750A-C638-B45A-20E932F90CA0}"/>
              </a:ext>
            </a:extLst>
          </p:cNvPr>
          <p:cNvSpPr>
            <a:spLocks noGrp="1"/>
          </p:cNvSpPr>
          <p:nvPr>
            <p:ph type="title"/>
          </p:nvPr>
        </p:nvSpPr>
        <p:spPr/>
        <p:txBody>
          <a:bodyPr/>
          <a:lstStyle/>
          <a:p>
            <a:r>
              <a:rPr lang="en-US" dirty="0"/>
              <a:t>Foundation: Collaborative Care Core Principles</a:t>
            </a:r>
          </a:p>
        </p:txBody>
      </p:sp>
      <p:graphicFrame>
        <p:nvGraphicFramePr>
          <p:cNvPr id="2" name="Content Placeholder 2">
            <a:extLst>
              <a:ext uri="{FF2B5EF4-FFF2-40B4-BE49-F238E27FC236}">
                <a16:creationId xmlns:a16="http://schemas.microsoft.com/office/drawing/2014/main" id="{8EDBF0FF-09EF-821C-C728-49786040A08F}"/>
              </a:ext>
            </a:extLst>
          </p:cNvPr>
          <p:cNvGraphicFramePr>
            <a:graphicFrameLocks/>
          </p:cNvGraphicFramePr>
          <p:nvPr>
            <p:extLst>
              <p:ext uri="{D42A27DB-BD31-4B8C-83A1-F6EECF244321}">
                <p14:modId xmlns:p14="http://schemas.microsoft.com/office/powerpoint/2010/main" val="2275829597"/>
              </p:ext>
            </p:extLst>
          </p:nvPr>
        </p:nvGraphicFramePr>
        <p:xfrm>
          <a:off x="760388" y="1542614"/>
          <a:ext cx="3674815" cy="3266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D2D22B2-42C2-E99F-5B5E-C2C2AD3CC4EA}"/>
              </a:ext>
            </a:extLst>
          </p:cNvPr>
          <p:cNvPicPr>
            <a:picLocks noChangeAspect="1"/>
          </p:cNvPicPr>
          <p:nvPr/>
        </p:nvPicPr>
        <p:blipFill>
          <a:blip r:embed="rId8"/>
          <a:stretch>
            <a:fillRect/>
          </a:stretch>
        </p:blipFill>
        <p:spPr>
          <a:xfrm>
            <a:off x="316625" y="1542614"/>
            <a:ext cx="353930" cy="2618042"/>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39360" y="1709866"/>
            <a:ext cx="3989493" cy="2537474"/>
          </a:xfrm>
          <a:prstGeom prst="rect">
            <a:avLst/>
          </a:prstGeom>
          <a:effectLst>
            <a:softEdge rad="127000"/>
          </a:effectLst>
        </p:spPr>
      </p:pic>
    </p:spTree>
    <p:extLst>
      <p:ext uri="{BB962C8B-B14F-4D97-AF65-F5344CB8AC3E}">
        <p14:creationId xmlns:p14="http://schemas.microsoft.com/office/powerpoint/2010/main" val="27246603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2C57A7"/>
                </a:solidFill>
              </a:rPr>
              <a:t>Identification, Screening, &amp; Assessment</a:t>
            </a:r>
            <a:endParaRPr lang="en-US" dirty="0"/>
          </a:p>
        </p:txBody>
      </p:sp>
      <p:sp>
        <p:nvSpPr>
          <p:cNvPr id="8" name="Rounded Rectangle 7"/>
          <p:cNvSpPr/>
          <p:nvPr/>
        </p:nvSpPr>
        <p:spPr>
          <a:xfrm>
            <a:off x="901148" y="1438659"/>
            <a:ext cx="2587752" cy="640080"/>
          </a:xfrm>
          <a:prstGeom prst="roundRect">
            <a:avLst/>
          </a:prstGeom>
          <a:solidFill>
            <a:schemeClr val="accent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Identification of Needs, Risks, and Strengths</a:t>
            </a:r>
          </a:p>
        </p:txBody>
      </p:sp>
      <p:sp>
        <p:nvSpPr>
          <p:cNvPr id="9" name="Rectangle: Top Corners Rounded 10">
            <a:extLst>
              <a:ext uri="{FF2B5EF4-FFF2-40B4-BE49-F238E27FC236}">
                <a16:creationId xmlns:a16="http://schemas.microsoft.com/office/drawing/2014/main" id="{0BD0DA7B-E297-8572-4AE5-22CFD737E9DE}"/>
              </a:ext>
            </a:extLst>
          </p:cNvPr>
          <p:cNvSpPr/>
          <p:nvPr/>
        </p:nvSpPr>
        <p:spPr>
          <a:xfrm rot="5400000">
            <a:off x="971419" y="2089726"/>
            <a:ext cx="2622532" cy="2908852"/>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dirty="0"/>
              <a:t>CATALIST Case Manager administers screenings to youth during intake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CATALIST Case Manager reviews results and assigns appropriate treatment</a:t>
            </a:r>
          </a:p>
          <a:p>
            <a:endParaRPr lang="en-US" dirty="0"/>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p:txBody>
      </p:sp>
      <p:sp>
        <p:nvSpPr>
          <p:cNvPr id="10" name="Right Arrow 9"/>
          <p:cNvSpPr/>
          <p:nvPr/>
        </p:nvSpPr>
        <p:spPr>
          <a:xfrm>
            <a:off x="4017501" y="2654265"/>
            <a:ext cx="1150686" cy="484632"/>
          </a:xfrm>
          <a:prstGeom prst="rightArrow">
            <a:avLst/>
          </a:prstGeom>
          <a:solidFill>
            <a:srgbClr val="002060"/>
          </a:solidFill>
          <a:ln w="2540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2" name="Rounded Rectangle 11"/>
          <p:cNvSpPr/>
          <p:nvPr/>
        </p:nvSpPr>
        <p:spPr>
          <a:xfrm>
            <a:off x="5512081" y="1501009"/>
            <a:ext cx="2587752" cy="640080"/>
          </a:xfrm>
          <a:prstGeom prst="round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Population Based Care</a:t>
            </a:r>
          </a:p>
        </p:txBody>
      </p:sp>
      <p:sp>
        <p:nvSpPr>
          <p:cNvPr id="11" name="Rectangle: Top Corners Rounded 10">
            <a:extLst>
              <a:ext uri="{FF2B5EF4-FFF2-40B4-BE49-F238E27FC236}">
                <a16:creationId xmlns:a16="http://schemas.microsoft.com/office/drawing/2014/main" id="{0BD0DA7B-E297-8572-4AE5-22CFD737E9DE}"/>
              </a:ext>
            </a:extLst>
          </p:cNvPr>
          <p:cNvSpPr/>
          <p:nvPr/>
        </p:nvSpPr>
        <p:spPr>
          <a:xfrm rot="5400000">
            <a:off x="5817379" y="1864082"/>
            <a:ext cx="2622531" cy="3360141"/>
          </a:xfrm>
          <a:prstGeom prst="round2SameRect">
            <a:avLst/>
          </a:prstGeom>
          <a:solidFill>
            <a:schemeClr val="bg2">
              <a:lumMod val="20000"/>
              <a:lumOff val="80000"/>
              <a:alpha val="90000"/>
            </a:schemeClr>
          </a:solidFill>
          <a:ln w="28575">
            <a:solidFill>
              <a:schemeClr val="tx2">
                <a:lumMod val="60000"/>
                <a:lumOff val="4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sz="1600" dirty="0"/>
              <a:t>S2BI for Youth &amp; CRAFFT</a:t>
            </a:r>
          </a:p>
          <a:p>
            <a:pPr marL="285750" indent="-285750">
              <a:buFont typeface="Arial" panose="020B0604020202020204" pitchFamily="34" charset="0"/>
              <a:buChar char="•"/>
            </a:pPr>
            <a:r>
              <a:rPr lang="en-US" sz="1600" dirty="0"/>
              <a:t>PHQ and GAD</a:t>
            </a:r>
          </a:p>
          <a:p>
            <a:pPr marL="285750" indent="-285750">
              <a:buFont typeface="Arial" panose="020B0604020202020204" pitchFamily="34" charset="0"/>
              <a:buChar char="•"/>
            </a:pPr>
            <a:r>
              <a:rPr lang="en-US" sz="1600" dirty="0"/>
              <a:t>The Child PTSD Symptom Scale</a:t>
            </a:r>
          </a:p>
          <a:p>
            <a:pPr marL="285750" indent="-285750">
              <a:buFont typeface="Arial" panose="020B0604020202020204" pitchFamily="34" charset="0"/>
              <a:buChar char="•"/>
            </a:pPr>
            <a:r>
              <a:rPr lang="en-US" sz="1600" dirty="0"/>
              <a:t>Social Needs Questionnaire</a:t>
            </a:r>
          </a:p>
          <a:p>
            <a:pPr marL="285750" indent="-285750">
              <a:buFont typeface="Arial" panose="020B0604020202020204" pitchFamily="34" charset="0"/>
              <a:buChar char="•"/>
            </a:pPr>
            <a:r>
              <a:rPr lang="en-US" sz="1600" dirty="0"/>
              <a:t>Child and Youth Resiliency Measure</a:t>
            </a:r>
          </a:p>
          <a:p>
            <a:pPr marL="285750" indent="-285750">
              <a:buFont typeface="Arial" panose="020B0604020202020204" pitchFamily="34" charset="0"/>
              <a:buChar char="•"/>
            </a:pPr>
            <a:r>
              <a:rPr lang="en-US" sz="1600" dirty="0"/>
              <a:t>General Belongingness Scale</a:t>
            </a:r>
          </a:p>
          <a:p>
            <a:pPr marL="285750" indent="-285750">
              <a:buFont typeface="Arial" panose="020B0604020202020204" pitchFamily="34" charset="0"/>
              <a:buChar char="•"/>
            </a:pPr>
            <a:r>
              <a:rPr lang="en-US" sz="1600" dirty="0"/>
              <a:t>FACES-III</a:t>
            </a:r>
          </a:p>
          <a:p>
            <a:pPr marL="285750" indent="-285750">
              <a:buFont typeface="Arial" panose="020B0604020202020204" pitchFamily="34" charset="0"/>
              <a:buChar char="•"/>
            </a:pPr>
            <a:r>
              <a:rPr lang="en-US" sz="1600" dirty="0"/>
              <a:t>GAIN-SS-3</a:t>
            </a:r>
          </a:p>
          <a:p>
            <a:pPr marL="285750" indent="-285750">
              <a:buFont typeface="Arial" panose="020B0604020202020204" pitchFamily="34" charset="0"/>
              <a:buChar char="•"/>
            </a:pPr>
            <a:r>
              <a:rPr lang="en-US" sz="1600" dirty="0"/>
              <a:t>ACE-Q</a:t>
            </a:r>
          </a:p>
          <a:p>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5" name="Rounded Rectangle 14"/>
          <p:cNvSpPr/>
          <p:nvPr/>
        </p:nvSpPr>
        <p:spPr>
          <a:xfrm>
            <a:off x="2379731" y="1018789"/>
            <a:ext cx="4426226" cy="274320"/>
          </a:xfrm>
          <a:prstGeom prst="roundRect">
            <a:avLst/>
          </a:prstGeom>
          <a:solidFill>
            <a:schemeClr val="bg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CATALIST Case Manager</a:t>
            </a:r>
          </a:p>
        </p:txBody>
      </p:sp>
    </p:spTree>
    <p:extLst>
      <p:ext uri="{BB962C8B-B14F-4D97-AF65-F5344CB8AC3E}">
        <p14:creationId xmlns:p14="http://schemas.microsoft.com/office/powerpoint/2010/main" val="4661583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7EBE77-750A-C638-B45A-20E932F90CA0}"/>
              </a:ext>
            </a:extLst>
          </p:cNvPr>
          <p:cNvSpPr>
            <a:spLocks noGrp="1"/>
          </p:cNvSpPr>
          <p:nvPr>
            <p:ph type="title"/>
          </p:nvPr>
        </p:nvSpPr>
        <p:spPr/>
        <p:txBody>
          <a:bodyPr/>
          <a:lstStyle/>
          <a:p>
            <a:r>
              <a:rPr lang="en-US" dirty="0"/>
              <a:t>Early Intervention</a:t>
            </a:r>
          </a:p>
        </p:txBody>
      </p:sp>
      <p:sp>
        <p:nvSpPr>
          <p:cNvPr id="14" name="Rounded Rectangle 13"/>
          <p:cNvSpPr/>
          <p:nvPr/>
        </p:nvSpPr>
        <p:spPr>
          <a:xfrm>
            <a:off x="694374" y="1455082"/>
            <a:ext cx="2587752" cy="640080"/>
          </a:xfrm>
          <a:prstGeom prst="roundRect">
            <a:avLst/>
          </a:prstGeom>
          <a:solidFill>
            <a:schemeClr val="accent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Addressing Immediate Concerns</a:t>
            </a:r>
          </a:p>
        </p:txBody>
      </p:sp>
      <p:sp>
        <p:nvSpPr>
          <p:cNvPr id="15" name="Rectangle: Top Corners Rounded 10">
            <a:extLst>
              <a:ext uri="{FF2B5EF4-FFF2-40B4-BE49-F238E27FC236}">
                <a16:creationId xmlns:a16="http://schemas.microsoft.com/office/drawing/2014/main" id="{0BD0DA7B-E297-8572-4AE5-22CFD737E9DE}"/>
              </a:ext>
            </a:extLst>
          </p:cNvPr>
          <p:cNvSpPr/>
          <p:nvPr/>
        </p:nvSpPr>
        <p:spPr>
          <a:xfrm rot="5400000">
            <a:off x="737707" y="2120165"/>
            <a:ext cx="2683568" cy="2908852"/>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dirty="0"/>
              <a:t>CATALIST Case Manager provides appropriate early interventions based upon screenings and assessment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CATALIST Case Manager is trained in Early Intervention Strategies</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16" name="Rounded Rectangle 15"/>
          <p:cNvSpPr/>
          <p:nvPr/>
        </p:nvSpPr>
        <p:spPr>
          <a:xfrm>
            <a:off x="5732321" y="1454914"/>
            <a:ext cx="2587752" cy="640080"/>
          </a:xfrm>
          <a:prstGeom prst="roundRect">
            <a:avLst/>
          </a:prstGeom>
          <a:solidFill>
            <a:schemeClr val="tx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Evidenced Based and Accountable</a:t>
            </a:r>
            <a:r>
              <a:rPr kumimoji="0" lang="en-US" sz="1800" b="0" i="0" u="none" strike="noStrike" cap="none" spc="0" normalizeH="0" dirty="0">
                <a:ln>
                  <a:noFill/>
                </a:ln>
                <a:solidFill>
                  <a:schemeClr val="bg1"/>
                </a:solidFill>
                <a:effectLst/>
                <a:uFillTx/>
                <a:latin typeface="Arial"/>
                <a:ea typeface="Arial"/>
                <a:cs typeface="Arial"/>
                <a:sym typeface="Arial"/>
              </a:rPr>
              <a:t> Care</a:t>
            </a:r>
            <a:endParaRPr kumimoji="0" lang="en-US" sz="1800" b="0" i="0" u="none" strike="noStrike" cap="none" spc="0" normalizeH="0" baseline="0" dirty="0">
              <a:ln>
                <a:noFill/>
              </a:ln>
              <a:solidFill>
                <a:schemeClr val="bg1"/>
              </a:solidFill>
              <a:effectLst/>
              <a:uFillTx/>
              <a:latin typeface="Arial"/>
              <a:ea typeface="Arial"/>
              <a:cs typeface="Arial"/>
              <a:sym typeface="Arial"/>
            </a:endParaRPr>
          </a:p>
        </p:txBody>
      </p:sp>
      <p:sp>
        <p:nvSpPr>
          <p:cNvPr id="17" name="Right Arrow 16"/>
          <p:cNvSpPr/>
          <p:nvPr/>
        </p:nvSpPr>
        <p:spPr>
          <a:xfrm>
            <a:off x="3985617" y="3199855"/>
            <a:ext cx="1152144" cy="484632"/>
          </a:xfrm>
          <a:prstGeom prst="rightArrow">
            <a:avLst/>
          </a:prstGeom>
          <a:solidFill>
            <a:srgbClr val="002060"/>
          </a:solidFill>
          <a:ln w="2540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Top Corners Rounded 10">
            <a:extLst>
              <a:ext uri="{FF2B5EF4-FFF2-40B4-BE49-F238E27FC236}">
                <a16:creationId xmlns:a16="http://schemas.microsoft.com/office/drawing/2014/main" id="{0BD0DA7B-E297-8572-4AE5-22CFD737E9DE}"/>
              </a:ext>
            </a:extLst>
          </p:cNvPr>
          <p:cNvSpPr/>
          <p:nvPr/>
        </p:nvSpPr>
        <p:spPr>
          <a:xfrm rot="5400000">
            <a:off x="5755910" y="2133863"/>
            <a:ext cx="2688336" cy="2907792"/>
          </a:xfrm>
          <a:prstGeom prst="round2SameRect">
            <a:avLst/>
          </a:prstGeom>
          <a:solidFill>
            <a:schemeClr val="bg2">
              <a:lumMod val="20000"/>
              <a:lumOff val="80000"/>
              <a:alpha val="90000"/>
            </a:schemeClr>
          </a:solidFill>
          <a:ln w="28575">
            <a:solidFill>
              <a:schemeClr val="tx2">
                <a:lumMod val="60000"/>
                <a:lumOff val="4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sz="1600" dirty="0"/>
              <a:t>Brief Intervention</a:t>
            </a:r>
          </a:p>
          <a:p>
            <a:pPr marL="285750" indent="-285750">
              <a:buFont typeface="Arial" panose="020B0604020202020204" pitchFamily="34" charset="0"/>
              <a:buChar char="•"/>
            </a:pPr>
            <a:r>
              <a:rPr lang="en-US" sz="1600" dirty="0"/>
              <a:t>This is Quitting</a:t>
            </a:r>
          </a:p>
          <a:p>
            <a:pPr marL="285750" indent="-285750">
              <a:buFont typeface="Arial" panose="020B0604020202020204" pitchFamily="34" charset="0"/>
              <a:buChar char="•"/>
            </a:pPr>
            <a:r>
              <a:rPr lang="en-US" sz="1600" dirty="0"/>
              <a:t>Behavioral Activation</a:t>
            </a:r>
          </a:p>
          <a:p>
            <a:pPr marL="285750" indent="-285750">
              <a:buFont typeface="Arial" panose="020B0604020202020204" pitchFamily="34" charset="0"/>
              <a:buChar char="•"/>
            </a:pPr>
            <a:r>
              <a:rPr lang="en-US" sz="1600" dirty="0"/>
              <a:t>Trauma-Focused CBT</a:t>
            </a:r>
          </a:p>
          <a:p>
            <a:pPr marL="285750" indent="-285750">
              <a:buFont typeface="Arial" panose="020B0604020202020204" pitchFamily="34" charset="0"/>
              <a:buChar char="•"/>
            </a:pPr>
            <a:r>
              <a:rPr lang="en-US" sz="1600" dirty="0"/>
              <a:t>Referral to Community Resources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13" name="Rounded Rectangle 12"/>
          <p:cNvSpPr/>
          <p:nvPr/>
        </p:nvSpPr>
        <p:spPr>
          <a:xfrm>
            <a:off x="2298451" y="998296"/>
            <a:ext cx="4426226" cy="274320"/>
          </a:xfrm>
          <a:prstGeom prst="roundRect">
            <a:avLst/>
          </a:prstGeom>
          <a:solidFill>
            <a:schemeClr val="bg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CATALIST Case Manager</a:t>
            </a:r>
          </a:p>
        </p:txBody>
      </p:sp>
    </p:spTree>
    <p:extLst>
      <p:ext uri="{BB962C8B-B14F-4D97-AF65-F5344CB8AC3E}">
        <p14:creationId xmlns:p14="http://schemas.microsoft.com/office/powerpoint/2010/main" val="28029759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7EBE77-750A-C638-B45A-20E932F90CA0}"/>
              </a:ext>
            </a:extLst>
          </p:cNvPr>
          <p:cNvSpPr>
            <a:spLocks noGrp="1"/>
          </p:cNvSpPr>
          <p:nvPr>
            <p:ph type="title"/>
          </p:nvPr>
        </p:nvSpPr>
        <p:spPr/>
        <p:txBody>
          <a:bodyPr/>
          <a:lstStyle/>
          <a:p>
            <a:r>
              <a:rPr lang="en-US" dirty="0"/>
              <a:t>Treatment &amp; Recovery</a:t>
            </a:r>
          </a:p>
        </p:txBody>
      </p:sp>
      <p:sp>
        <p:nvSpPr>
          <p:cNvPr id="14" name="Rounded Rectangle 13"/>
          <p:cNvSpPr/>
          <p:nvPr/>
        </p:nvSpPr>
        <p:spPr>
          <a:xfrm>
            <a:off x="1822173" y="1031044"/>
            <a:ext cx="5499653" cy="408620"/>
          </a:xfrm>
          <a:prstGeom prst="roundRect">
            <a:avLst/>
          </a:prstGeom>
          <a:solidFill>
            <a:schemeClr val="bg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CATALIST Therapist &amp; Peer Recovery Coach</a:t>
            </a:r>
          </a:p>
        </p:txBody>
      </p:sp>
      <p:sp>
        <p:nvSpPr>
          <p:cNvPr id="15" name="Rounded Rectangle 14"/>
          <p:cNvSpPr/>
          <p:nvPr/>
        </p:nvSpPr>
        <p:spPr>
          <a:xfrm>
            <a:off x="527409" y="1555841"/>
            <a:ext cx="2587752" cy="804672"/>
          </a:xfrm>
          <a:prstGeom prst="roundRect">
            <a:avLst/>
          </a:prstGeom>
          <a:solidFill>
            <a:schemeClr val="accent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Individual Therapy</a:t>
            </a:r>
          </a:p>
        </p:txBody>
      </p:sp>
      <p:sp>
        <p:nvSpPr>
          <p:cNvPr id="16" name="Rounded Rectangle 15"/>
          <p:cNvSpPr/>
          <p:nvPr/>
        </p:nvSpPr>
        <p:spPr>
          <a:xfrm>
            <a:off x="527409" y="2449679"/>
            <a:ext cx="2587752" cy="804672"/>
          </a:xfrm>
          <a:prstGeom prst="roundRect">
            <a:avLst/>
          </a:prstGeom>
          <a:solidFill>
            <a:schemeClr val="accent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Family Therapy</a:t>
            </a:r>
          </a:p>
        </p:txBody>
      </p:sp>
      <p:sp>
        <p:nvSpPr>
          <p:cNvPr id="17" name="Rounded Rectangle 16"/>
          <p:cNvSpPr/>
          <p:nvPr/>
        </p:nvSpPr>
        <p:spPr>
          <a:xfrm>
            <a:off x="527409" y="3307784"/>
            <a:ext cx="2587752" cy="804672"/>
          </a:xfrm>
          <a:prstGeom prst="roundRect">
            <a:avLst/>
          </a:prstGeom>
          <a:solidFill>
            <a:schemeClr val="accent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dirty="0">
                <a:solidFill>
                  <a:schemeClr val="bg1"/>
                </a:solidFill>
              </a:rPr>
              <a:t>Peer Recovery Group</a:t>
            </a:r>
            <a:endParaRPr kumimoji="0" lang="en-US" sz="1800" b="0" i="0" u="none" strike="noStrike" cap="none" spc="0" normalizeH="0" baseline="0" dirty="0">
              <a:ln>
                <a:noFill/>
              </a:ln>
              <a:solidFill>
                <a:schemeClr val="bg1"/>
              </a:solidFill>
              <a:effectLst/>
              <a:uFillTx/>
              <a:latin typeface="Arial"/>
              <a:ea typeface="Arial"/>
              <a:cs typeface="Arial"/>
              <a:sym typeface="Arial"/>
            </a:endParaRPr>
          </a:p>
        </p:txBody>
      </p:sp>
      <p:sp>
        <p:nvSpPr>
          <p:cNvPr id="18" name="Rounded Rectangle 17"/>
          <p:cNvSpPr/>
          <p:nvPr/>
        </p:nvSpPr>
        <p:spPr>
          <a:xfrm>
            <a:off x="527409" y="4165888"/>
            <a:ext cx="2587752" cy="804672"/>
          </a:xfrm>
          <a:prstGeom prst="roundRect">
            <a:avLst/>
          </a:prstGeom>
          <a:solidFill>
            <a:schemeClr val="accent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Peer Recovery Individual Coaching</a:t>
            </a:r>
          </a:p>
        </p:txBody>
      </p:sp>
      <p:sp>
        <p:nvSpPr>
          <p:cNvPr id="19" name="Rectangle: Top Corners Rounded 10">
            <a:extLst>
              <a:ext uri="{FF2B5EF4-FFF2-40B4-BE49-F238E27FC236}">
                <a16:creationId xmlns:a16="http://schemas.microsoft.com/office/drawing/2014/main" id="{0BD0DA7B-E297-8572-4AE5-22CFD737E9DE}"/>
              </a:ext>
            </a:extLst>
          </p:cNvPr>
          <p:cNvSpPr/>
          <p:nvPr/>
        </p:nvSpPr>
        <p:spPr>
          <a:xfrm rot="5400000">
            <a:off x="3024365" y="2320732"/>
            <a:ext cx="3067874" cy="1901684"/>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dirty="0"/>
              <a:t>Licensed Professional Counselors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Clinical Social Workers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Peer Recovery Support Specialist</a:t>
            </a:r>
          </a:p>
          <a:p>
            <a:endParaRPr lang="en-US" dirty="0"/>
          </a:p>
          <a:p>
            <a:pPr lvl="2" indent="0"/>
            <a:endParaRPr lang="en-US" dirty="0"/>
          </a:p>
          <a:p>
            <a:pPr marL="285750" indent="-285750">
              <a:buFont typeface="Arial" panose="020B0604020202020204" pitchFamily="34" charset="0"/>
              <a:buChar char="•"/>
            </a:pPr>
            <a:endParaRPr lang="en-US" dirty="0"/>
          </a:p>
        </p:txBody>
      </p:sp>
      <p:sp>
        <p:nvSpPr>
          <p:cNvPr id="13" name="Rounded Rectangle 12"/>
          <p:cNvSpPr/>
          <p:nvPr/>
        </p:nvSpPr>
        <p:spPr>
          <a:xfrm>
            <a:off x="5960806" y="1560844"/>
            <a:ext cx="2587752" cy="715087"/>
          </a:xfrm>
          <a:prstGeom prst="round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Contingency</a:t>
            </a:r>
            <a:r>
              <a:rPr kumimoji="0" lang="en-US" sz="1800" b="0" i="0" u="none" strike="noStrike" cap="none" spc="0" normalizeH="0" dirty="0">
                <a:ln>
                  <a:noFill/>
                </a:ln>
                <a:solidFill>
                  <a:schemeClr val="bg1"/>
                </a:solidFill>
                <a:effectLst/>
                <a:uFillTx/>
                <a:latin typeface="Arial"/>
                <a:ea typeface="Arial"/>
                <a:cs typeface="Arial"/>
                <a:sym typeface="Arial"/>
              </a:rPr>
              <a:t> Management</a:t>
            </a:r>
            <a:endParaRPr kumimoji="0" lang="en-US" sz="1800" b="0" i="0" u="none" strike="noStrike" cap="none" spc="0" normalizeH="0" baseline="0" dirty="0">
              <a:ln>
                <a:noFill/>
              </a:ln>
              <a:solidFill>
                <a:schemeClr val="bg1"/>
              </a:solidFill>
              <a:effectLst/>
              <a:uFillTx/>
              <a:latin typeface="Arial"/>
              <a:ea typeface="Arial"/>
              <a:cs typeface="Arial"/>
              <a:sym typeface="Arial"/>
            </a:endParaRPr>
          </a:p>
        </p:txBody>
      </p:sp>
      <p:sp>
        <p:nvSpPr>
          <p:cNvPr id="20" name="Rounded Rectangle 19"/>
          <p:cNvSpPr/>
          <p:nvPr/>
        </p:nvSpPr>
        <p:spPr>
          <a:xfrm>
            <a:off x="5960806" y="2359592"/>
            <a:ext cx="2587752" cy="822960"/>
          </a:xfrm>
          <a:prstGeom prst="round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Eye Movement Desensitization and Reprocessing</a:t>
            </a:r>
          </a:p>
        </p:txBody>
      </p:sp>
      <p:sp>
        <p:nvSpPr>
          <p:cNvPr id="21" name="Rounded Rectangle 20"/>
          <p:cNvSpPr/>
          <p:nvPr/>
        </p:nvSpPr>
        <p:spPr>
          <a:xfrm>
            <a:off x="5960806" y="3258022"/>
            <a:ext cx="2587752" cy="408620"/>
          </a:xfrm>
          <a:prstGeom prst="round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Trauma Focused-CBT</a:t>
            </a:r>
          </a:p>
        </p:txBody>
      </p:sp>
      <p:sp>
        <p:nvSpPr>
          <p:cNvPr id="22" name="Rounded Rectangle 21"/>
          <p:cNvSpPr/>
          <p:nvPr/>
        </p:nvSpPr>
        <p:spPr>
          <a:xfrm>
            <a:off x="5960806" y="3758020"/>
            <a:ext cx="2587752" cy="408620"/>
          </a:xfrm>
          <a:prstGeom prst="round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MET/CBT</a:t>
            </a:r>
          </a:p>
        </p:txBody>
      </p:sp>
      <p:sp>
        <p:nvSpPr>
          <p:cNvPr id="23" name="Rounded Rectangle 22"/>
          <p:cNvSpPr/>
          <p:nvPr/>
        </p:nvSpPr>
        <p:spPr>
          <a:xfrm>
            <a:off x="5960806" y="4244921"/>
            <a:ext cx="2587752" cy="715087"/>
          </a:xfrm>
          <a:prstGeom prst="round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dirty="0">
                <a:solidFill>
                  <a:schemeClr val="bg1"/>
                </a:solidFill>
              </a:rPr>
              <a:t>Brief Strategic Family Therapy</a:t>
            </a:r>
            <a:endParaRPr kumimoji="0" lang="en-US" sz="1800" b="0" i="0" u="none" strike="noStrike" cap="none" spc="0" normalizeH="0" baseline="0" dirty="0">
              <a:ln>
                <a:noFill/>
              </a:ln>
              <a:solidFill>
                <a:schemeClr val="bg1"/>
              </a:solidFill>
              <a:effectLst/>
              <a:uFillTx/>
              <a:latin typeface="Arial"/>
              <a:ea typeface="Arial"/>
              <a:cs typeface="Arial"/>
              <a:sym typeface="Arial"/>
            </a:endParaRPr>
          </a:p>
        </p:txBody>
      </p:sp>
    </p:spTree>
    <p:extLst>
      <p:ext uri="{BB962C8B-B14F-4D97-AF65-F5344CB8AC3E}">
        <p14:creationId xmlns:p14="http://schemas.microsoft.com/office/powerpoint/2010/main" val="1674836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7EBE77-750A-C638-B45A-20E932F90CA0}"/>
              </a:ext>
            </a:extLst>
          </p:cNvPr>
          <p:cNvSpPr>
            <a:spLocks noGrp="1"/>
          </p:cNvSpPr>
          <p:nvPr>
            <p:ph type="title"/>
          </p:nvPr>
        </p:nvSpPr>
        <p:spPr/>
        <p:txBody>
          <a:bodyPr>
            <a:normAutofit fontScale="90000"/>
          </a:bodyPr>
          <a:lstStyle/>
          <a:p>
            <a:r>
              <a:rPr lang="en-US" dirty="0"/>
              <a:t>Caregiver Participation, Screening, &amp; </a:t>
            </a:r>
            <a:br>
              <a:rPr lang="en-US" dirty="0"/>
            </a:br>
            <a:r>
              <a:rPr lang="en-US" dirty="0"/>
              <a:t>Referral to Treatment</a:t>
            </a:r>
          </a:p>
        </p:txBody>
      </p:sp>
      <p:sp>
        <p:nvSpPr>
          <p:cNvPr id="14" name="Rounded Rectangle 13"/>
          <p:cNvSpPr/>
          <p:nvPr/>
        </p:nvSpPr>
        <p:spPr>
          <a:xfrm>
            <a:off x="2358887" y="1141076"/>
            <a:ext cx="4426226" cy="365760"/>
          </a:xfrm>
          <a:prstGeom prst="roundRect">
            <a:avLst/>
          </a:prstGeom>
          <a:solidFill>
            <a:schemeClr val="bg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CATALIST Case Manager &amp; Therapist</a:t>
            </a:r>
          </a:p>
        </p:txBody>
      </p:sp>
      <p:sp>
        <p:nvSpPr>
          <p:cNvPr id="15" name="Rounded Rectangle 14"/>
          <p:cNvSpPr/>
          <p:nvPr/>
        </p:nvSpPr>
        <p:spPr>
          <a:xfrm>
            <a:off x="213211" y="1641869"/>
            <a:ext cx="2587752" cy="640080"/>
          </a:xfrm>
          <a:prstGeom prst="roundRect">
            <a:avLst/>
          </a:prstGeom>
          <a:solidFill>
            <a:schemeClr val="accent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dirty="0">
                <a:solidFill>
                  <a:schemeClr val="bg1"/>
                </a:solidFill>
              </a:rPr>
              <a:t>Identification of Risks, Needs, and Strengths</a:t>
            </a:r>
            <a:endParaRPr kumimoji="0" lang="en-US" sz="1800" b="0" i="0" u="none" strike="noStrike" cap="none" spc="0" normalizeH="0" baseline="0" dirty="0">
              <a:ln>
                <a:noFill/>
              </a:ln>
              <a:solidFill>
                <a:schemeClr val="bg1"/>
              </a:solidFill>
              <a:effectLst/>
              <a:uFillTx/>
              <a:latin typeface="Arial"/>
              <a:ea typeface="Arial"/>
              <a:cs typeface="Arial"/>
              <a:sym typeface="Arial"/>
            </a:endParaRPr>
          </a:p>
        </p:txBody>
      </p:sp>
      <p:sp>
        <p:nvSpPr>
          <p:cNvPr id="16" name="Rounded Rectangle 15"/>
          <p:cNvSpPr/>
          <p:nvPr/>
        </p:nvSpPr>
        <p:spPr>
          <a:xfrm>
            <a:off x="3253914" y="1640481"/>
            <a:ext cx="2587752" cy="640080"/>
          </a:xfrm>
          <a:prstGeom prst="round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Population Based Care</a:t>
            </a:r>
          </a:p>
        </p:txBody>
      </p:sp>
      <p:sp>
        <p:nvSpPr>
          <p:cNvPr id="17" name="Rounded Rectangle 16"/>
          <p:cNvSpPr/>
          <p:nvPr/>
        </p:nvSpPr>
        <p:spPr>
          <a:xfrm>
            <a:off x="6337424" y="1642389"/>
            <a:ext cx="2587752" cy="640080"/>
          </a:xfrm>
          <a:prstGeom prst="roundRect">
            <a:avLst/>
          </a:prstGeom>
          <a:solidFill>
            <a:schemeClr val="tx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Referral </a:t>
            </a:r>
          </a:p>
        </p:txBody>
      </p:sp>
      <p:sp>
        <p:nvSpPr>
          <p:cNvPr id="21" name="Rectangle: Top Corners Rounded 10">
            <a:extLst>
              <a:ext uri="{FF2B5EF4-FFF2-40B4-BE49-F238E27FC236}">
                <a16:creationId xmlns:a16="http://schemas.microsoft.com/office/drawing/2014/main" id="{0BD0DA7B-E297-8572-4AE5-22CFD737E9DE}"/>
              </a:ext>
            </a:extLst>
          </p:cNvPr>
          <p:cNvSpPr/>
          <p:nvPr/>
        </p:nvSpPr>
        <p:spPr>
          <a:xfrm rot="5400000">
            <a:off x="261965" y="2343342"/>
            <a:ext cx="2524713" cy="2622221"/>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dirty="0"/>
              <a:t>CATALIST Case Manager facilitates care giver screens during intake</a:t>
            </a:r>
          </a:p>
        </p:txBody>
      </p:sp>
      <p:sp>
        <p:nvSpPr>
          <p:cNvPr id="22" name="Rectangle: Top Corners Rounded 10">
            <a:extLst>
              <a:ext uri="{FF2B5EF4-FFF2-40B4-BE49-F238E27FC236}">
                <a16:creationId xmlns:a16="http://schemas.microsoft.com/office/drawing/2014/main" id="{0BD0DA7B-E297-8572-4AE5-22CFD737E9DE}"/>
              </a:ext>
            </a:extLst>
          </p:cNvPr>
          <p:cNvSpPr/>
          <p:nvPr/>
        </p:nvSpPr>
        <p:spPr>
          <a:xfrm rot="5400000">
            <a:off x="3285433" y="2343342"/>
            <a:ext cx="2524713" cy="2622221"/>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sz="1400" dirty="0"/>
              <a:t>AUDIT-C, DAST, Tobacco</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PHQ-9, GAD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 PC-PTSD-5, PCL-5</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Social Needs Questionnaire</a:t>
            </a:r>
          </a:p>
        </p:txBody>
      </p:sp>
      <p:sp>
        <p:nvSpPr>
          <p:cNvPr id="23" name="Rectangle: Top Corners Rounded 10">
            <a:extLst>
              <a:ext uri="{FF2B5EF4-FFF2-40B4-BE49-F238E27FC236}">
                <a16:creationId xmlns:a16="http://schemas.microsoft.com/office/drawing/2014/main" id="{0BD0DA7B-E297-8572-4AE5-22CFD737E9DE}"/>
              </a:ext>
            </a:extLst>
          </p:cNvPr>
          <p:cNvSpPr/>
          <p:nvPr/>
        </p:nvSpPr>
        <p:spPr>
          <a:xfrm rot="5400000">
            <a:off x="6386179" y="2343342"/>
            <a:ext cx="2524712" cy="2622221"/>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pPr marL="285750" indent="-285750">
              <a:buFont typeface="Arial" panose="020B0604020202020204" pitchFamily="34" charset="0"/>
              <a:buChar char="•"/>
            </a:pPr>
            <a:r>
              <a:rPr lang="en-US" dirty="0"/>
              <a:t>Therapist provides individual therapy to caregivers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Outside referrals are made to community resources</a:t>
            </a:r>
          </a:p>
          <a:p>
            <a:endParaRPr lang="en-US" dirty="0"/>
          </a:p>
        </p:txBody>
      </p:sp>
    </p:spTree>
    <p:extLst>
      <p:ext uri="{BB962C8B-B14F-4D97-AF65-F5344CB8AC3E}">
        <p14:creationId xmlns:p14="http://schemas.microsoft.com/office/powerpoint/2010/main" val="21160558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7DAA-BFBC-FD6C-06D6-4AD110EE8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1886E-C9F9-15F8-E81E-8A9AD1867E92}"/>
              </a:ext>
            </a:extLst>
          </p:cNvPr>
          <p:cNvSpPr>
            <a:spLocks noGrp="1"/>
          </p:cNvSpPr>
          <p:nvPr>
            <p:ph type="title"/>
          </p:nvPr>
        </p:nvSpPr>
        <p:spPr/>
        <p:txBody>
          <a:bodyPr/>
          <a:lstStyle/>
          <a:p>
            <a:r>
              <a:rPr lang="en-US" dirty="0"/>
              <a:t>Evaluation: Method</a:t>
            </a:r>
          </a:p>
        </p:txBody>
      </p:sp>
      <p:sp>
        <p:nvSpPr>
          <p:cNvPr id="3" name="Content Placeholder 2">
            <a:extLst>
              <a:ext uri="{FF2B5EF4-FFF2-40B4-BE49-F238E27FC236}">
                <a16:creationId xmlns:a16="http://schemas.microsoft.com/office/drawing/2014/main" id="{C36D8496-949A-19CF-A561-E4718EC2243B}"/>
              </a:ext>
            </a:extLst>
          </p:cNvPr>
          <p:cNvSpPr>
            <a:spLocks noGrp="1"/>
          </p:cNvSpPr>
          <p:nvPr>
            <p:ph sz="quarter" idx="14"/>
          </p:nvPr>
        </p:nvSpPr>
        <p:spPr>
          <a:xfrm>
            <a:off x="414668" y="1095128"/>
            <a:ext cx="8495414" cy="3529251"/>
          </a:xfrm>
        </p:spPr>
        <p:txBody>
          <a:bodyPr/>
          <a:lstStyle/>
          <a:p>
            <a:pPr>
              <a:spcBef>
                <a:spcPts val="600"/>
              </a:spcBef>
            </a:pPr>
            <a:r>
              <a:rPr lang="en-US" sz="2000" dirty="0">
                <a:latin typeface="Segoe UI" panose="020B0502040204020203" pitchFamily="34" charset="0"/>
                <a:cs typeface="Segoe UI" panose="020B0502040204020203" pitchFamily="34" charset="0"/>
              </a:rPr>
              <a:t>At intake, youth are asked to sign a consent for the evaluation</a:t>
            </a:r>
          </a:p>
          <a:p>
            <a:pPr>
              <a:spcBef>
                <a:spcPts val="600"/>
              </a:spcBef>
            </a:pPr>
            <a:r>
              <a:rPr lang="en-US" sz="2000" dirty="0">
                <a:latin typeface="Segoe UI" panose="020B0502040204020203" pitchFamily="34" charset="0"/>
                <a:cs typeface="Segoe UI" panose="020B0502040204020203" pitchFamily="34" charset="0"/>
              </a:rPr>
              <a:t>Re-administration of screening and assessment questionnaires</a:t>
            </a:r>
          </a:p>
          <a:p>
            <a:pPr>
              <a:spcBef>
                <a:spcPts val="600"/>
              </a:spcBef>
            </a:pPr>
            <a:r>
              <a:rPr lang="en-US" sz="2000" dirty="0">
                <a:latin typeface="Segoe UI" panose="020B0502040204020203" pitchFamily="34" charset="0"/>
                <a:cs typeface="Segoe UI" panose="020B0502040204020203" pitchFamily="34" charset="0"/>
              </a:rPr>
              <a:t>Administration of a 15-minute qualitative interview</a:t>
            </a:r>
          </a:p>
          <a:p>
            <a:pPr lvl="1">
              <a:spcBef>
                <a:spcPts val="600"/>
              </a:spcBef>
            </a:pPr>
            <a:r>
              <a:rPr lang="en-US" sz="2000" dirty="0">
                <a:latin typeface="Segoe UI" panose="020B0502040204020203" pitchFamily="34" charset="0"/>
                <a:cs typeface="Segoe UI" panose="020B0502040204020203" pitchFamily="34" charset="0"/>
              </a:rPr>
              <a:t>Interviews explore goals, perceived impact of CATALIST program, and feedback on CATALIST services and experience</a:t>
            </a:r>
          </a:p>
          <a:p>
            <a:pPr lvl="1">
              <a:spcBef>
                <a:spcPts val="600"/>
              </a:spcBef>
            </a:pPr>
            <a:r>
              <a:rPr lang="en-US" sz="2000" dirty="0">
                <a:latin typeface="Segoe UI" panose="020B0502040204020203" pitchFamily="34" charset="0"/>
                <a:cs typeface="Segoe UI" panose="020B0502040204020203" pitchFamily="34" charset="0"/>
              </a:rPr>
              <a:t>Family members who take part in treatment asked to participate too</a:t>
            </a:r>
          </a:p>
          <a:p>
            <a:pPr>
              <a:spcBef>
                <a:spcPts val="600"/>
              </a:spcBef>
            </a:pPr>
            <a:r>
              <a:rPr lang="en-US" sz="2000" dirty="0">
                <a:latin typeface="Segoe UI" panose="020B0502040204020203" pitchFamily="34" charset="0"/>
                <a:cs typeface="Segoe UI" panose="020B0502040204020203" pitchFamily="34" charset="0"/>
              </a:rPr>
              <a:t>Youth receive $20 and $30 gift cards for their participation</a:t>
            </a:r>
          </a:p>
          <a:p>
            <a:pPr>
              <a:spcBef>
                <a:spcPts val="600"/>
              </a:spcBef>
            </a:pPr>
            <a:r>
              <a:rPr lang="en-US" sz="2000" dirty="0">
                <a:latin typeface="Segoe UI" panose="020B0502040204020203" pitchFamily="34" charset="0"/>
                <a:cs typeface="Segoe UI" panose="020B0502040204020203" pitchFamily="34" charset="0"/>
              </a:rPr>
              <a:t>Quantitative analyses include chi-square, t-tests, and repeated measures ANOVAs</a:t>
            </a:r>
          </a:p>
          <a:p>
            <a:pPr>
              <a:spcBef>
                <a:spcPts val="600"/>
              </a:spcBef>
            </a:pPr>
            <a:r>
              <a:rPr lang="en-US" sz="2000" dirty="0">
                <a:effectLst/>
                <a:latin typeface="Segoe UI" panose="020B0502040204020203" pitchFamily="34" charset="0"/>
                <a:ea typeface="Calibri" panose="020F0502020204030204" pitchFamily="34" charset="0"/>
                <a:cs typeface="Segoe UI" panose="020B0502040204020203" pitchFamily="34" charset="0"/>
              </a:rPr>
              <a:t>Interview transcripts analyzed in progressive annual cycles of coding and categorizing to generate themes and subthemes</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180623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B5E2-8931-F5A8-F5CB-FE039B455B0C}"/>
              </a:ext>
            </a:extLst>
          </p:cNvPr>
          <p:cNvSpPr>
            <a:spLocks noGrp="1"/>
          </p:cNvSpPr>
          <p:nvPr>
            <p:ph type="title"/>
          </p:nvPr>
        </p:nvSpPr>
        <p:spPr/>
        <p:txBody>
          <a:bodyPr/>
          <a:lstStyle/>
          <a:p>
            <a:r>
              <a:rPr lang="en-US" dirty="0"/>
              <a:t>Faculty Disclosures</a:t>
            </a:r>
          </a:p>
        </p:txBody>
      </p:sp>
      <p:sp>
        <p:nvSpPr>
          <p:cNvPr id="3" name="Content Placeholder 2">
            <a:extLst>
              <a:ext uri="{FF2B5EF4-FFF2-40B4-BE49-F238E27FC236}">
                <a16:creationId xmlns:a16="http://schemas.microsoft.com/office/drawing/2014/main" id="{B1926BF4-736D-979D-4425-3F129E1A95B2}"/>
              </a:ext>
            </a:extLst>
          </p:cNvPr>
          <p:cNvSpPr>
            <a:spLocks noGrp="1"/>
          </p:cNvSpPr>
          <p:nvPr>
            <p:ph sz="quarter" idx="14"/>
          </p:nvPr>
        </p:nvSpPr>
        <p:spPr/>
        <p:txBody>
          <a:bodyPr lIns="91440" tIns="45720" rIns="91440" bIns="45720" anchor="t"/>
          <a:lstStyle/>
          <a:p>
            <a:pPr>
              <a:spcBef>
                <a:spcPts val="0"/>
              </a:spcBef>
              <a:spcAft>
                <a:spcPts val="1200"/>
              </a:spcAft>
            </a:pPr>
            <a:r>
              <a:rPr lang="en-US" dirty="0"/>
              <a:t>Lora Peppard, PhD, DNP, PMHNP-BC, has no financial relationships to disclose relating to the subject matter of this presentation</a:t>
            </a:r>
          </a:p>
          <a:p>
            <a:pPr>
              <a:spcBef>
                <a:spcPts val="0"/>
              </a:spcBef>
              <a:spcAft>
                <a:spcPts val="1200"/>
              </a:spcAft>
            </a:pPr>
            <a:r>
              <a:rPr lang="en-US" dirty="0"/>
              <a:t>Eryn Mills, MA, MSC, LPC, has no financial relationships to disclose relating to the subject matter of this presentation</a:t>
            </a:r>
          </a:p>
          <a:p>
            <a:pPr>
              <a:spcBef>
                <a:spcPts val="0"/>
              </a:spcBef>
              <a:spcAft>
                <a:spcPts val="1200"/>
              </a:spcAft>
            </a:pPr>
            <a:r>
              <a:rPr lang="en-US" dirty="0"/>
              <a:t>Whitney Maddox, MA, LPC, has no financial relationships to disclose relating to the subject matter of this presentation</a:t>
            </a:r>
          </a:p>
          <a:p>
            <a:pPr>
              <a:spcBef>
                <a:spcPts val="0"/>
              </a:spcBef>
              <a:spcAft>
                <a:spcPts val="1200"/>
              </a:spcAft>
            </a:pPr>
            <a:r>
              <a:rPr lang="en-US" dirty="0"/>
              <a:t>Jody Kamon, PhD, has no financial relationships to disclose relating to the subject matter of this presentation</a:t>
            </a:r>
          </a:p>
          <a:p>
            <a:pPr>
              <a:spcBef>
                <a:spcPts val="0"/>
              </a:spcBef>
              <a:spcAft>
                <a:spcPts val="1200"/>
              </a:spcAft>
            </a:pPr>
            <a:r>
              <a:rPr lang="en-US" dirty="0"/>
              <a:t>Tiffany Wilson, MPH, has no financial relationships to disclose relating to the subject matter of this presentation</a:t>
            </a:r>
          </a:p>
        </p:txBody>
      </p:sp>
    </p:spTree>
    <p:extLst>
      <p:ext uri="{BB962C8B-B14F-4D97-AF65-F5344CB8AC3E}">
        <p14:creationId xmlns:p14="http://schemas.microsoft.com/office/powerpoint/2010/main" val="269083322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FA09A8-CF4C-EFCB-57C4-AB13F7F595BC}"/>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Title 2">
            <a:extLst>
              <a:ext uri="{FF2B5EF4-FFF2-40B4-BE49-F238E27FC236}">
                <a16:creationId xmlns:a16="http://schemas.microsoft.com/office/drawing/2014/main" id="{54B45EEC-FCF3-21C2-24E3-BFA0D8F15C90}"/>
              </a:ext>
            </a:extLst>
          </p:cNvPr>
          <p:cNvSpPr>
            <a:spLocks noGrp="1"/>
          </p:cNvSpPr>
          <p:nvPr>
            <p:ph type="title"/>
          </p:nvPr>
        </p:nvSpPr>
        <p:spPr/>
        <p:txBody>
          <a:bodyPr/>
          <a:lstStyle/>
          <a:p>
            <a:r>
              <a:rPr lang="en-US" dirty="0"/>
              <a:t>Sample</a:t>
            </a:r>
          </a:p>
        </p:txBody>
      </p:sp>
      <p:grpSp>
        <p:nvGrpSpPr>
          <p:cNvPr id="15" name="Group 14">
            <a:extLst>
              <a:ext uri="{FF2B5EF4-FFF2-40B4-BE49-F238E27FC236}">
                <a16:creationId xmlns:a16="http://schemas.microsoft.com/office/drawing/2014/main" id="{F81A6764-3311-3A23-17EA-B9543B180CC6}"/>
              </a:ext>
            </a:extLst>
          </p:cNvPr>
          <p:cNvGrpSpPr/>
          <p:nvPr/>
        </p:nvGrpSpPr>
        <p:grpSpPr>
          <a:xfrm>
            <a:off x="478466" y="1259922"/>
            <a:ext cx="3904772" cy="3420077"/>
            <a:chOff x="268608" y="1098858"/>
            <a:chExt cx="3904772" cy="3420077"/>
          </a:xfrm>
        </p:grpSpPr>
        <p:sp>
          <p:nvSpPr>
            <p:cNvPr id="5" name="Rectangle 4">
              <a:extLst>
                <a:ext uri="{FF2B5EF4-FFF2-40B4-BE49-F238E27FC236}">
                  <a16:creationId xmlns:a16="http://schemas.microsoft.com/office/drawing/2014/main" id="{1D2B1338-07D6-AB7B-7BE5-3510F412F538}"/>
                </a:ext>
              </a:extLst>
            </p:cNvPr>
            <p:cNvSpPr/>
            <p:nvPr/>
          </p:nvSpPr>
          <p:spPr>
            <a:xfrm>
              <a:off x="268608" y="1098858"/>
              <a:ext cx="3904772" cy="369330"/>
            </a:xfrm>
            <a:prstGeom prst="rect">
              <a:avLst/>
            </a:prstGeom>
            <a:solidFill>
              <a:schemeClr val="bg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Segoe UI" panose="020B0502040204020203" pitchFamily="34" charset="0"/>
                  <a:cs typeface="Segoe UI" panose="020B0502040204020203" pitchFamily="34" charset="0"/>
                  <a:sym typeface="Arial"/>
                </a:rPr>
                <a:t>268 Referred</a:t>
              </a:r>
            </a:p>
          </p:txBody>
        </p:sp>
        <p:sp>
          <p:nvSpPr>
            <p:cNvPr id="6" name="Rectangle 5">
              <a:extLst>
                <a:ext uri="{FF2B5EF4-FFF2-40B4-BE49-F238E27FC236}">
                  <a16:creationId xmlns:a16="http://schemas.microsoft.com/office/drawing/2014/main" id="{A24BF660-921F-A179-34FA-36F4FB07864A}"/>
                </a:ext>
              </a:extLst>
            </p:cNvPr>
            <p:cNvSpPr/>
            <p:nvPr/>
          </p:nvSpPr>
          <p:spPr>
            <a:xfrm>
              <a:off x="268608" y="1695165"/>
              <a:ext cx="3904772" cy="646689"/>
            </a:xfrm>
            <a:prstGeom prst="rect">
              <a:avLst/>
            </a:prstGeom>
            <a:solidFill>
              <a:schemeClr val="accent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Segoe UI" panose="020B0502040204020203" pitchFamily="34" charset="0"/>
                  <a:cs typeface="Segoe UI" panose="020B0502040204020203" pitchFamily="34" charset="0"/>
                  <a:sym typeface="Arial"/>
                </a:rPr>
                <a:t>161 engaged in services</a:t>
              </a:r>
            </a:p>
          </p:txBody>
        </p:sp>
        <p:sp>
          <p:nvSpPr>
            <p:cNvPr id="8" name="Rectangle 7">
              <a:extLst>
                <a:ext uri="{FF2B5EF4-FFF2-40B4-BE49-F238E27FC236}">
                  <a16:creationId xmlns:a16="http://schemas.microsoft.com/office/drawing/2014/main" id="{0989C8BA-33C5-C492-ACE4-653E02D97B8C}"/>
                </a:ext>
              </a:extLst>
            </p:cNvPr>
            <p:cNvSpPr/>
            <p:nvPr/>
          </p:nvSpPr>
          <p:spPr>
            <a:xfrm>
              <a:off x="268608" y="2568831"/>
              <a:ext cx="1102995" cy="802260"/>
            </a:xfrm>
            <a:prstGeom prst="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Arial"/>
                </a:rPr>
                <a:t>35 currently active</a:t>
              </a:r>
            </a:p>
          </p:txBody>
        </p:sp>
        <p:sp>
          <p:nvSpPr>
            <p:cNvPr id="9" name="Rectangle 8">
              <a:extLst>
                <a:ext uri="{FF2B5EF4-FFF2-40B4-BE49-F238E27FC236}">
                  <a16:creationId xmlns:a16="http://schemas.microsoft.com/office/drawing/2014/main" id="{99118D0F-3544-552C-1D88-E94957C8856C}"/>
                </a:ext>
              </a:extLst>
            </p:cNvPr>
            <p:cNvSpPr/>
            <p:nvPr/>
          </p:nvSpPr>
          <p:spPr>
            <a:xfrm>
              <a:off x="1563054" y="2568831"/>
              <a:ext cx="1317309" cy="802260"/>
            </a:xfrm>
            <a:prstGeom prst="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Arial"/>
                </a:rPr>
                <a:t>51 </a:t>
              </a:r>
              <a:r>
                <a:rPr lang="en-US" sz="1600" dirty="0">
                  <a:solidFill>
                    <a:schemeClr val="tx1"/>
                  </a:solidFill>
                  <a:latin typeface="Segoe UI" panose="020B0502040204020203" pitchFamily="34" charset="0"/>
                  <a:cs typeface="Segoe UI" panose="020B0502040204020203" pitchFamily="34" charset="0"/>
                </a:rPr>
                <a:t>s</a:t>
              </a:r>
              <a:r>
                <a:rPr kumimoji="0" lang="en-US" sz="1600" b="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Arial"/>
                </a:rPr>
                <a:t>uccessfully completed</a:t>
              </a:r>
            </a:p>
          </p:txBody>
        </p:sp>
        <p:sp>
          <p:nvSpPr>
            <p:cNvPr id="10" name="Rectangle 9">
              <a:extLst>
                <a:ext uri="{FF2B5EF4-FFF2-40B4-BE49-F238E27FC236}">
                  <a16:creationId xmlns:a16="http://schemas.microsoft.com/office/drawing/2014/main" id="{10F9F041-0432-85E8-B466-D5DEAA9E5990}"/>
                </a:ext>
              </a:extLst>
            </p:cNvPr>
            <p:cNvSpPr>
              <a:spLocks/>
            </p:cNvSpPr>
            <p:nvPr/>
          </p:nvSpPr>
          <p:spPr>
            <a:xfrm>
              <a:off x="3074670" y="2568831"/>
              <a:ext cx="1097283" cy="802260"/>
            </a:xfrm>
            <a:prstGeom prst="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Arial"/>
                </a:rPr>
                <a:t>75 discharged</a:t>
              </a:r>
            </a:p>
          </p:txBody>
        </p:sp>
        <p:sp>
          <p:nvSpPr>
            <p:cNvPr id="13" name="Rectangle 12">
              <a:extLst>
                <a:ext uri="{FF2B5EF4-FFF2-40B4-BE49-F238E27FC236}">
                  <a16:creationId xmlns:a16="http://schemas.microsoft.com/office/drawing/2014/main" id="{A9060925-083C-166E-E186-931CDCA67309}"/>
                </a:ext>
              </a:extLst>
            </p:cNvPr>
            <p:cNvSpPr>
              <a:spLocks/>
            </p:cNvSpPr>
            <p:nvPr/>
          </p:nvSpPr>
          <p:spPr>
            <a:xfrm>
              <a:off x="270035" y="3595607"/>
              <a:ext cx="3903345" cy="923328"/>
            </a:xfrm>
            <a:prstGeom prst="rect">
              <a:avLst/>
            </a:prstGeom>
            <a:solidFill>
              <a:schemeClr val="bg2">
                <a:lumMod val="20000"/>
                <a:lumOff val="80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Arial"/>
                </a:rPr>
                <a:t>Of those eligible for follow up, 51% or an n of 61 completed the 3- and 6-month follow up assessments</a:t>
              </a:r>
            </a:p>
          </p:txBody>
        </p:sp>
      </p:grpSp>
      <p:graphicFrame>
        <p:nvGraphicFramePr>
          <p:cNvPr id="16" name="Table 15">
            <a:extLst>
              <a:ext uri="{FF2B5EF4-FFF2-40B4-BE49-F238E27FC236}">
                <a16:creationId xmlns:a16="http://schemas.microsoft.com/office/drawing/2014/main" id="{04C83DFA-D886-ED47-60E8-2E40B7A66657}"/>
              </a:ext>
            </a:extLst>
          </p:cNvPr>
          <p:cNvGraphicFramePr>
            <a:graphicFrameLocks noGrp="1"/>
          </p:cNvGraphicFramePr>
          <p:nvPr>
            <p:extLst>
              <p:ext uri="{D42A27DB-BD31-4B8C-83A1-F6EECF244321}">
                <p14:modId xmlns:p14="http://schemas.microsoft.com/office/powerpoint/2010/main" val="1237916196"/>
              </p:ext>
            </p:extLst>
          </p:nvPr>
        </p:nvGraphicFramePr>
        <p:xfrm>
          <a:off x="4760763" y="1259922"/>
          <a:ext cx="3904771" cy="3420081"/>
        </p:xfrm>
        <a:graphic>
          <a:graphicData uri="http://schemas.openxmlformats.org/drawingml/2006/table">
            <a:tbl>
              <a:tblPr>
                <a:tableStyleId>{93296810-A885-4BE3-A3E7-6D5BEEA58F35}</a:tableStyleId>
              </a:tblPr>
              <a:tblGrid>
                <a:gridCol w="3129355">
                  <a:extLst>
                    <a:ext uri="{9D8B030D-6E8A-4147-A177-3AD203B41FA5}">
                      <a16:colId xmlns:a16="http://schemas.microsoft.com/office/drawing/2014/main" val="2416948480"/>
                    </a:ext>
                  </a:extLst>
                </a:gridCol>
                <a:gridCol w="775416">
                  <a:extLst>
                    <a:ext uri="{9D8B030D-6E8A-4147-A177-3AD203B41FA5}">
                      <a16:colId xmlns:a16="http://schemas.microsoft.com/office/drawing/2014/main" val="3468678374"/>
                    </a:ext>
                  </a:extLst>
                </a:gridCol>
              </a:tblGrid>
              <a:tr h="380009">
                <a:tc>
                  <a:txBody>
                    <a:bodyPr/>
                    <a:lstStyle/>
                    <a:p>
                      <a:pPr algn="l" fontAlgn="ctr"/>
                      <a:r>
                        <a:rPr lang="en-US" sz="2000" b="1" u="none" strike="noStrike" dirty="0">
                          <a:solidFill>
                            <a:schemeClr val="bg1"/>
                          </a:solidFill>
                          <a:effectLst/>
                        </a:rPr>
                        <a:t> Referral source (n=161)</a:t>
                      </a:r>
                      <a:endParaRPr lang="en-US" sz="20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2000" b="1" u="none" strike="noStrike" dirty="0">
                          <a:solidFill>
                            <a:schemeClr val="bg1"/>
                          </a:solidFill>
                          <a:effectLst/>
                        </a:rPr>
                        <a:t>N</a:t>
                      </a:r>
                      <a:endParaRPr lang="en-US" sz="20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extLst>
                  <a:ext uri="{0D108BD9-81ED-4DB2-BD59-A6C34878D82A}">
                    <a16:rowId xmlns:a16="http://schemas.microsoft.com/office/drawing/2014/main" val="2921042934"/>
                  </a:ext>
                </a:extLst>
              </a:tr>
              <a:tr h="380009">
                <a:tc>
                  <a:txBody>
                    <a:bodyPr/>
                    <a:lstStyle/>
                    <a:p>
                      <a:pPr algn="l" fontAlgn="ctr"/>
                      <a:r>
                        <a:rPr lang="en-US" sz="2000" u="none" strike="noStrike" dirty="0">
                          <a:effectLst/>
                        </a:rPr>
                        <a:t> Probation</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42%</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1238656993"/>
                  </a:ext>
                </a:extLst>
              </a:tr>
              <a:tr h="380009">
                <a:tc>
                  <a:txBody>
                    <a:bodyPr/>
                    <a:lstStyle/>
                    <a:p>
                      <a:pPr algn="l" fontAlgn="ctr"/>
                      <a:r>
                        <a:rPr lang="en-US" sz="2000" u="none" strike="noStrike" dirty="0">
                          <a:effectLst/>
                        </a:rPr>
                        <a:t> Juvenile Drug Court</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a:effectLst/>
                        </a:rPr>
                        <a:t>12%</a:t>
                      </a:r>
                      <a:endParaRPr lang="en-US" sz="20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2093629601"/>
                  </a:ext>
                </a:extLst>
              </a:tr>
              <a:tr h="380009">
                <a:tc>
                  <a:txBody>
                    <a:bodyPr/>
                    <a:lstStyle/>
                    <a:p>
                      <a:pPr algn="l" fontAlgn="ctr"/>
                      <a:r>
                        <a:rPr lang="en-US" sz="2000" u="none" strike="noStrike" dirty="0">
                          <a:effectLst/>
                        </a:rPr>
                        <a:t> Court involved</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10%</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3777261816"/>
                  </a:ext>
                </a:extLst>
              </a:tr>
              <a:tr h="380009">
                <a:tc>
                  <a:txBody>
                    <a:bodyPr/>
                    <a:lstStyle/>
                    <a:p>
                      <a:pPr algn="l" fontAlgn="ctr"/>
                      <a:r>
                        <a:rPr lang="en-US" sz="2000" u="none" strike="noStrike" dirty="0">
                          <a:effectLst/>
                        </a:rPr>
                        <a:t> School</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a:effectLst/>
                        </a:rPr>
                        <a:t>18%</a:t>
                      </a:r>
                      <a:endParaRPr lang="en-US" sz="20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594242579"/>
                  </a:ext>
                </a:extLst>
              </a:tr>
              <a:tr h="380009">
                <a:tc>
                  <a:txBody>
                    <a:bodyPr/>
                    <a:lstStyle/>
                    <a:p>
                      <a:pPr algn="l" fontAlgn="ctr"/>
                      <a:r>
                        <a:rPr lang="en-US" sz="2000" u="none" strike="noStrike" dirty="0">
                          <a:effectLst/>
                        </a:rPr>
                        <a:t> Self</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9%</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3883375904"/>
                  </a:ext>
                </a:extLst>
              </a:tr>
              <a:tr h="380009">
                <a:tc>
                  <a:txBody>
                    <a:bodyPr/>
                    <a:lstStyle/>
                    <a:p>
                      <a:pPr algn="l" fontAlgn="ctr"/>
                      <a:r>
                        <a:rPr lang="en-US" sz="2000" u="none" strike="noStrike" dirty="0">
                          <a:effectLst/>
                        </a:rPr>
                        <a:t> DHHR</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a:effectLst/>
                        </a:rPr>
                        <a:t>7%</a:t>
                      </a:r>
                      <a:endParaRPr lang="en-US" sz="20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3553851031"/>
                  </a:ext>
                </a:extLst>
              </a:tr>
              <a:tr h="380009">
                <a:tc>
                  <a:txBody>
                    <a:bodyPr/>
                    <a:lstStyle/>
                    <a:p>
                      <a:pPr algn="l" fontAlgn="ctr"/>
                      <a:r>
                        <a:rPr lang="en-US" sz="2000" u="none" strike="noStrike" dirty="0">
                          <a:effectLst/>
                        </a:rPr>
                        <a:t> NYAP</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1%</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4115868092"/>
                  </a:ext>
                </a:extLst>
              </a:tr>
              <a:tr h="380009">
                <a:tc>
                  <a:txBody>
                    <a:bodyPr/>
                    <a:lstStyle/>
                    <a:p>
                      <a:pPr algn="l" fontAlgn="ctr"/>
                      <a:r>
                        <a:rPr lang="en-US" sz="2000" u="none" strike="noStrike" dirty="0">
                          <a:effectLst/>
                        </a:rPr>
                        <a:t> Other</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1%</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4202679971"/>
                  </a:ext>
                </a:extLst>
              </a:tr>
            </a:tbl>
          </a:graphicData>
        </a:graphic>
      </p:graphicFrame>
      <p:sp>
        <p:nvSpPr>
          <p:cNvPr id="4" name="TextBox 3">
            <a:extLst>
              <a:ext uri="{FF2B5EF4-FFF2-40B4-BE49-F238E27FC236}">
                <a16:creationId xmlns:a16="http://schemas.microsoft.com/office/drawing/2014/main" id="{5C43E9B8-5B84-E0C4-B967-64178E96E4F3}"/>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30753883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5CBA48-0B41-C166-6D53-F81DE708EBB7}"/>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6" name="Chart 5">
            <a:extLst>
              <a:ext uri="{FF2B5EF4-FFF2-40B4-BE49-F238E27FC236}">
                <a16:creationId xmlns:a16="http://schemas.microsoft.com/office/drawing/2014/main" id="{A26A9672-64B0-7333-E4EE-F1088CB5B742}"/>
              </a:ext>
            </a:extLst>
          </p:cNvPr>
          <p:cNvGraphicFramePr>
            <a:graphicFrameLocks/>
          </p:cNvGraphicFramePr>
          <p:nvPr>
            <p:extLst>
              <p:ext uri="{D42A27DB-BD31-4B8C-83A1-F6EECF244321}">
                <p14:modId xmlns:p14="http://schemas.microsoft.com/office/powerpoint/2010/main" val="1093898644"/>
              </p:ext>
            </p:extLst>
          </p:nvPr>
        </p:nvGraphicFramePr>
        <p:xfrm>
          <a:off x="105297" y="1026310"/>
          <a:ext cx="4816548" cy="365495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856E92A8-2817-CA1C-86ED-E8133AFBE1B1}"/>
              </a:ext>
            </a:extLst>
          </p:cNvPr>
          <p:cNvCxnSpPr>
            <a:cxnSpLocks/>
          </p:cNvCxnSpPr>
          <p:nvPr/>
        </p:nvCxnSpPr>
        <p:spPr>
          <a:xfrm>
            <a:off x="905061" y="3019981"/>
            <a:ext cx="379338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12E309F1-3B6C-A9BE-0E03-894EEFDFE20A}"/>
              </a:ext>
            </a:extLst>
          </p:cNvPr>
          <p:cNvSpPr/>
          <p:nvPr/>
        </p:nvSpPr>
        <p:spPr>
          <a:xfrm rot="16200000">
            <a:off x="1038468" y="3134322"/>
            <a:ext cx="380121" cy="17621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rgbClr val="002D49"/>
              </a:solidFill>
              <a:latin typeface="Segoe UI" panose="020B0502040204020203" pitchFamily="34" charset="0"/>
              <a:cs typeface="Segoe UI" panose="020B0502040204020203" pitchFamily="34" charset="0"/>
            </a:endParaRPr>
          </a:p>
        </p:txBody>
      </p:sp>
      <p:sp>
        <p:nvSpPr>
          <p:cNvPr id="9" name="TextBox 6">
            <a:extLst>
              <a:ext uri="{FF2B5EF4-FFF2-40B4-BE49-F238E27FC236}">
                <a16:creationId xmlns:a16="http://schemas.microsoft.com/office/drawing/2014/main" id="{8BB5DF79-BC40-2940-D1A5-0A264467F918}"/>
              </a:ext>
            </a:extLst>
          </p:cNvPr>
          <p:cNvSpPr txBox="1"/>
          <p:nvPr/>
        </p:nvSpPr>
        <p:spPr>
          <a:xfrm>
            <a:off x="1021800" y="3457244"/>
            <a:ext cx="3676650" cy="4689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latin typeface="Segoe UI" panose="020B0502040204020203" pitchFamily="34" charset="0"/>
                <a:cs typeface="Segoe UI" panose="020B0502040204020203" pitchFamily="34" charset="0"/>
              </a:rPr>
              <a:t>Minimum recommended length of treatment for good</a:t>
            </a:r>
            <a:r>
              <a:rPr lang="en-US" sz="1400" baseline="0" dirty="0">
                <a:latin typeface="Segoe UI" panose="020B0502040204020203" pitchFamily="34" charset="0"/>
                <a:cs typeface="Segoe UI" panose="020B0502040204020203" pitchFamily="34" charset="0"/>
              </a:rPr>
              <a:t> outcomes</a:t>
            </a:r>
            <a:endParaRPr lang="en-US" sz="1400" dirty="0">
              <a:latin typeface="Segoe UI" panose="020B0502040204020203" pitchFamily="34" charset="0"/>
              <a:cs typeface="Segoe UI" panose="020B0502040204020203" pitchFamily="34" charset="0"/>
            </a:endParaRPr>
          </a:p>
        </p:txBody>
      </p:sp>
      <p:graphicFrame>
        <p:nvGraphicFramePr>
          <p:cNvPr id="14" name="Table 13">
            <a:extLst>
              <a:ext uri="{FF2B5EF4-FFF2-40B4-BE49-F238E27FC236}">
                <a16:creationId xmlns:a16="http://schemas.microsoft.com/office/drawing/2014/main" id="{FD648EBB-B59E-B3C5-CE0A-EDEEF42B5378}"/>
              </a:ext>
            </a:extLst>
          </p:cNvPr>
          <p:cNvGraphicFramePr>
            <a:graphicFrameLocks noGrp="1"/>
          </p:cNvGraphicFramePr>
          <p:nvPr>
            <p:extLst>
              <p:ext uri="{D42A27DB-BD31-4B8C-83A1-F6EECF244321}">
                <p14:modId xmlns:p14="http://schemas.microsoft.com/office/powerpoint/2010/main" val="1227254547"/>
              </p:ext>
            </p:extLst>
          </p:nvPr>
        </p:nvGraphicFramePr>
        <p:xfrm>
          <a:off x="4900239" y="793320"/>
          <a:ext cx="4256536" cy="4322029"/>
        </p:xfrm>
        <a:graphic>
          <a:graphicData uri="http://schemas.openxmlformats.org/drawingml/2006/table">
            <a:tbl>
              <a:tblPr>
                <a:tableStyleId>{93296810-A885-4BE3-A3E7-6D5BEEA58F35}</a:tableStyleId>
              </a:tblPr>
              <a:tblGrid>
                <a:gridCol w="1100181">
                  <a:extLst>
                    <a:ext uri="{9D8B030D-6E8A-4147-A177-3AD203B41FA5}">
                      <a16:colId xmlns:a16="http://schemas.microsoft.com/office/drawing/2014/main" val="209319268"/>
                    </a:ext>
                  </a:extLst>
                </a:gridCol>
                <a:gridCol w="2131439">
                  <a:extLst>
                    <a:ext uri="{9D8B030D-6E8A-4147-A177-3AD203B41FA5}">
                      <a16:colId xmlns:a16="http://schemas.microsoft.com/office/drawing/2014/main" val="3457257257"/>
                    </a:ext>
                  </a:extLst>
                </a:gridCol>
                <a:gridCol w="1024916">
                  <a:extLst>
                    <a:ext uri="{9D8B030D-6E8A-4147-A177-3AD203B41FA5}">
                      <a16:colId xmlns:a16="http://schemas.microsoft.com/office/drawing/2014/main" val="756215402"/>
                    </a:ext>
                  </a:extLst>
                </a:gridCol>
              </a:tblGrid>
              <a:tr h="249739">
                <a:tc>
                  <a:txBody>
                    <a:bodyPr/>
                    <a:lstStyle/>
                    <a:p>
                      <a:pPr algn="ctr" fontAlgn="ctr"/>
                      <a:r>
                        <a:rPr lang="en-US" sz="1600" b="1" u="none" strike="noStrike" dirty="0">
                          <a:solidFill>
                            <a:schemeClr val="bg1"/>
                          </a:solidFill>
                          <a:effectLst/>
                        </a:rPr>
                        <a:t>Variable</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8047" marR="8047" marT="8047" marB="0" anchor="ctr">
                    <a:solidFill>
                      <a:schemeClr val="bg2"/>
                    </a:solidFill>
                  </a:tcPr>
                </a:tc>
                <a:tc>
                  <a:txBody>
                    <a:bodyPr/>
                    <a:lstStyle/>
                    <a:p>
                      <a:pPr algn="ctr" fontAlgn="ctr"/>
                      <a:r>
                        <a:rPr lang="en-US" sz="1600" b="1" u="none" strike="noStrike" dirty="0">
                          <a:solidFill>
                            <a:schemeClr val="bg1"/>
                          </a:solidFill>
                          <a:effectLst/>
                        </a:rPr>
                        <a:t>Features</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8047" marR="8047" marT="8047" marB="0" anchor="ctr">
                    <a:solidFill>
                      <a:schemeClr val="bg2"/>
                    </a:solidFill>
                  </a:tcPr>
                </a:tc>
                <a:tc>
                  <a:txBody>
                    <a:bodyPr/>
                    <a:lstStyle/>
                    <a:p>
                      <a:pPr algn="ctr" fontAlgn="ctr"/>
                      <a:r>
                        <a:rPr lang="en-US" sz="1600" b="1" u="none" strike="noStrike" dirty="0">
                          <a:solidFill>
                            <a:schemeClr val="bg1"/>
                          </a:solidFill>
                          <a:effectLst/>
                        </a:rPr>
                        <a:t>Value</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8047" marR="8047" marT="8047" marB="0" anchor="ctr">
                    <a:solidFill>
                      <a:schemeClr val="bg2"/>
                    </a:solidFill>
                  </a:tcPr>
                </a:tc>
                <a:extLst>
                  <a:ext uri="{0D108BD9-81ED-4DB2-BD59-A6C34878D82A}">
                    <a16:rowId xmlns:a16="http://schemas.microsoft.com/office/drawing/2014/main" val="219677563"/>
                  </a:ext>
                </a:extLst>
              </a:tr>
              <a:tr h="249739">
                <a:tc rowSpan="3">
                  <a:txBody>
                    <a:bodyPr/>
                    <a:lstStyle/>
                    <a:p>
                      <a:pPr algn="ctr" fontAlgn="ctr"/>
                      <a:r>
                        <a:rPr lang="en-US" sz="1600" u="none" strike="noStrike" dirty="0">
                          <a:effectLst/>
                        </a:rPr>
                        <a:t>Gender</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l" fontAlgn="ctr"/>
                      <a:r>
                        <a:rPr lang="en-US" sz="1600" u="none" strike="noStrike" dirty="0">
                          <a:effectLst/>
                        </a:rPr>
                        <a:t> Female</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48%</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2730593936"/>
                  </a:ext>
                </a:extLst>
              </a:tr>
              <a:tr h="249739">
                <a:tc vMerge="1">
                  <a:txBody>
                    <a:bodyPr/>
                    <a:lstStyle/>
                    <a:p>
                      <a:endParaRPr lang="en-US"/>
                    </a:p>
                  </a:txBody>
                  <a:tcPr/>
                </a:tc>
                <a:tc>
                  <a:txBody>
                    <a:bodyPr/>
                    <a:lstStyle/>
                    <a:p>
                      <a:pPr algn="l" fontAlgn="ctr"/>
                      <a:r>
                        <a:rPr lang="en-US" sz="1600" u="none" strike="noStrike" dirty="0">
                          <a:effectLst/>
                        </a:rPr>
                        <a:t> Male</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52%</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2328096614"/>
                  </a:ext>
                </a:extLst>
              </a:tr>
              <a:tr h="249739">
                <a:tc vMerge="1">
                  <a:txBody>
                    <a:bodyPr/>
                    <a:lstStyle/>
                    <a:p>
                      <a:endParaRPr lang="en-US"/>
                    </a:p>
                  </a:txBody>
                  <a:tcPr/>
                </a:tc>
                <a:tc>
                  <a:txBody>
                    <a:bodyPr/>
                    <a:lstStyle/>
                    <a:p>
                      <a:pPr algn="l" fontAlgn="ctr"/>
                      <a:r>
                        <a:rPr lang="en-US" sz="1600" u="none" strike="noStrike" dirty="0">
                          <a:effectLst/>
                        </a:rPr>
                        <a:t> Gender Diverse</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543043628"/>
                  </a:ext>
                </a:extLst>
              </a:tr>
              <a:tr h="249739">
                <a:tc rowSpan="3">
                  <a:txBody>
                    <a:bodyPr/>
                    <a:lstStyle/>
                    <a:p>
                      <a:pPr algn="ctr" fontAlgn="ctr"/>
                      <a:r>
                        <a:rPr lang="en-US" sz="1600" u="none" strike="noStrike" dirty="0">
                          <a:effectLst/>
                        </a:rPr>
                        <a:t>Age</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l" fontAlgn="ctr"/>
                      <a:r>
                        <a:rPr lang="en-US" sz="1600" u="none" strike="noStrike" dirty="0">
                          <a:effectLst/>
                        </a:rPr>
                        <a:t> Mean</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b="0" u="none" strike="noStrike" dirty="0">
                          <a:solidFill>
                            <a:srgbClr val="000000"/>
                          </a:solidFill>
                          <a:effectLst/>
                        </a:rPr>
                        <a:t>15.9 </a:t>
                      </a:r>
                      <a:r>
                        <a:rPr lang="en-US" sz="1600" b="0" u="none" strike="noStrike" dirty="0" err="1">
                          <a:solidFill>
                            <a:srgbClr val="000000"/>
                          </a:solidFill>
                          <a:effectLst/>
                        </a:rPr>
                        <a:t>yrs</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942446190"/>
                  </a:ext>
                </a:extLst>
              </a:tr>
              <a:tr h="249739">
                <a:tc vMerge="1">
                  <a:txBody>
                    <a:bodyPr/>
                    <a:lstStyle/>
                    <a:p>
                      <a:endParaRPr lang="en-US"/>
                    </a:p>
                  </a:txBody>
                  <a:tcPr/>
                </a:tc>
                <a:tc>
                  <a:txBody>
                    <a:bodyPr/>
                    <a:lstStyle/>
                    <a:p>
                      <a:pPr algn="l" fontAlgn="ctr"/>
                      <a:r>
                        <a:rPr lang="en-US" sz="1600" u="none" strike="noStrike" dirty="0">
                          <a:effectLst/>
                        </a:rPr>
                        <a:t> Standard Deviation</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1.3 </a:t>
                      </a:r>
                      <a:r>
                        <a:rPr lang="en-US" sz="1600" u="none" strike="noStrike" dirty="0" err="1">
                          <a:effectLst/>
                        </a:rPr>
                        <a:t>yrs</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1897951924"/>
                  </a:ext>
                </a:extLst>
              </a:tr>
              <a:tr h="491499">
                <a:tc vMerge="1">
                  <a:txBody>
                    <a:bodyPr/>
                    <a:lstStyle/>
                    <a:p>
                      <a:endParaRPr lang="en-US"/>
                    </a:p>
                  </a:txBody>
                  <a:tcPr/>
                </a:tc>
                <a:tc>
                  <a:txBody>
                    <a:bodyPr/>
                    <a:lstStyle/>
                    <a:p>
                      <a:pPr algn="l" fontAlgn="ctr"/>
                      <a:r>
                        <a:rPr lang="en-US" sz="1600" u="none" strike="noStrike" dirty="0">
                          <a:effectLst/>
                        </a:rPr>
                        <a:t> Range</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12 to 18 </a:t>
                      </a:r>
                      <a:r>
                        <a:rPr lang="en-US" sz="1600" u="none" strike="noStrike" dirty="0" err="1">
                          <a:effectLst/>
                        </a:rPr>
                        <a:t>yrs</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785726142"/>
                  </a:ext>
                </a:extLst>
              </a:tr>
              <a:tr h="249739">
                <a:tc>
                  <a:txBody>
                    <a:bodyPr/>
                    <a:lstStyle/>
                    <a:p>
                      <a:pPr algn="ctr" fontAlgn="ctr"/>
                      <a:r>
                        <a:rPr lang="en-US" sz="1600" u="none" strike="noStrike" dirty="0">
                          <a:effectLst/>
                        </a:rPr>
                        <a:t>Ethnicity</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l" fontAlgn="ctr"/>
                      <a:r>
                        <a:rPr lang="en-US" sz="1600" u="none" strike="noStrike" dirty="0">
                          <a:effectLst/>
                        </a:rPr>
                        <a:t> Latinx</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15%</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867411809"/>
                  </a:ext>
                </a:extLst>
              </a:tr>
              <a:tr h="249739">
                <a:tc rowSpan="6">
                  <a:txBody>
                    <a:bodyPr/>
                    <a:lstStyle/>
                    <a:p>
                      <a:pPr algn="ctr" fontAlgn="ctr"/>
                      <a:r>
                        <a:rPr lang="en-US" sz="1600" u="none" strike="noStrike" dirty="0">
                          <a:effectLst/>
                        </a:rPr>
                        <a:t>Race</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l" fontAlgn="ctr"/>
                      <a:r>
                        <a:rPr lang="en-US" sz="1600" u="none" strike="noStrike" dirty="0">
                          <a:effectLst/>
                        </a:rPr>
                        <a:t> White</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86%</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628794775"/>
                  </a:ext>
                </a:extLst>
              </a:tr>
              <a:tr h="249739">
                <a:tc vMerge="1">
                  <a:txBody>
                    <a:bodyPr/>
                    <a:lstStyle/>
                    <a:p>
                      <a:endParaRPr lang="en-US"/>
                    </a:p>
                  </a:txBody>
                  <a:tcPr/>
                </a:tc>
                <a:tc>
                  <a:txBody>
                    <a:bodyPr/>
                    <a:lstStyle/>
                    <a:p>
                      <a:pPr algn="l" fontAlgn="ctr"/>
                      <a:r>
                        <a:rPr lang="en-US" sz="1600" u="none" strike="noStrike" dirty="0">
                          <a:effectLst/>
                        </a:rPr>
                        <a:t> Black</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14%</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685394818"/>
                  </a:ext>
                </a:extLst>
              </a:tr>
              <a:tr h="249739">
                <a:tc vMerge="1">
                  <a:txBody>
                    <a:bodyPr/>
                    <a:lstStyle/>
                    <a:p>
                      <a:endParaRPr lang="en-US"/>
                    </a:p>
                  </a:txBody>
                  <a:tcPr/>
                </a:tc>
                <a:tc>
                  <a:txBody>
                    <a:bodyPr/>
                    <a:lstStyle/>
                    <a:p>
                      <a:pPr algn="l" fontAlgn="ctr"/>
                      <a:r>
                        <a:rPr lang="en-US" sz="1600" u="none" strike="noStrike" dirty="0">
                          <a:effectLst/>
                        </a:rPr>
                        <a:t> Other</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5%</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4241180556"/>
                  </a:ext>
                </a:extLst>
              </a:tr>
              <a:tr h="249739">
                <a:tc vMerge="1">
                  <a:txBody>
                    <a:bodyPr/>
                    <a:lstStyle/>
                    <a:p>
                      <a:endParaRPr lang="en-US"/>
                    </a:p>
                  </a:txBody>
                  <a:tcPr/>
                </a:tc>
                <a:tc>
                  <a:txBody>
                    <a:bodyPr/>
                    <a:lstStyle/>
                    <a:p>
                      <a:pPr algn="l" fontAlgn="ctr"/>
                      <a:r>
                        <a:rPr lang="en-US" sz="1600" u="none" strike="noStrike" dirty="0">
                          <a:effectLst/>
                        </a:rPr>
                        <a:t> American Indian</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3%</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658610935"/>
                  </a:ext>
                </a:extLst>
              </a:tr>
              <a:tr h="733260">
                <a:tc vMerge="1">
                  <a:txBody>
                    <a:bodyPr/>
                    <a:lstStyle/>
                    <a:p>
                      <a:endParaRPr lang="en-US"/>
                    </a:p>
                  </a:txBody>
                  <a:tcPr/>
                </a:tc>
                <a:tc>
                  <a:txBody>
                    <a:bodyPr/>
                    <a:lstStyle/>
                    <a:p>
                      <a:pPr algn="l" fontAlgn="ctr"/>
                      <a:r>
                        <a:rPr lang="en-US" sz="1600" u="none" strike="noStrike" dirty="0">
                          <a:effectLst/>
                        </a:rPr>
                        <a:t> Native Hawaiian/    </a:t>
                      </a:r>
                    </a:p>
                    <a:p>
                      <a:pPr algn="l" fontAlgn="ctr"/>
                      <a:r>
                        <a:rPr lang="en-US" sz="1600" u="none" strike="noStrike" dirty="0">
                          <a:effectLst/>
                        </a:rPr>
                        <a:t> Other Pacific </a:t>
                      </a:r>
                    </a:p>
                    <a:p>
                      <a:pPr algn="l" fontAlgn="ctr"/>
                      <a:r>
                        <a:rPr lang="en-US" sz="1600" u="none" strike="noStrike" dirty="0">
                          <a:effectLst/>
                        </a:rPr>
                        <a:t> Islander</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2%</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4234466256"/>
                  </a:ext>
                </a:extLst>
              </a:tr>
              <a:tr h="320206">
                <a:tc vMerge="1">
                  <a:txBody>
                    <a:bodyPr/>
                    <a:lstStyle/>
                    <a:p>
                      <a:endParaRPr lang="en-US"/>
                    </a:p>
                  </a:txBody>
                  <a:tcPr/>
                </a:tc>
                <a:tc>
                  <a:txBody>
                    <a:bodyPr/>
                    <a:lstStyle/>
                    <a:p>
                      <a:pPr algn="l" fontAlgn="ctr"/>
                      <a:r>
                        <a:rPr lang="en-US" sz="1600" u="none" strike="noStrike" dirty="0">
                          <a:effectLst/>
                        </a:rPr>
                        <a:t> Asian</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1851488147"/>
                  </a:ext>
                </a:extLst>
              </a:tr>
            </a:tbl>
          </a:graphicData>
        </a:graphic>
      </p:graphicFrame>
      <p:sp>
        <p:nvSpPr>
          <p:cNvPr id="13" name="Title 12">
            <a:extLst>
              <a:ext uri="{FF2B5EF4-FFF2-40B4-BE49-F238E27FC236}">
                <a16:creationId xmlns:a16="http://schemas.microsoft.com/office/drawing/2014/main" id="{07F2C4AA-DEA0-B8AA-F2EB-2AE92D709D8B}"/>
              </a:ext>
            </a:extLst>
          </p:cNvPr>
          <p:cNvSpPr>
            <a:spLocks noGrp="1"/>
          </p:cNvSpPr>
          <p:nvPr>
            <p:ph type="title"/>
          </p:nvPr>
        </p:nvSpPr>
        <p:spPr>
          <a:xfrm>
            <a:off x="0" y="211809"/>
            <a:ext cx="5103739" cy="802260"/>
          </a:xfrm>
        </p:spPr>
        <p:txBody>
          <a:bodyPr/>
          <a:lstStyle/>
          <a:p>
            <a:r>
              <a:rPr lang="en-US" dirty="0"/>
              <a:t>Length of Stay</a:t>
            </a:r>
          </a:p>
        </p:txBody>
      </p:sp>
      <p:sp>
        <p:nvSpPr>
          <p:cNvPr id="15" name="Title 12">
            <a:extLst>
              <a:ext uri="{FF2B5EF4-FFF2-40B4-BE49-F238E27FC236}">
                <a16:creationId xmlns:a16="http://schemas.microsoft.com/office/drawing/2014/main" id="{7245DF36-C13E-C6FA-3055-806362AE9755}"/>
              </a:ext>
            </a:extLst>
          </p:cNvPr>
          <p:cNvSpPr txBox="1">
            <a:spLocks/>
          </p:cNvSpPr>
          <p:nvPr/>
        </p:nvSpPr>
        <p:spPr>
          <a:xfrm>
            <a:off x="5187347" y="174890"/>
            <a:ext cx="3714220" cy="802260"/>
          </a:xfrm>
          <a:prstGeom prst="rect">
            <a:avLst/>
          </a:prstGeom>
        </p:spPr>
        <p:txBody>
          <a:bodyPr anchor="ctr">
            <a:normAutofit/>
          </a:bodyPr>
          <a:lstStyle>
            <a:lvl1pPr marL="0" marR="0" indent="0" algn="ctr" defTabSz="342900" rtl="0" latinLnBrk="0">
              <a:lnSpc>
                <a:spcPct val="90000"/>
              </a:lnSpc>
              <a:spcBef>
                <a:spcPts val="0"/>
              </a:spcBef>
              <a:spcAft>
                <a:spcPts val="0"/>
              </a:spcAft>
              <a:buClrTx/>
              <a:buSzTx/>
              <a:buFontTx/>
              <a:buNone/>
              <a:tabLst/>
              <a:defRPr sz="3000" b="1" i="0" u="none" strike="noStrike" cap="none" spc="0" baseline="0">
                <a:solidFill>
                  <a:schemeClr val="accent2"/>
                </a:solidFill>
                <a:uFillTx/>
                <a:latin typeface="Arial"/>
                <a:ea typeface="Arial"/>
                <a:cs typeface="Arial"/>
                <a:sym typeface="Arial"/>
              </a:defRPr>
            </a:lvl1pPr>
            <a:lvl2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2pPr>
            <a:lvl3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3pPr>
            <a:lvl4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4pPr>
            <a:lvl5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5pPr>
            <a:lvl6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6pPr>
            <a:lvl7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7pPr>
            <a:lvl8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8pPr>
            <a:lvl9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9pPr>
          </a:lstStyle>
          <a:p>
            <a:pPr hangingPunct="1"/>
            <a:r>
              <a:rPr lang="en-US" dirty="0"/>
              <a:t>Sample</a:t>
            </a:r>
          </a:p>
        </p:txBody>
      </p:sp>
      <p:sp>
        <p:nvSpPr>
          <p:cNvPr id="3" name="TextBox 2">
            <a:extLst>
              <a:ext uri="{FF2B5EF4-FFF2-40B4-BE49-F238E27FC236}">
                <a16:creationId xmlns:a16="http://schemas.microsoft.com/office/drawing/2014/main" id="{00F6B32C-1A9F-151F-7B10-6722F2BA725B}"/>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56548105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04A2ED-38C2-6B4F-C7F4-A916337EFACA}"/>
              </a:ext>
            </a:extLst>
          </p:cNvPr>
          <p:cNvSpPr/>
          <p:nvPr/>
        </p:nvSpPr>
        <p:spPr>
          <a:xfrm>
            <a:off x="4671569" y="771975"/>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8" name="Table 7">
            <a:extLst>
              <a:ext uri="{FF2B5EF4-FFF2-40B4-BE49-F238E27FC236}">
                <a16:creationId xmlns:a16="http://schemas.microsoft.com/office/drawing/2014/main" id="{30C6FB0B-EEA6-6F5D-FB7B-CF522BDB613B}"/>
              </a:ext>
            </a:extLst>
          </p:cNvPr>
          <p:cNvGraphicFramePr>
            <a:graphicFrameLocks noGrp="1"/>
          </p:cNvGraphicFramePr>
          <p:nvPr/>
        </p:nvGraphicFramePr>
        <p:xfrm>
          <a:off x="457200" y="482117"/>
          <a:ext cx="2757488" cy="4258888"/>
        </p:xfrm>
        <a:graphic>
          <a:graphicData uri="http://schemas.openxmlformats.org/drawingml/2006/table">
            <a:tbl>
              <a:tblPr>
                <a:tableStyleId>{5940675A-B579-460E-94D1-54222C63F5DA}</a:tableStyleId>
              </a:tblPr>
              <a:tblGrid>
                <a:gridCol w="2757488">
                  <a:extLst>
                    <a:ext uri="{9D8B030D-6E8A-4147-A177-3AD203B41FA5}">
                      <a16:colId xmlns:a16="http://schemas.microsoft.com/office/drawing/2014/main" val="4208329038"/>
                    </a:ext>
                  </a:extLst>
                </a:gridCol>
              </a:tblGrid>
              <a:tr h="361510">
                <a:tc>
                  <a:txBody>
                    <a:bodyPr/>
                    <a:lstStyle/>
                    <a:p>
                      <a:pPr marL="171450" indent="-171450" algn="l" fontAlgn="b">
                        <a:buFont typeface="Arial" panose="020B0604020202020204" pitchFamily="34" charset="0"/>
                        <a:buChar char="•"/>
                      </a:pPr>
                      <a:r>
                        <a:rPr lang="en-US" sz="1600" b="1" u="none" strike="noStrike" dirty="0">
                          <a:solidFill>
                            <a:srgbClr val="25015B"/>
                          </a:solidFill>
                          <a:effectLst/>
                          <a:latin typeface="Segoe UI" panose="020B0502040204020203" pitchFamily="34" charset="0"/>
                          <a:cs typeface="Segoe UI" panose="020B0502040204020203" pitchFamily="34" charset="0"/>
                        </a:rPr>
                        <a:t>Food insecurity</a:t>
                      </a:r>
                      <a:endParaRPr lang="en-US" sz="1600" b="1" i="0" u="none" strike="noStrike" dirty="0">
                        <a:solidFill>
                          <a:srgbClr val="25015B"/>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3216481"/>
                  </a:ext>
                </a:extLst>
              </a:tr>
              <a:tr h="361510">
                <a:tc>
                  <a:txBody>
                    <a:bodyPr/>
                    <a:lstStyle/>
                    <a:p>
                      <a:pPr marL="171450" indent="-171450" algn="l" fontAlgn="b">
                        <a:buFont typeface="Arial" panose="020B0604020202020204" pitchFamily="34" charset="0"/>
                        <a:buChar char="•"/>
                      </a:pPr>
                      <a:r>
                        <a:rPr lang="en-US" sz="1600" u="none" strike="noStrike" dirty="0">
                          <a:effectLst/>
                          <a:latin typeface="Segoe UI" panose="020B0502040204020203" pitchFamily="34" charset="0"/>
                          <a:cs typeface="Segoe UI" panose="020B0502040204020203" pitchFamily="34" charset="0"/>
                        </a:rPr>
                        <a:t>Trouble paying utilities</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3049924"/>
                  </a:ext>
                </a:extLst>
              </a:tr>
              <a:tr h="361510">
                <a:tc>
                  <a:txBody>
                    <a:bodyPr/>
                    <a:lstStyle/>
                    <a:p>
                      <a:pPr marL="171450" indent="-171450" algn="l" fontAlgn="b">
                        <a:buFont typeface="Arial" panose="020B0604020202020204" pitchFamily="34" charset="0"/>
                        <a:buChar char="•"/>
                      </a:pPr>
                      <a:r>
                        <a:rPr lang="en-US" sz="1600" u="none" strike="noStrike" dirty="0">
                          <a:effectLst/>
                          <a:latin typeface="Segoe UI" panose="020B0502040204020203" pitchFamily="34" charset="0"/>
                          <a:cs typeface="Segoe UI" panose="020B0502040204020203" pitchFamily="34" charset="0"/>
                        </a:rPr>
                        <a:t>Housing insecurity</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38254803"/>
                  </a:ext>
                </a:extLst>
              </a:tr>
              <a:tr h="361510">
                <a:tc>
                  <a:txBody>
                    <a:bodyPr/>
                    <a:lstStyle/>
                    <a:p>
                      <a:pPr marL="171450" indent="-171450" algn="l" fontAlgn="b">
                        <a:buFont typeface="Arial" panose="020B0604020202020204" pitchFamily="34" charset="0"/>
                        <a:buChar char="•"/>
                      </a:pPr>
                      <a:r>
                        <a:rPr lang="en-US" sz="1600" u="none" strike="noStrike" dirty="0">
                          <a:effectLst/>
                          <a:latin typeface="Segoe UI" panose="020B0502040204020203" pitchFamily="34" charset="0"/>
                          <a:cs typeface="Segoe UI" panose="020B0502040204020203" pitchFamily="34" charset="0"/>
                        </a:rPr>
                        <a:t>Challenges with childcare</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570443"/>
                  </a:ext>
                </a:extLst>
              </a:tr>
              <a:tr h="522457">
                <a:tc>
                  <a:txBody>
                    <a:bodyPr/>
                    <a:lstStyle/>
                    <a:p>
                      <a:pPr marL="171450" indent="-171450" algn="l" fontAlgn="b">
                        <a:buFont typeface="Arial" panose="020B0604020202020204" pitchFamily="34" charset="0"/>
                        <a:buChar char="•"/>
                      </a:pPr>
                      <a:r>
                        <a:rPr lang="en-US" sz="1600" u="none" strike="noStrike" dirty="0">
                          <a:effectLst/>
                          <a:latin typeface="Segoe UI" panose="020B0502040204020203" pitchFamily="34" charset="0"/>
                          <a:cs typeface="Segoe UI" panose="020B0502040204020203" pitchFamily="34" charset="0"/>
                        </a:rPr>
                        <a:t>Lack of access to medical care due to cost</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395820"/>
                  </a:ext>
                </a:extLst>
              </a:tr>
              <a:tr h="522457">
                <a:tc>
                  <a:txBody>
                    <a:bodyPr/>
                    <a:lstStyle/>
                    <a:p>
                      <a:pPr marL="171450" indent="-171450" algn="l" fontAlgn="b">
                        <a:buFont typeface="Arial" panose="020B0604020202020204" pitchFamily="34" charset="0"/>
                        <a:buChar char="•"/>
                      </a:pPr>
                      <a:r>
                        <a:rPr lang="en-US" sz="1600" u="none" strike="noStrike" dirty="0">
                          <a:effectLst/>
                          <a:latin typeface="Segoe UI" panose="020B0502040204020203" pitchFamily="34" charset="0"/>
                          <a:cs typeface="Segoe UI" panose="020B0502040204020203" pitchFamily="34" charset="0"/>
                        </a:rPr>
                        <a:t>Lack of access to medical care due to transportation</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9047886"/>
                  </a:ext>
                </a:extLst>
              </a:tr>
              <a:tr h="361510">
                <a:tc>
                  <a:txBody>
                    <a:bodyPr/>
                    <a:lstStyle/>
                    <a:p>
                      <a:pPr marL="171450" indent="-171450" algn="l" fontAlgn="b">
                        <a:buFont typeface="Arial" panose="020B0604020202020204" pitchFamily="34" charset="0"/>
                        <a:buChar char="•"/>
                      </a:pPr>
                      <a:r>
                        <a:rPr lang="en-US" sz="1600" b="1" u="none" strike="noStrike" dirty="0">
                          <a:solidFill>
                            <a:srgbClr val="25015B"/>
                          </a:solidFill>
                          <a:effectLst/>
                          <a:latin typeface="Segoe UI" panose="020B0502040204020203" pitchFamily="34" charset="0"/>
                          <a:cs typeface="Segoe UI" panose="020B0502040204020203" pitchFamily="34" charset="0"/>
                        </a:rPr>
                        <a:t>Literacy challenges</a:t>
                      </a:r>
                      <a:endParaRPr lang="en-US" sz="1600" b="1" i="0" u="none" strike="noStrike" dirty="0">
                        <a:solidFill>
                          <a:srgbClr val="25015B"/>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4535714"/>
                  </a:ext>
                </a:extLst>
              </a:tr>
              <a:tr h="361510">
                <a:tc>
                  <a:txBody>
                    <a:bodyPr/>
                    <a:lstStyle/>
                    <a:p>
                      <a:pPr marL="171450" indent="-171450" algn="l" fontAlgn="b">
                        <a:buFont typeface="Arial" panose="020B0604020202020204" pitchFamily="34" charset="0"/>
                        <a:buChar char="•"/>
                      </a:pPr>
                      <a:r>
                        <a:rPr lang="en-US" sz="1600" u="none" strike="noStrike" dirty="0">
                          <a:effectLst/>
                          <a:latin typeface="Segoe UI" panose="020B0502040204020203" pitchFamily="34" charset="0"/>
                          <a:cs typeface="Segoe UI" panose="020B0502040204020203" pitchFamily="34" charset="0"/>
                        </a:rPr>
                        <a:t>Housing safety concerns</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7972615"/>
                  </a:ext>
                </a:extLst>
              </a:tr>
              <a:tr h="522457">
                <a:tc>
                  <a:txBody>
                    <a:bodyPr/>
                    <a:lstStyle/>
                    <a:p>
                      <a:pPr marL="171450" indent="-171450" algn="l" fontAlgn="b">
                        <a:buFont typeface="Arial" panose="020B0604020202020204" pitchFamily="34" charset="0"/>
                        <a:buChar char="•"/>
                      </a:pPr>
                      <a:r>
                        <a:rPr lang="en-US" sz="1600" b="1" u="none" strike="noStrike" dirty="0">
                          <a:solidFill>
                            <a:srgbClr val="25015B"/>
                          </a:solidFill>
                          <a:effectLst/>
                          <a:latin typeface="Segoe UI" panose="020B0502040204020203" pitchFamily="34" charset="0"/>
                          <a:cs typeface="Segoe UI" panose="020B0502040204020203" pitchFamily="34" charset="0"/>
                        </a:rPr>
                        <a:t>Lives with someone who uses substances</a:t>
                      </a:r>
                      <a:endParaRPr lang="en-US" sz="1600" b="1" i="0" u="none" strike="noStrike" dirty="0">
                        <a:solidFill>
                          <a:srgbClr val="25015B"/>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0159671"/>
                  </a:ext>
                </a:extLst>
              </a:tr>
              <a:tr h="522457">
                <a:tc>
                  <a:txBody>
                    <a:bodyPr/>
                    <a:lstStyle/>
                    <a:p>
                      <a:pPr marL="171450" indent="-171450" algn="l" fontAlgn="b">
                        <a:buFont typeface="Arial" panose="020B0604020202020204" pitchFamily="34" charset="0"/>
                        <a:buChar char="•"/>
                      </a:pPr>
                      <a:r>
                        <a:rPr lang="en-US" sz="1600" b="1" u="none" strike="noStrike" dirty="0">
                          <a:solidFill>
                            <a:srgbClr val="25015B"/>
                          </a:solidFill>
                          <a:effectLst/>
                          <a:latin typeface="Segoe UI" panose="020B0502040204020203" pitchFamily="34" charset="0"/>
                          <a:cs typeface="Segoe UI" panose="020B0502040204020203" pitchFamily="34" charset="0"/>
                        </a:rPr>
                        <a:t>Lives with someone with mental health challenges</a:t>
                      </a:r>
                      <a:endParaRPr lang="en-US" sz="1600" b="1" i="0" u="none" strike="noStrike" dirty="0">
                        <a:solidFill>
                          <a:srgbClr val="25015B"/>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0331501"/>
                  </a:ext>
                </a:extLst>
              </a:tr>
            </a:tbl>
          </a:graphicData>
        </a:graphic>
      </p:graphicFrame>
      <p:graphicFrame>
        <p:nvGraphicFramePr>
          <p:cNvPr id="2" name="Chart 1">
            <a:extLst>
              <a:ext uri="{FF2B5EF4-FFF2-40B4-BE49-F238E27FC236}">
                <a16:creationId xmlns:a16="http://schemas.microsoft.com/office/drawing/2014/main" id="{8C37F565-16B9-76F3-2AFC-4DE7C92F4745}"/>
              </a:ext>
            </a:extLst>
          </p:cNvPr>
          <p:cNvGraphicFramePr>
            <a:graphicFrameLocks/>
          </p:cNvGraphicFramePr>
          <p:nvPr>
            <p:extLst>
              <p:ext uri="{D42A27DB-BD31-4B8C-83A1-F6EECF244321}">
                <p14:modId xmlns:p14="http://schemas.microsoft.com/office/powerpoint/2010/main" val="3003152315"/>
              </p:ext>
            </p:extLst>
          </p:nvPr>
        </p:nvGraphicFramePr>
        <p:xfrm>
          <a:off x="3654138" y="482117"/>
          <a:ext cx="5032662" cy="42588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FC61E32-46EF-344A-9570-AE06BA561C19}"/>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7383503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EC7A56-0A09-4CCD-9897-8B6CA0E50AD5}"/>
              </a:ext>
            </a:extLst>
          </p:cNvPr>
          <p:cNvSpPr/>
          <p:nvPr/>
        </p:nvSpPr>
        <p:spPr>
          <a:xfrm>
            <a:off x="4617714" y="797040"/>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6" name="Chart 5">
            <a:extLst>
              <a:ext uri="{FF2B5EF4-FFF2-40B4-BE49-F238E27FC236}">
                <a16:creationId xmlns:a16="http://schemas.microsoft.com/office/drawing/2014/main" id="{A5333F51-DB20-B330-D086-507C4734C484}"/>
              </a:ext>
            </a:extLst>
          </p:cNvPr>
          <p:cNvGraphicFramePr>
            <a:graphicFrameLocks/>
          </p:cNvGraphicFramePr>
          <p:nvPr>
            <p:extLst>
              <p:ext uri="{D42A27DB-BD31-4B8C-83A1-F6EECF244321}">
                <p14:modId xmlns:p14="http://schemas.microsoft.com/office/powerpoint/2010/main" val="2581462986"/>
              </p:ext>
            </p:extLst>
          </p:nvPr>
        </p:nvGraphicFramePr>
        <p:xfrm>
          <a:off x="342901" y="342900"/>
          <a:ext cx="4572000" cy="4600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46D3670-2181-0F12-AA6A-B6698FF403D2}"/>
              </a:ext>
            </a:extLst>
          </p:cNvPr>
          <p:cNvGraphicFramePr>
            <a:graphicFrameLocks/>
          </p:cNvGraphicFramePr>
          <p:nvPr>
            <p:extLst>
              <p:ext uri="{D42A27DB-BD31-4B8C-83A1-F6EECF244321}">
                <p14:modId xmlns:p14="http://schemas.microsoft.com/office/powerpoint/2010/main" val="285956905"/>
              </p:ext>
            </p:extLst>
          </p:nvPr>
        </p:nvGraphicFramePr>
        <p:xfrm>
          <a:off x="4829168" y="342900"/>
          <a:ext cx="3971926" cy="460057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D1C6758-7389-BE39-02EA-B5818B7FFC4C}"/>
              </a:ext>
            </a:extLst>
          </p:cNvPr>
          <p:cNvSpPr txBox="1"/>
          <p:nvPr/>
        </p:nvSpPr>
        <p:spPr>
          <a:xfrm>
            <a:off x="55757" y="4841663"/>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60645413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BD4C69-8692-6406-B517-B987CA716E27}"/>
              </a:ext>
            </a:extLst>
          </p:cNvPr>
          <p:cNvSpPr/>
          <p:nvPr/>
        </p:nvSpPr>
        <p:spPr>
          <a:xfrm>
            <a:off x="4608953" y="792010"/>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6" name="Chart 5">
            <a:extLst>
              <a:ext uri="{FF2B5EF4-FFF2-40B4-BE49-F238E27FC236}">
                <a16:creationId xmlns:a16="http://schemas.microsoft.com/office/drawing/2014/main" id="{F149A58D-6234-4EF6-AF2E-F07B910370AF}"/>
              </a:ext>
            </a:extLst>
          </p:cNvPr>
          <p:cNvGraphicFramePr>
            <a:graphicFrameLocks/>
          </p:cNvGraphicFramePr>
          <p:nvPr>
            <p:extLst>
              <p:ext uri="{D42A27DB-BD31-4B8C-83A1-F6EECF244321}">
                <p14:modId xmlns:p14="http://schemas.microsoft.com/office/powerpoint/2010/main" val="1179419685"/>
              </p:ext>
            </p:extLst>
          </p:nvPr>
        </p:nvGraphicFramePr>
        <p:xfrm>
          <a:off x="490971" y="357188"/>
          <a:ext cx="4081029" cy="4471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8093AE56-38EC-400A-F38B-A5A9FED35D4B}"/>
              </a:ext>
            </a:extLst>
          </p:cNvPr>
          <p:cNvGraphicFramePr>
            <a:graphicFrameLocks noGrp="1"/>
          </p:cNvGraphicFramePr>
          <p:nvPr>
            <p:extLst>
              <p:ext uri="{D42A27DB-BD31-4B8C-83A1-F6EECF244321}">
                <p14:modId xmlns:p14="http://schemas.microsoft.com/office/powerpoint/2010/main" val="2463941866"/>
              </p:ext>
            </p:extLst>
          </p:nvPr>
        </p:nvGraphicFramePr>
        <p:xfrm>
          <a:off x="4748258" y="1457502"/>
          <a:ext cx="3904771" cy="1759152"/>
        </p:xfrm>
        <a:graphic>
          <a:graphicData uri="http://schemas.openxmlformats.org/drawingml/2006/table">
            <a:tbl>
              <a:tblPr>
                <a:tableStyleId>{93296810-A885-4BE3-A3E7-6D5BEEA58F35}</a:tableStyleId>
              </a:tblPr>
              <a:tblGrid>
                <a:gridCol w="3129355">
                  <a:extLst>
                    <a:ext uri="{9D8B030D-6E8A-4147-A177-3AD203B41FA5}">
                      <a16:colId xmlns:a16="http://schemas.microsoft.com/office/drawing/2014/main" val="2416948480"/>
                    </a:ext>
                  </a:extLst>
                </a:gridCol>
                <a:gridCol w="775416">
                  <a:extLst>
                    <a:ext uri="{9D8B030D-6E8A-4147-A177-3AD203B41FA5}">
                      <a16:colId xmlns:a16="http://schemas.microsoft.com/office/drawing/2014/main" val="3468678374"/>
                    </a:ext>
                  </a:extLst>
                </a:gridCol>
              </a:tblGrid>
              <a:tr h="380009">
                <a:tc>
                  <a:txBody>
                    <a:bodyPr/>
                    <a:lstStyle/>
                    <a:p>
                      <a:pPr algn="l" fontAlgn="ctr"/>
                      <a:r>
                        <a:rPr lang="en-US" sz="2000" b="1" u="none" strike="noStrike" dirty="0">
                          <a:solidFill>
                            <a:schemeClr val="bg1"/>
                          </a:solidFill>
                          <a:effectLst/>
                        </a:rPr>
                        <a:t> Urinalysis data (n=52)</a:t>
                      </a:r>
                      <a:endParaRPr lang="en-US" sz="20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2000" b="1" u="none" strike="noStrike" dirty="0">
                          <a:solidFill>
                            <a:schemeClr val="bg1"/>
                          </a:solidFill>
                          <a:effectLst/>
                        </a:rPr>
                        <a:t>N</a:t>
                      </a:r>
                      <a:endParaRPr lang="en-US" sz="20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extLst>
                  <a:ext uri="{0D108BD9-81ED-4DB2-BD59-A6C34878D82A}">
                    <a16:rowId xmlns:a16="http://schemas.microsoft.com/office/drawing/2014/main" val="2921042934"/>
                  </a:ext>
                </a:extLst>
              </a:tr>
              <a:tr h="380009">
                <a:tc>
                  <a:txBody>
                    <a:bodyPr/>
                    <a:lstStyle/>
                    <a:p>
                      <a:pPr algn="l" fontAlgn="ctr"/>
                      <a:r>
                        <a:rPr lang="en-US" sz="2000" b="0" u="none" strike="noStrike" dirty="0">
                          <a:solidFill>
                            <a:srgbClr val="000000"/>
                          </a:solidFill>
                          <a:effectLst/>
                        </a:rPr>
                        <a:t> First &amp; last test negative</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52%</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1238656993"/>
                  </a:ext>
                </a:extLst>
              </a:tr>
              <a:tr h="380009">
                <a:tc>
                  <a:txBody>
                    <a:bodyPr/>
                    <a:lstStyle/>
                    <a:p>
                      <a:pPr algn="l" fontAlgn="ctr"/>
                      <a:r>
                        <a:rPr lang="en-US" sz="2000" u="none" strike="noStrike" dirty="0">
                          <a:effectLst/>
                        </a:rPr>
                        <a:t> Last test negative</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23%</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2093629601"/>
                  </a:ext>
                </a:extLst>
              </a:tr>
              <a:tr h="380009">
                <a:tc>
                  <a:txBody>
                    <a:bodyPr/>
                    <a:lstStyle/>
                    <a:p>
                      <a:pPr algn="l" fontAlgn="ctr"/>
                      <a:r>
                        <a:rPr lang="en-US" sz="2000" b="0" u="none" strike="noStrike" dirty="0">
                          <a:solidFill>
                            <a:srgbClr val="000000"/>
                          </a:solidFill>
                          <a:effectLst/>
                        </a:rPr>
                        <a:t> Total youth negative at  </a:t>
                      </a:r>
                    </a:p>
                    <a:p>
                      <a:pPr algn="l" fontAlgn="ctr"/>
                      <a:r>
                        <a:rPr lang="en-US" sz="2000" b="0" u="none" strike="noStrike" dirty="0">
                          <a:solidFill>
                            <a:srgbClr val="000000"/>
                          </a:solidFill>
                          <a:effectLst/>
                        </a:rPr>
                        <a:t> end of treatment</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75%</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3777261816"/>
                  </a:ext>
                </a:extLst>
              </a:tr>
            </a:tbl>
          </a:graphicData>
        </a:graphic>
      </p:graphicFrame>
      <p:sp>
        <p:nvSpPr>
          <p:cNvPr id="2" name="TextBox 1">
            <a:extLst>
              <a:ext uri="{FF2B5EF4-FFF2-40B4-BE49-F238E27FC236}">
                <a16:creationId xmlns:a16="http://schemas.microsoft.com/office/drawing/2014/main" id="{CC55E19A-52B3-8526-EF3E-35611A12468B}"/>
              </a:ext>
            </a:extLst>
          </p:cNvPr>
          <p:cNvSpPr txBox="1"/>
          <p:nvPr/>
        </p:nvSpPr>
        <p:spPr>
          <a:xfrm>
            <a:off x="4748258" y="3375126"/>
            <a:ext cx="3876195" cy="1323437"/>
          </a:xfrm>
          <a:prstGeom prst="rect">
            <a:avLst/>
          </a:prstGeom>
          <a:solidFill>
            <a:schemeClr val="tx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Segoe UI" panose="020B0502040204020203" pitchFamily="34" charset="0"/>
                <a:cs typeface="Segoe UI" panose="020B0502040204020203" pitchFamily="34" charset="0"/>
                <a:sym typeface="Arial"/>
              </a:rPr>
              <a:t>Youth who participated in urinalysis screening completed an average of 21.4 tests during their time in treatment.</a:t>
            </a:r>
          </a:p>
        </p:txBody>
      </p:sp>
      <p:sp>
        <p:nvSpPr>
          <p:cNvPr id="5" name="TextBox 4">
            <a:extLst>
              <a:ext uri="{FF2B5EF4-FFF2-40B4-BE49-F238E27FC236}">
                <a16:creationId xmlns:a16="http://schemas.microsoft.com/office/drawing/2014/main" id="{22F499F9-D4A0-EAC5-F5ED-AD774448637F}"/>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1047735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70488B-C228-D919-0733-D59B9734DC16}"/>
              </a:ext>
            </a:extLst>
          </p:cNvPr>
          <p:cNvSpPr/>
          <p:nvPr/>
        </p:nvSpPr>
        <p:spPr>
          <a:xfrm>
            <a:off x="4608953" y="792010"/>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Rectangle 1">
            <a:extLst>
              <a:ext uri="{FF2B5EF4-FFF2-40B4-BE49-F238E27FC236}">
                <a16:creationId xmlns:a16="http://schemas.microsoft.com/office/drawing/2014/main" id="{5E550657-A416-BC6C-45E9-2869C1D7508E}"/>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6" name="Chart 5">
            <a:extLst>
              <a:ext uri="{FF2B5EF4-FFF2-40B4-BE49-F238E27FC236}">
                <a16:creationId xmlns:a16="http://schemas.microsoft.com/office/drawing/2014/main" id="{3EB654A3-55C9-4F24-81A2-D8473D204CDA}"/>
              </a:ext>
            </a:extLst>
          </p:cNvPr>
          <p:cNvGraphicFramePr>
            <a:graphicFrameLocks/>
          </p:cNvGraphicFramePr>
          <p:nvPr>
            <p:extLst>
              <p:ext uri="{D42A27DB-BD31-4B8C-83A1-F6EECF244321}">
                <p14:modId xmlns:p14="http://schemas.microsoft.com/office/powerpoint/2010/main" val="3407478584"/>
              </p:ext>
            </p:extLst>
          </p:nvPr>
        </p:nvGraphicFramePr>
        <p:xfrm>
          <a:off x="4672007" y="266700"/>
          <a:ext cx="4183380" cy="4610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FAD305C-C4CE-467C-81F6-AA0F5EA6CFB6}"/>
              </a:ext>
            </a:extLst>
          </p:cNvPr>
          <p:cNvGraphicFramePr>
            <a:graphicFrameLocks/>
          </p:cNvGraphicFramePr>
          <p:nvPr>
            <p:extLst>
              <p:ext uri="{D42A27DB-BD31-4B8C-83A1-F6EECF244321}">
                <p14:modId xmlns:p14="http://schemas.microsoft.com/office/powerpoint/2010/main" val="563596001"/>
              </p:ext>
            </p:extLst>
          </p:nvPr>
        </p:nvGraphicFramePr>
        <p:xfrm>
          <a:off x="452446" y="276225"/>
          <a:ext cx="4105275" cy="46101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6E629D65-33ED-2352-980C-92F3EBF6B605}"/>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9631600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2A54B8-C7CB-3D13-9FF0-B1E8A30E834E}"/>
              </a:ext>
            </a:extLst>
          </p:cNvPr>
          <p:cNvSpPr/>
          <p:nvPr/>
        </p:nvSpPr>
        <p:spPr>
          <a:xfrm>
            <a:off x="4441676" y="707682"/>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5" name="Chart 4">
            <a:extLst>
              <a:ext uri="{FF2B5EF4-FFF2-40B4-BE49-F238E27FC236}">
                <a16:creationId xmlns:a16="http://schemas.microsoft.com/office/drawing/2014/main" id="{2B1870A2-1AF1-4C7C-BC8A-284C38EA8BB7}"/>
              </a:ext>
            </a:extLst>
          </p:cNvPr>
          <p:cNvGraphicFramePr>
            <a:graphicFrameLocks/>
          </p:cNvGraphicFramePr>
          <p:nvPr>
            <p:extLst>
              <p:ext uri="{D42A27DB-BD31-4B8C-83A1-F6EECF244321}">
                <p14:modId xmlns:p14="http://schemas.microsoft.com/office/powerpoint/2010/main" val="3948409273"/>
              </p:ext>
            </p:extLst>
          </p:nvPr>
        </p:nvGraphicFramePr>
        <p:xfrm>
          <a:off x="714375" y="328613"/>
          <a:ext cx="7715250" cy="43981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778B2AF-16C8-D3C2-F039-27AFBAB9049B}"/>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609401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26550-C314-0386-FD59-D0E3BF00EB21}"/>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Rectangle: Top Corners Rounded 10">
            <a:extLst>
              <a:ext uri="{FF2B5EF4-FFF2-40B4-BE49-F238E27FC236}">
                <a16:creationId xmlns:a16="http://schemas.microsoft.com/office/drawing/2014/main" id="{0BD0DA7B-E297-8572-4AE5-22CFD737E9DE}"/>
              </a:ext>
            </a:extLst>
          </p:cNvPr>
          <p:cNvSpPr/>
          <p:nvPr/>
        </p:nvSpPr>
        <p:spPr>
          <a:xfrm rot="5400000">
            <a:off x="859509" y="1313886"/>
            <a:ext cx="2926080" cy="434340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itle 1">
            <a:extLst>
              <a:ext uri="{FF2B5EF4-FFF2-40B4-BE49-F238E27FC236}">
                <a16:creationId xmlns:a16="http://schemas.microsoft.com/office/drawing/2014/main" id="{2FDFE9A6-49D4-35A7-0EB5-E5F8209A42EF}"/>
              </a:ext>
            </a:extLst>
          </p:cNvPr>
          <p:cNvSpPr>
            <a:spLocks noGrp="1"/>
          </p:cNvSpPr>
          <p:nvPr>
            <p:ph type="title"/>
          </p:nvPr>
        </p:nvSpPr>
        <p:spPr/>
        <p:txBody>
          <a:bodyPr/>
          <a:lstStyle/>
          <a:p>
            <a:r>
              <a:rPr lang="en-US" dirty="0"/>
              <a:t>Qualitative Themes</a:t>
            </a:r>
          </a:p>
        </p:txBody>
      </p:sp>
      <p:sp>
        <p:nvSpPr>
          <p:cNvPr id="16" name="Rectangle: Top Corners Rounded 4">
            <a:extLst>
              <a:ext uri="{FF2B5EF4-FFF2-40B4-BE49-F238E27FC236}">
                <a16:creationId xmlns:a16="http://schemas.microsoft.com/office/drawing/2014/main" id="{2AB91A32-B622-3618-E36C-1305FDDFD739}"/>
              </a:ext>
            </a:extLst>
          </p:cNvPr>
          <p:cNvSpPr txBox="1"/>
          <p:nvPr/>
        </p:nvSpPr>
        <p:spPr>
          <a:xfrm>
            <a:off x="203989" y="2022546"/>
            <a:ext cx="4194530" cy="2929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Improved healthy coping skills</a:t>
            </a:r>
            <a:endParaRPr lang="en-US" sz="10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endParaRPr lang="en-US" sz="6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Improved relationships with their  </a:t>
            </a:r>
          </a:p>
          <a:p>
            <a:pPr lvl="1" indent="0" algn="l" defTabSz="355600">
              <a:spcBef>
                <a:spcPct val="0"/>
              </a:spcBef>
            </a:pPr>
            <a:r>
              <a:rPr lang="en-US" kern="1200" dirty="0">
                <a:latin typeface="Segoe UI" panose="020B0502040204020203" pitchFamily="34" charset="0"/>
                <a:cs typeface="Segoe UI" panose="020B0502040204020203" pitchFamily="34" charset="0"/>
              </a:rPr>
              <a:t>  family</a:t>
            </a:r>
          </a:p>
          <a:p>
            <a:pPr lvl="1" indent="0" algn="l" defTabSz="355600">
              <a:spcBef>
                <a:spcPct val="0"/>
              </a:spcBef>
            </a:pPr>
            <a:endParaRPr lang="en-US" sz="6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Changed harmful behaviors including  </a:t>
            </a:r>
          </a:p>
          <a:p>
            <a:pPr lvl="1" indent="0" algn="l" defTabSz="355600">
              <a:spcBef>
                <a:spcPct val="0"/>
              </a:spcBef>
            </a:pPr>
            <a:r>
              <a:rPr lang="en-US" kern="1200" dirty="0">
                <a:latin typeface="Segoe UI" panose="020B0502040204020203" pitchFamily="34" charset="0"/>
                <a:cs typeface="Segoe UI" panose="020B0502040204020203" pitchFamily="34" charset="0"/>
              </a:rPr>
              <a:t>  reducing substance use</a:t>
            </a:r>
          </a:p>
          <a:p>
            <a:pPr lvl="1" indent="0" algn="l" defTabSz="355600">
              <a:spcBef>
                <a:spcPct val="0"/>
              </a:spcBef>
            </a:pPr>
            <a:endParaRPr lang="en-US" sz="6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Improved their attitude to be more </a:t>
            </a:r>
          </a:p>
          <a:p>
            <a:pPr lvl="1" indent="0" algn="l" defTabSz="355600">
              <a:spcBef>
                <a:spcPct val="0"/>
              </a:spcBef>
            </a:pPr>
            <a:r>
              <a:rPr lang="en-US" kern="1200" dirty="0">
                <a:latin typeface="Segoe UI" panose="020B0502040204020203" pitchFamily="34" charset="0"/>
                <a:cs typeface="Segoe UI" panose="020B0502040204020203" pitchFamily="34" charset="0"/>
              </a:rPr>
              <a:t>  positive and less angry</a:t>
            </a:r>
          </a:p>
          <a:p>
            <a:pPr lvl="1" indent="0" algn="l" defTabSz="355600">
              <a:spcBef>
                <a:spcPct val="0"/>
              </a:spcBef>
            </a:pPr>
            <a:endParaRPr lang="en-US" sz="6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Accomplished tasks they set for </a:t>
            </a:r>
          </a:p>
          <a:p>
            <a:pPr lvl="1" indent="0" algn="l" defTabSz="355600">
              <a:spcBef>
                <a:spcPct val="0"/>
              </a:spcBef>
            </a:pPr>
            <a:r>
              <a:rPr lang="en-US" kern="1200" dirty="0">
                <a:latin typeface="Segoe UI" panose="020B0502040204020203" pitchFamily="34" charset="0"/>
                <a:cs typeface="Segoe UI" panose="020B0502040204020203" pitchFamily="34" charset="0"/>
              </a:rPr>
              <a:t>  themselves</a:t>
            </a:r>
          </a:p>
        </p:txBody>
      </p:sp>
      <p:grpSp>
        <p:nvGrpSpPr>
          <p:cNvPr id="6" name="Group 5">
            <a:extLst>
              <a:ext uri="{FF2B5EF4-FFF2-40B4-BE49-F238E27FC236}">
                <a16:creationId xmlns:a16="http://schemas.microsoft.com/office/drawing/2014/main" id="{BDE7ADC8-3B8A-1566-F081-F6C17A127CDE}"/>
              </a:ext>
            </a:extLst>
          </p:cNvPr>
          <p:cNvGrpSpPr/>
          <p:nvPr/>
        </p:nvGrpSpPr>
        <p:grpSpPr>
          <a:xfrm>
            <a:off x="112271" y="1038315"/>
            <a:ext cx="4343399" cy="914400"/>
            <a:chOff x="27734" y="5014517"/>
            <a:chExt cx="2107692" cy="992822"/>
          </a:xfrm>
        </p:grpSpPr>
        <p:sp>
          <p:nvSpPr>
            <p:cNvPr id="13" name="Rectangle: Rounded Corners 12">
              <a:extLst>
                <a:ext uri="{FF2B5EF4-FFF2-40B4-BE49-F238E27FC236}">
                  <a16:creationId xmlns:a16="http://schemas.microsoft.com/office/drawing/2014/main" id="{5D78FE52-08CD-D496-AB6D-8665B71DD4EB}"/>
                </a:ext>
              </a:extLst>
            </p:cNvPr>
            <p:cNvSpPr/>
            <p:nvPr/>
          </p:nvSpPr>
          <p:spPr>
            <a:xfrm>
              <a:off x="27734" y="5014517"/>
              <a:ext cx="2107692" cy="992822"/>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6">
              <a:extLst>
                <a:ext uri="{FF2B5EF4-FFF2-40B4-BE49-F238E27FC236}">
                  <a16:creationId xmlns:a16="http://schemas.microsoft.com/office/drawing/2014/main" id="{0F17E835-CCA4-C30A-5DA6-B7B9A2D88ED2}"/>
                </a:ext>
              </a:extLst>
            </p:cNvPr>
            <p:cNvSpPr txBox="1"/>
            <p:nvPr/>
          </p:nvSpPr>
          <p:spPr>
            <a:xfrm>
              <a:off x="74357" y="5061140"/>
              <a:ext cx="2014446" cy="861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2800" kern="1200" dirty="0"/>
                <a:t>Youth Outcomes</a:t>
              </a:r>
            </a:p>
          </p:txBody>
        </p:sp>
      </p:grpSp>
      <p:sp>
        <p:nvSpPr>
          <p:cNvPr id="11" name="Rectangle: Top Corners Rounded 10">
            <a:extLst>
              <a:ext uri="{FF2B5EF4-FFF2-40B4-BE49-F238E27FC236}">
                <a16:creationId xmlns:a16="http://schemas.microsoft.com/office/drawing/2014/main" id="{9C6D8E03-7E06-4857-D4F4-9FDC7BA48C6F}"/>
              </a:ext>
            </a:extLst>
          </p:cNvPr>
          <p:cNvSpPr/>
          <p:nvPr/>
        </p:nvSpPr>
        <p:spPr>
          <a:xfrm rot="5400000">
            <a:off x="5384760" y="1327997"/>
            <a:ext cx="2926080" cy="434340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ectangle: Top Corners Rounded 8">
            <a:extLst>
              <a:ext uri="{FF2B5EF4-FFF2-40B4-BE49-F238E27FC236}">
                <a16:creationId xmlns:a16="http://schemas.microsoft.com/office/drawing/2014/main" id="{74D2F069-ECB2-E2D6-C804-731283FD1E69}"/>
              </a:ext>
            </a:extLst>
          </p:cNvPr>
          <p:cNvSpPr txBox="1"/>
          <p:nvPr/>
        </p:nvSpPr>
        <p:spPr>
          <a:xfrm>
            <a:off x="4811849" y="2098458"/>
            <a:ext cx="3841291" cy="28093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Improved communication skills</a:t>
            </a:r>
          </a:p>
          <a:p>
            <a:pPr marL="57150" lvl="1" indent="-57150" algn="l" defTabSz="355600">
              <a:spcBef>
                <a:spcPct val="0"/>
              </a:spcBef>
              <a:buChar char="•"/>
            </a:pPr>
            <a:endParaRPr lang="en-US" sz="6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Helped with emotional regulation</a:t>
            </a:r>
          </a:p>
          <a:p>
            <a:pPr marL="57150" lvl="1" indent="-57150" algn="l" defTabSz="355600">
              <a:spcBef>
                <a:spcPct val="0"/>
              </a:spcBef>
              <a:buChar char="•"/>
            </a:pPr>
            <a:endParaRPr lang="en-US" sz="6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Increased respect and positive </a:t>
            </a:r>
          </a:p>
          <a:p>
            <a:pPr lvl="1" indent="0" algn="l" defTabSz="355600">
              <a:spcBef>
                <a:spcPct val="0"/>
              </a:spcBef>
            </a:pPr>
            <a:r>
              <a:rPr lang="en-US" kern="1200" dirty="0">
                <a:latin typeface="Segoe UI" panose="020B0502040204020203" pitchFamily="34" charset="0"/>
                <a:cs typeface="Segoe UI" panose="020B0502040204020203" pitchFamily="34" charset="0"/>
              </a:rPr>
              <a:t>   attitude</a:t>
            </a:r>
          </a:p>
          <a:p>
            <a:pPr lvl="1" indent="0" algn="l" defTabSz="355600">
              <a:spcBef>
                <a:spcPct val="0"/>
              </a:spcBef>
            </a:pPr>
            <a:endParaRPr lang="en-US" sz="6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Strengthened parenting coping   </a:t>
            </a:r>
          </a:p>
          <a:p>
            <a:pPr lvl="1" indent="0" algn="l" defTabSz="355600">
              <a:spcBef>
                <a:spcPct val="0"/>
              </a:spcBef>
            </a:pPr>
            <a:r>
              <a:rPr lang="en-US" kern="1200" dirty="0">
                <a:latin typeface="Segoe UI" panose="020B0502040204020203" pitchFamily="34" charset="0"/>
                <a:cs typeface="Segoe UI" panose="020B0502040204020203" pitchFamily="34" charset="0"/>
              </a:rPr>
              <a:t>   skills</a:t>
            </a:r>
          </a:p>
          <a:p>
            <a:pPr lvl="1" indent="0" algn="l" defTabSz="355600">
              <a:spcBef>
                <a:spcPct val="0"/>
              </a:spcBef>
            </a:pPr>
            <a:endParaRPr lang="en-US" sz="6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Improved family culture</a:t>
            </a:r>
          </a:p>
          <a:p>
            <a:pPr marL="57150" lvl="1" indent="-57150" algn="l" defTabSz="355600">
              <a:spcBef>
                <a:spcPct val="0"/>
              </a:spcBef>
              <a:buChar char="•"/>
            </a:pPr>
            <a:endParaRPr lang="en-US" sz="600" kern="1200" dirty="0">
              <a:latin typeface="Segoe UI" panose="020B0502040204020203" pitchFamily="34" charset="0"/>
              <a:cs typeface="Segoe UI" panose="020B0502040204020203" pitchFamily="34" charset="0"/>
            </a:endParaRPr>
          </a:p>
          <a:p>
            <a:pPr marL="57150" lvl="1" indent="-57150" algn="l" defTabSz="355600">
              <a:spcBef>
                <a:spcPct val="0"/>
              </a:spcBef>
              <a:buChar char="•"/>
            </a:pPr>
            <a:r>
              <a:rPr lang="en-US" kern="1200" dirty="0">
                <a:latin typeface="Segoe UI" panose="020B0502040204020203" pitchFamily="34" charset="0"/>
                <a:cs typeface="Segoe UI" panose="020B0502040204020203" pitchFamily="34" charset="0"/>
              </a:rPr>
              <a:t> Improved trust</a:t>
            </a:r>
          </a:p>
        </p:txBody>
      </p:sp>
      <p:grpSp>
        <p:nvGrpSpPr>
          <p:cNvPr id="8" name="Group 7">
            <a:extLst>
              <a:ext uri="{FF2B5EF4-FFF2-40B4-BE49-F238E27FC236}">
                <a16:creationId xmlns:a16="http://schemas.microsoft.com/office/drawing/2014/main" id="{C91F7F07-3CB6-A558-7EA4-5CB20AD3D350}"/>
              </a:ext>
            </a:extLst>
          </p:cNvPr>
          <p:cNvGrpSpPr/>
          <p:nvPr/>
        </p:nvGrpSpPr>
        <p:grpSpPr>
          <a:xfrm>
            <a:off x="4655971" y="1044457"/>
            <a:ext cx="4343399" cy="923040"/>
            <a:chOff x="-33624" y="6017357"/>
            <a:chExt cx="2235962" cy="951765"/>
          </a:xfrm>
        </p:grpSpPr>
        <p:sp>
          <p:nvSpPr>
            <p:cNvPr id="9" name="Rectangle: Rounded Corners 8">
              <a:extLst>
                <a:ext uri="{FF2B5EF4-FFF2-40B4-BE49-F238E27FC236}">
                  <a16:creationId xmlns:a16="http://schemas.microsoft.com/office/drawing/2014/main" id="{1F0B1FA9-CF2C-BE0F-9836-2F45C403584F}"/>
                </a:ext>
              </a:extLst>
            </p:cNvPr>
            <p:cNvSpPr/>
            <p:nvPr/>
          </p:nvSpPr>
          <p:spPr>
            <a:xfrm>
              <a:off x="-33624" y="6017357"/>
              <a:ext cx="2235962" cy="942856"/>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10">
              <a:extLst>
                <a:ext uri="{FF2B5EF4-FFF2-40B4-BE49-F238E27FC236}">
                  <a16:creationId xmlns:a16="http://schemas.microsoft.com/office/drawing/2014/main" id="{08AD3B89-8A34-9BE8-ADF8-32404B40E678}"/>
                </a:ext>
              </a:extLst>
            </p:cNvPr>
            <p:cNvSpPr txBox="1"/>
            <p:nvPr/>
          </p:nvSpPr>
          <p:spPr>
            <a:xfrm>
              <a:off x="12999" y="6063980"/>
              <a:ext cx="2014446" cy="905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2800" kern="1200" dirty="0"/>
                <a:t>Family Outcomes</a:t>
              </a:r>
            </a:p>
          </p:txBody>
        </p:sp>
      </p:grpSp>
    </p:spTree>
    <p:extLst>
      <p:ext uri="{BB962C8B-B14F-4D97-AF65-F5344CB8AC3E}">
        <p14:creationId xmlns:p14="http://schemas.microsoft.com/office/powerpoint/2010/main" val="22950253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5763-3B1D-D5A9-AE86-96C017D0628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6BC92B4-FD63-1A2A-4BF9-A29BC06A5960}"/>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D82CBD83-7294-F74A-A6C2-6624285BDA89}"/>
              </a:ext>
            </a:extLst>
          </p:cNvPr>
          <p:cNvSpPr>
            <a:spLocks noGrp="1"/>
          </p:cNvSpPr>
          <p:nvPr>
            <p:ph type="title"/>
          </p:nvPr>
        </p:nvSpPr>
        <p:spPr/>
        <p:txBody>
          <a:bodyPr/>
          <a:lstStyle/>
          <a:p>
            <a:r>
              <a:rPr lang="en-US" dirty="0"/>
              <a:t>Qualitative Themes</a:t>
            </a:r>
          </a:p>
        </p:txBody>
      </p:sp>
      <p:sp>
        <p:nvSpPr>
          <p:cNvPr id="15" name="Rectangle: Top Corners Rounded 14">
            <a:extLst>
              <a:ext uri="{FF2B5EF4-FFF2-40B4-BE49-F238E27FC236}">
                <a16:creationId xmlns:a16="http://schemas.microsoft.com/office/drawing/2014/main" id="{F79F7B74-1FDC-79B3-2B38-93E9AA7B5CA8}"/>
              </a:ext>
            </a:extLst>
          </p:cNvPr>
          <p:cNvSpPr/>
          <p:nvPr/>
        </p:nvSpPr>
        <p:spPr>
          <a:xfrm rot="5400000">
            <a:off x="-58693" y="2261612"/>
            <a:ext cx="3072298" cy="2508603"/>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Top Corners Rounded 4">
            <a:extLst>
              <a:ext uri="{FF2B5EF4-FFF2-40B4-BE49-F238E27FC236}">
                <a16:creationId xmlns:a16="http://schemas.microsoft.com/office/drawing/2014/main" id="{B30678FC-85B3-97FC-A3E1-AE68504C3B89}"/>
              </a:ext>
            </a:extLst>
          </p:cNvPr>
          <p:cNvSpPr txBox="1"/>
          <p:nvPr/>
        </p:nvSpPr>
        <p:spPr>
          <a:xfrm>
            <a:off x="258875" y="2058567"/>
            <a:ext cx="2437161" cy="2055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177800" lvl="0" indent="-177800">
              <a:buFont typeface="Arial" panose="020B0604020202020204" pitchFamily="34" charset="0"/>
              <a:buChar char="•"/>
            </a:pPr>
            <a:r>
              <a:rPr lang="en-US" dirty="0"/>
              <a:t>Helped to set goals </a:t>
            </a:r>
          </a:p>
          <a:p>
            <a:pPr marL="177800" lvl="0" indent="-177800">
              <a:buFont typeface="Arial" panose="020B0604020202020204" pitchFamily="34" charset="0"/>
              <a:buChar char="•"/>
            </a:pPr>
            <a:r>
              <a:rPr lang="en-US" dirty="0"/>
              <a:t>Established trusting relationship with relatable therapist</a:t>
            </a:r>
          </a:p>
          <a:p>
            <a:pPr marL="177800" lvl="0" indent="-177800">
              <a:buFont typeface="Arial" panose="020B0604020202020204" pitchFamily="34" charset="0"/>
              <a:buChar char="•"/>
            </a:pPr>
            <a:r>
              <a:rPr lang="en-US" dirty="0"/>
              <a:t>Learned coping skills</a:t>
            </a:r>
          </a:p>
          <a:p>
            <a:pPr marL="177800" lvl="0" indent="-177800">
              <a:buFont typeface="Arial" panose="020B0604020202020204" pitchFamily="34" charset="0"/>
              <a:buChar char="•"/>
            </a:pPr>
            <a:r>
              <a:rPr lang="en-US" dirty="0"/>
              <a:t>Improved emotional regulation</a:t>
            </a:r>
          </a:p>
        </p:txBody>
      </p:sp>
      <p:grpSp>
        <p:nvGrpSpPr>
          <p:cNvPr id="6" name="Group 5">
            <a:extLst>
              <a:ext uri="{FF2B5EF4-FFF2-40B4-BE49-F238E27FC236}">
                <a16:creationId xmlns:a16="http://schemas.microsoft.com/office/drawing/2014/main" id="{04ADF42F-0451-01C0-B3F2-DB10A72CE8B5}"/>
              </a:ext>
            </a:extLst>
          </p:cNvPr>
          <p:cNvGrpSpPr/>
          <p:nvPr/>
        </p:nvGrpSpPr>
        <p:grpSpPr>
          <a:xfrm>
            <a:off x="145727" y="1154645"/>
            <a:ext cx="2586032" cy="802260"/>
            <a:chOff x="0" y="5014517"/>
            <a:chExt cx="2107692" cy="955085"/>
          </a:xfrm>
        </p:grpSpPr>
        <p:sp>
          <p:nvSpPr>
            <p:cNvPr id="13" name="Rectangle: Rounded Corners 12">
              <a:extLst>
                <a:ext uri="{FF2B5EF4-FFF2-40B4-BE49-F238E27FC236}">
                  <a16:creationId xmlns:a16="http://schemas.microsoft.com/office/drawing/2014/main" id="{1681C49A-7D05-A1A5-F1C1-B089A88646FE}"/>
                </a:ext>
              </a:extLst>
            </p:cNvPr>
            <p:cNvSpPr/>
            <p:nvPr/>
          </p:nvSpPr>
          <p:spPr>
            <a:xfrm>
              <a:off x="0" y="5014517"/>
              <a:ext cx="2107692" cy="955085"/>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6">
              <a:extLst>
                <a:ext uri="{FF2B5EF4-FFF2-40B4-BE49-F238E27FC236}">
                  <a16:creationId xmlns:a16="http://schemas.microsoft.com/office/drawing/2014/main" id="{341FA33E-6B86-FD8E-F931-B31CF085D3DC}"/>
                </a:ext>
              </a:extLst>
            </p:cNvPr>
            <p:cNvSpPr txBox="1"/>
            <p:nvPr/>
          </p:nvSpPr>
          <p:spPr>
            <a:xfrm>
              <a:off x="46623" y="5061140"/>
              <a:ext cx="2014446" cy="861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r>
                <a:rPr lang="en-US" sz="2200" dirty="0"/>
                <a:t>Program Activities: Individual Therapy</a:t>
              </a:r>
            </a:p>
          </p:txBody>
        </p:sp>
      </p:grpSp>
      <p:sp>
        <p:nvSpPr>
          <p:cNvPr id="3" name="Rectangle: Top Corners Rounded 2">
            <a:extLst>
              <a:ext uri="{FF2B5EF4-FFF2-40B4-BE49-F238E27FC236}">
                <a16:creationId xmlns:a16="http://schemas.microsoft.com/office/drawing/2014/main" id="{912F74F7-B54E-C219-E94C-1580C1803840}"/>
              </a:ext>
            </a:extLst>
          </p:cNvPr>
          <p:cNvSpPr/>
          <p:nvPr/>
        </p:nvSpPr>
        <p:spPr>
          <a:xfrm rot="5400000">
            <a:off x="5977774" y="2040155"/>
            <a:ext cx="3072302" cy="2951523"/>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4" name="Group 3">
            <a:extLst>
              <a:ext uri="{FF2B5EF4-FFF2-40B4-BE49-F238E27FC236}">
                <a16:creationId xmlns:a16="http://schemas.microsoft.com/office/drawing/2014/main" id="{07E52DEE-52B8-6620-8012-B33D39555220}"/>
              </a:ext>
            </a:extLst>
          </p:cNvPr>
          <p:cNvGrpSpPr/>
          <p:nvPr/>
        </p:nvGrpSpPr>
        <p:grpSpPr>
          <a:xfrm>
            <a:off x="6019086" y="1154645"/>
            <a:ext cx="2856304" cy="802260"/>
            <a:chOff x="0" y="5014517"/>
            <a:chExt cx="2107692" cy="955085"/>
          </a:xfrm>
        </p:grpSpPr>
        <p:sp>
          <p:nvSpPr>
            <p:cNvPr id="5" name="Rectangle: Rounded Corners 4">
              <a:extLst>
                <a:ext uri="{FF2B5EF4-FFF2-40B4-BE49-F238E27FC236}">
                  <a16:creationId xmlns:a16="http://schemas.microsoft.com/office/drawing/2014/main" id="{ECF76E20-CBBF-F1D1-696D-9395AF8D32B6}"/>
                </a:ext>
              </a:extLst>
            </p:cNvPr>
            <p:cNvSpPr/>
            <p:nvPr/>
          </p:nvSpPr>
          <p:spPr>
            <a:xfrm>
              <a:off x="0" y="5014517"/>
              <a:ext cx="2107692" cy="955085"/>
            </a:xfrm>
            <a:prstGeom prst="roundRect">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7" name="Rectangle: Rounded Corners 6">
              <a:extLst>
                <a:ext uri="{FF2B5EF4-FFF2-40B4-BE49-F238E27FC236}">
                  <a16:creationId xmlns:a16="http://schemas.microsoft.com/office/drawing/2014/main" id="{7A30E72E-A7AA-45E4-5E17-9A46B2D26E51}"/>
                </a:ext>
              </a:extLst>
            </p:cNvPr>
            <p:cNvSpPr txBox="1"/>
            <p:nvPr/>
          </p:nvSpPr>
          <p:spPr>
            <a:xfrm>
              <a:off x="46623" y="5061140"/>
              <a:ext cx="2014446" cy="861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r>
                <a:rPr lang="en-US" sz="2200" dirty="0"/>
                <a:t>Helpful and Caring Staff</a:t>
              </a:r>
            </a:p>
          </p:txBody>
        </p:sp>
      </p:grpSp>
      <p:sp>
        <p:nvSpPr>
          <p:cNvPr id="17" name="Rectangle: Top Corners Rounded 16">
            <a:extLst>
              <a:ext uri="{FF2B5EF4-FFF2-40B4-BE49-F238E27FC236}">
                <a16:creationId xmlns:a16="http://schemas.microsoft.com/office/drawing/2014/main" id="{88DEF30A-4A92-E5ED-CD94-E4A002ABE5D7}"/>
              </a:ext>
            </a:extLst>
          </p:cNvPr>
          <p:cNvSpPr/>
          <p:nvPr/>
        </p:nvSpPr>
        <p:spPr>
          <a:xfrm rot="5400000">
            <a:off x="2893477" y="1976287"/>
            <a:ext cx="2979378" cy="3001578"/>
          </a:xfrm>
          <a:prstGeom prst="round2SameRect">
            <a:avLst/>
          </a:prstGeom>
          <a:solidFill>
            <a:schemeClr val="bg2">
              <a:lumMod val="20000"/>
              <a:lumOff val="80000"/>
              <a:alpha val="90000"/>
            </a:schemeClr>
          </a:solidFill>
          <a:ln>
            <a:solidFill>
              <a:schemeClr val="accent6">
                <a:lumMod val="40000"/>
                <a:lumOff val="6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8" name="Group 17">
            <a:extLst>
              <a:ext uri="{FF2B5EF4-FFF2-40B4-BE49-F238E27FC236}">
                <a16:creationId xmlns:a16="http://schemas.microsoft.com/office/drawing/2014/main" id="{9EBFE739-F8B5-5872-DE2B-37BBBEA628A1}"/>
              </a:ext>
            </a:extLst>
          </p:cNvPr>
          <p:cNvGrpSpPr/>
          <p:nvPr/>
        </p:nvGrpSpPr>
        <p:grpSpPr>
          <a:xfrm>
            <a:off x="2839512" y="1154645"/>
            <a:ext cx="3001579" cy="802260"/>
            <a:chOff x="0" y="5014517"/>
            <a:chExt cx="2107692" cy="955085"/>
          </a:xfrm>
          <a:solidFill>
            <a:schemeClr val="accent3"/>
          </a:solidFill>
        </p:grpSpPr>
        <p:sp>
          <p:nvSpPr>
            <p:cNvPr id="19" name="Rectangle: Rounded Corners 18">
              <a:extLst>
                <a:ext uri="{FF2B5EF4-FFF2-40B4-BE49-F238E27FC236}">
                  <a16:creationId xmlns:a16="http://schemas.microsoft.com/office/drawing/2014/main" id="{F0B7B858-2AB9-F2FA-2551-D0D3191BDDD4}"/>
                </a:ext>
              </a:extLst>
            </p:cNvPr>
            <p:cNvSpPr/>
            <p:nvPr/>
          </p:nvSpPr>
          <p:spPr>
            <a:xfrm>
              <a:off x="0" y="5014517"/>
              <a:ext cx="2107692" cy="955085"/>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6">
              <a:extLst>
                <a:ext uri="{FF2B5EF4-FFF2-40B4-BE49-F238E27FC236}">
                  <a16:creationId xmlns:a16="http://schemas.microsoft.com/office/drawing/2014/main" id="{4C1F42CA-A7D4-A616-3620-60245640909D}"/>
                </a:ext>
              </a:extLst>
            </p:cNvPr>
            <p:cNvSpPr txBox="1"/>
            <p:nvPr/>
          </p:nvSpPr>
          <p:spPr>
            <a:xfrm>
              <a:off x="60509" y="5061140"/>
              <a:ext cx="1986674" cy="861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r>
                <a:rPr lang="en-US" sz="2200" dirty="0">
                  <a:solidFill>
                    <a:schemeClr val="bg1"/>
                  </a:solidFill>
                </a:rPr>
                <a:t>Program Activities: Youth Recovery Groups</a:t>
              </a:r>
            </a:p>
          </p:txBody>
        </p:sp>
      </p:grpSp>
      <p:sp>
        <p:nvSpPr>
          <p:cNvPr id="21" name="Rectangle: Top Corners Rounded 4">
            <a:extLst>
              <a:ext uri="{FF2B5EF4-FFF2-40B4-BE49-F238E27FC236}">
                <a16:creationId xmlns:a16="http://schemas.microsoft.com/office/drawing/2014/main" id="{5D40851B-A5DA-F3A2-B94A-FB2D833B3783}"/>
              </a:ext>
            </a:extLst>
          </p:cNvPr>
          <p:cNvSpPr txBox="1"/>
          <p:nvPr/>
        </p:nvSpPr>
        <p:spPr>
          <a:xfrm>
            <a:off x="2953762" y="2058567"/>
            <a:ext cx="2979596" cy="28777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171450" lvl="0" indent="-171450">
              <a:buFont typeface="Arial" panose="020B0604020202020204" pitchFamily="34" charset="0"/>
              <a:buChar char="•"/>
            </a:pPr>
            <a:r>
              <a:rPr lang="en-US" dirty="0"/>
              <a:t>Improved communication skills</a:t>
            </a:r>
          </a:p>
          <a:p>
            <a:pPr marL="171450" lvl="0" indent="-171450">
              <a:buFont typeface="Arial" panose="020B0604020202020204" pitchFamily="34" charset="0"/>
              <a:buChar char="•"/>
            </a:pPr>
            <a:r>
              <a:rPr lang="en-US" dirty="0"/>
              <a:t>Supportive community with people with similar experiences</a:t>
            </a:r>
          </a:p>
          <a:p>
            <a:pPr marL="171450" lvl="0" indent="-171450">
              <a:buFont typeface="Arial" panose="020B0604020202020204" pitchFamily="34" charset="0"/>
              <a:buChar char="•"/>
            </a:pPr>
            <a:r>
              <a:rPr lang="en-US" dirty="0"/>
              <a:t>Helped overcome fear of talking to others</a:t>
            </a:r>
          </a:p>
          <a:p>
            <a:pPr marL="171450" lvl="0" indent="-171450">
              <a:buFont typeface="Arial" panose="020B0604020202020204" pitchFamily="34" charset="0"/>
              <a:buChar char="•"/>
            </a:pPr>
            <a:r>
              <a:rPr lang="en-US" dirty="0"/>
              <a:t>Shown examples of people who are succeeding in changing behaviors</a:t>
            </a:r>
          </a:p>
        </p:txBody>
      </p:sp>
      <p:sp>
        <p:nvSpPr>
          <p:cNvPr id="22" name="Rectangle: Top Corners Rounded 4">
            <a:extLst>
              <a:ext uri="{FF2B5EF4-FFF2-40B4-BE49-F238E27FC236}">
                <a16:creationId xmlns:a16="http://schemas.microsoft.com/office/drawing/2014/main" id="{4E919537-B81F-4F78-EFD0-FEA056C7A399}"/>
              </a:ext>
            </a:extLst>
          </p:cNvPr>
          <p:cNvSpPr txBox="1"/>
          <p:nvPr/>
        </p:nvSpPr>
        <p:spPr>
          <a:xfrm>
            <a:off x="6130430" y="1991387"/>
            <a:ext cx="2951522" cy="304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171450" lvl="0" indent="-171450">
              <a:buFont typeface="Arial" panose="020B0604020202020204" pitchFamily="34" charset="0"/>
              <a:buChar char="•"/>
            </a:pPr>
            <a:r>
              <a:rPr lang="en-US" dirty="0"/>
              <a:t>Checking in on youth and making sure they are staying on track with goals</a:t>
            </a:r>
          </a:p>
          <a:p>
            <a:pPr marL="171450" lvl="0" indent="-171450">
              <a:buFont typeface="Arial" panose="020B0604020202020204" pitchFamily="34" charset="0"/>
              <a:buChar char="•"/>
            </a:pPr>
            <a:r>
              <a:rPr lang="en-US" dirty="0"/>
              <a:t>Available to youths when needed</a:t>
            </a:r>
          </a:p>
          <a:p>
            <a:pPr marL="171450" lvl="0" indent="-171450">
              <a:buFont typeface="Arial" panose="020B0604020202020204" pitchFamily="34" charset="0"/>
              <a:buChar char="•"/>
            </a:pPr>
            <a:r>
              <a:rPr lang="en-US" dirty="0"/>
              <a:t>Encourage and support youth</a:t>
            </a:r>
          </a:p>
          <a:p>
            <a:pPr marL="171450" lvl="0" indent="-171450">
              <a:buFont typeface="Arial" panose="020B0604020202020204" pitchFamily="34" charset="0"/>
              <a:buChar char="•"/>
            </a:pPr>
            <a:r>
              <a:rPr lang="en-US" dirty="0"/>
              <a:t>Staff in recovery offer hope and understanding to youths </a:t>
            </a:r>
          </a:p>
          <a:p>
            <a:pPr marL="171450" lvl="0" indent="-171450">
              <a:buFont typeface="Arial" panose="020B0604020202020204" pitchFamily="34" charset="0"/>
              <a:buChar char="•"/>
            </a:pPr>
            <a:r>
              <a:rPr lang="en-US" dirty="0"/>
              <a:t>Share helpful advice</a:t>
            </a:r>
          </a:p>
        </p:txBody>
      </p:sp>
    </p:spTree>
    <p:extLst>
      <p:ext uri="{BB962C8B-B14F-4D97-AF65-F5344CB8AC3E}">
        <p14:creationId xmlns:p14="http://schemas.microsoft.com/office/powerpoint/2010/main" val="30281519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6DBEA1-FA09-CE38-CA27-DDCA68B72BE1}"/>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3C438CD1-126D-AFB9-4042-287C718AB153}"/>
              </a:ext>
            </a:extLst>
          </p:cNvPr>
          <p:cNvSpPr>
            <a:spLocks noGrp="1"/>
          </p:cNvSpPr>
          <p:nvPr>
            <p:ph type="title"/>
          </p:nvPr>
        </p:nvSpPr>
        <p:spPr/>
        <p:txBody>
          <a:bodyPr/>
          <a:lstStyle/>
          <a:p>
            <a:r>
              <a:rPr lang="en-US" dirty="0"/>
              <a:t>In their own words…</a:t>
            </a:r>
          </a:p>
        </p:txBody>
      </p:sp>
      <p:sp>
        <p:nvSpPr>
          <p:cNvPr id="6" name="TextBox 5">
            <a:extLst>
              <a:ext uri="{FF2B5EF4-FFF2-40B4-BE49-F238E27FC236}">
                <a16:creationId xmlns:a16="http://schemas.microsoft.com/office/drawing/2014/main" id="{7E1B85FF-8A2E-83F5-9618-EC57F986975F}"/>
              </a:ext>
            </a:extLst>
          </p:cNvPr>
          <p:cNvSpPr txBox="1"/>
          <p:nvPr/>
        </p:nvSpPr>
        <p:spPr>
          <a:xfrm>
            <a:off x="341510" y="1136653"/>
            <a:ext cx="3159324" cy="378565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“She made me realize that you can be normal. I had this whole mindset, because my mom, that once you are an addict you are stuck. Even when you got clean you were always going to be the same person. But I realized that people could overcome that and get better. Obviously, they will always be an addict, they will always have cravings and some issues with it, but I realized that some people can really overcome that and be amazing people.”</a:t>
            </a:r>
            <a:endParaRPr lang="en-US" sz="16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CADA5C9-9AD0-033A-DF51-1E90DD20F681}"/>
              </a:ext>
            </a:extLst>
          </p:cNvPr>
          <p:cNvSpPr txBox="1"/>
          <p:nvPr/>
        </p:nvSpPr>
        <p:spPr>
          <a:xfrm>
            <a:off x="6215062" y="1092541"/>
            <a:ext cx="2587427" cy="3785652"/>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“It was good because a lot of things got brought up in therapy that some of us struggled with that we didn't know that each other struggled with. Our therapist would give an example of what something that somebody could do to make them feel better. It would actually happen at my house, and it would improve the living environment.”</a:t>
            </a:r>
            <a:endParaRPr lang="en-US" sz="1600"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9B9F8F4-6CA9-F629-BAD6-D9E2CBC53D14}"/>
              </a:ext>
            </a:extLst>
          </p:cNvPr>
          <p:cNvSpPr txBox="1"/>
          <p:nvPr/>
        </p:nvSpPr>
        <p:spPr>
          <a:xfrm>
            <a:off x="3729434" y="1136653"/>
            <a:ext cx="2257029" cy="329320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1600" dirty="0">
                <a:effectLst/>
              </a:rPr>
              <a:t>“I realized that I actually do matter and that a lot of people in this program has shown me that no matter what it is I'm going through, they can make time to help me. That was a big struggle of mine, not feeling like I mattered and that's definitely helped.”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6634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B5E2-8931-F5A8-F5CB-FE039B455B0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B1926BF4-736D-979D-4425-3F129E1A95B2}"/>
              </a:ext>
            </a:extLst>
          </p:cNvPr>
          <p:cNvSpPr>
            <a:spLocks noGrp="1"/>
          </p:cNvSpPr>
          <p:nvPr>
            <p:ph sz="quarter" idx="14"/>
          </p:nvPr>
        </p:nvSpPr>
        <p:spPr/>
        <p:txBody>
          <a:bodyPr/>
          <a:lstStyle/>
          <a:p>
            <a:pPr>
              <a:spcBef>
                <a:spcPts val="0"/>
              </a:spcBef>
              <a:spcAft>
                <a:spcPts val="1200"/>
              </a:spcAft>
            </a:pPr>
            <a:r>
              <a:rPr lang="en-US" dirty="0">
                <a:latin typeface="Arial" panose="020B0604020202020204" pitchFamily="34" charset="0"/>
                <a:cs typeface="Arial" panose="020B0604020202020204" pitchFamily="34" charset="0"/>
              </a:rPr>
              <a:t>The faculty have been informed of their responsibility to disclose to the audience if they will be discussing off-label or investigational use(s) of drugs, products, and/or devices (any use not approved by the US Food and Drug Administration)</a:t>
            </a:r>
          </a:p>
          <a:p>
            <a:pPr>
              <a:spcBef>
                <a:spcPts val="0"/>
              </a:spcBef>
              <a:spcAft>
                <a:spcPts val="1200"/>
              </a:spcAft>
            </a:pPr>
            <a:r>
              <a:rPr lang="en-US" dirty="0">
                <a:latin typeface="Arial" panose="020B0604020202020204" pitchFamily="34" charset="0"/>
                <a:cs typeface="Arial" panose="020B0604020202020204" pitchFamily="34" charset="0"/>
              </a:rPr>
              <a:t>Applicable CME staff have no relationships to disclose relating to the subject matter of this activity</a:t>
            </a:r>
          </a:p>
          <a:p>
            <a:pPr>
              <a:spcBef>
                <a:spcPts val="0"/>
              </a:spcBef>
              <a:spcAft>
                <a:spcPts val="1200"/>
              </a:spcAft>
            </a:pPr>
            <a:r>
              <a:rPr lang="en-US" dirty="0">
                <a:latin typeface="Arial" panose="020B0604020202020204" pitchFamily="34" charset="0"/>
                <a:cs typeface="Arial" panose="020B0604020202020204" pitchFamily="34" charset="0"/>
              </a:rPr>
              <a:t>This activity has been independently reviewed for balance</a:t>
            </a:r>
          </a:p>
          <a:p>
            <a:pPr algn="l"/>
            <a:r>
              <a:rPr lang="en-US" b="0" u="none" strike="noStrike" baseline="0" dirty="0">
                <a:latin typeface="Arial" panose="020B0604020202020204" pitchFamily="34" charset="0"/>
                <a:cs typeface="Arial" panose="020B0604020202020204" pitchFamily="34" charset="0"/>
              </a:rPr>
              <a:t>This CME activity includes brand names for participant clarity purposes only. No product promotion or recommendation should be inferred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9637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77AD-7315-12A6-23D3-76EF2B4A632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8EC1C15-BE73-2385-E6BC-CB94D070FEAD}"/>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609A5CAC-569F-DBE0-4561-AA2404417121}"/>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BC70EBBE-1390-8874-2179-4396D665E63A}"/>
              </a:ext>
            </a:extLst>
          </p:cNvPr>
          <p:cNvSpPr>
            <a:spLocks noGrp="1"/>
          </p:cNvSpPr>
          <p:nvPr>
            <p:ph sz="quarter" idx="14"/>
          </p:nvPr>
        </p:nvSpPr>
        <p:spPr>
          <a:xfrm>
            <a:off x="457200" y="1063229"/>
            <a:ext cx="8229600" cy="3529251"/>
          </a:xfrm>
        </p:spPr>
        <p:txBody>
          <a:bodyPr/>
          <a:lstStyle/>
          <a:p>
            <a:pPr>
              <a:spcBef>
                <a:spcPts val="600"/>
              </a:spcBef>
            </a:pPr>
            <a:r>
              <a:rPr lang="en-US" sz="2000" dirty="0">
                <a:latin typeface="Segoe UI" panose="020B0502040204020203" pitchFamily="34" charset="0"/>
                <a:cs typeface="Segoe UI" panose="020B0502040204020203" pitchFamily="34" charset="0"/>
              </a:rPr>
              <a:t>Low follow-up rate among those who were discharged earlier and did not successfully complete services</a:t>
            </a:r>
          </a:p>
          <a:p>
            <a:pPr lvl="1">
              <a:spcBef>
                <a:spcPts val="600"/>
              </a:spcBef>
            </a:pPr>
            <a:r>
              <a:rPr lang="en-US" sz="2000" dirty="0">
                <a:latin typeface="Segoe UI" panose="020B0502040204020203" pitchFamily="34" charset="0"/>
                <a:cs typeface="Segoe UI" panose="020B0502040204020203" pitchFamily="34" charset="0"/>
              </a:rPr>
              <a:t>We compared intake scores among those who completed the follow ups and those who did not</a:t>
            </a:r>
          </a:p>
          <a:p>
            <a:pPr lvl="1">
              <a:spcBef>
                <a:spcPts val="600"/>
              </a:spcBef>
            </a:pPr>
            <a:r>
              <a:rPr lang="en-US" sz="2000" dirty="0">
                <a:latin typeface="Segoe UI" panose="020B0502040204020203" pitchFamily="34" charset="0"/>
                <a:cs typeface="Segoe UI" panose="020B0502040204020203" pitchFamily="34" charset="0"/>
              </a:rPr>
              <a:t>Out of 17 variables measured, only initial scores on the CRAFFT differed</a:t>
            </a:r>
          </a:p>
          <a:p>
            <a:pPr lvl="1">
              <a:spcBef>
                <a:spcPts val="600"/>
              </a:spcBef>
            </a:pPr>
            <a:r>
              <a:rPr lang="en-US" sz="2000" dirty="0">
                <a:latin typeface="Segoe UI" panose="020B0502040204020203" pitchFamily="34" charset="0"/>
                <a:cs typeface="Segoe UI" panose="020B0502040204020203" pitchFamily="34" charset="0"/>
              </a:rPr>
              <a:t>Those who did not complete the follow up had a mean CRAFFT score of 3.5 and those who completed had a mean CRAFFT score of 2.8 (out of a possible 6)</a:t>
            </a:r>
          </a:p>
          <a:p>
            <a:pPr>
              <a:spcBef>
                <a:spcPts val="600"/>
              </a:spcBef>
            </a:pPr>
            <a:r>
              <a:rPr lang="en-US" sz="2000" dirty="0">
                <a:latin typeface="Segoe UI" panose="020B0502040204020203" pitchFamily="34" charset="0"/>
                <a:cs typeface="Segoe UI" panose="020B0502040204020203" pitchFamily="34" charset="0"/>
              </a:rPr>
              <a:t>Follow up timepoints extend to 6 months post intake into treatment. Ideally we would follow youth up at a later timepoint as well</a:t>
            </a:r>
          </a:p>
        </p:txBody>
      </p:sp>
      <p:sp>
        <p:nvSpPr>
          <p:cNvPr id="4" name="TextBox 3">
            <a:extLst>
              <a:ext uri="{FF2B5EF4-FFF2-40B4-BE49-F238E27FC236}">
                <a16:creationId xmlns:a16="http://schemas.microsoft.com/office/drawing/2014/main" id="{A092B65A-E737-EED2-51FC-1786C21666D7}"/>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6004677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5763-3B1D-D5A9-AE86-96C017D0628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8B36E6-F8BB-8566-28C2-E9D005D634AA}"/>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D82CBD83-7294-F74A-A6C2-6624285BDA89}"/>
              </a:ext>
            </a:extLst>
          </p:cNvPr>
          <p:cNvSpPr>
            <a:spLocks noGrp="1"/>
          </p:cNvSpPr>
          <p:nvPr>
            <p:ph type="title"/>
          </p:nvPr>
        </p:nvSpPr>
        <p:spPr>
          <a:xfrm>
            <a:off x="0" y="189161"/>
            <a:ext cx="9144000" cy="802260"/>
          </a:xfrm>
        </p:spPr>
        <p:txBody>
          <a:bodyPr/>
          <a:lstStyle/>
          <a:p>
            <a:r>
              <a:rPr lang="en-US" dirty="0"/>
              <a:t>Winchester Community</a:t>
            </a:r>
          </a:p>
        </p:txBody>
      </p:sp>
      <p:sp>
        <p:nvSpPr>
          <p:cNvPr id="15" name="Rectangle: Top Corners Rounded 14">
            <a:extLst>
              <a:ext uri="{FF2B5EF4-FFF2-40B4-BE49-F238E27FC236}">
                <a16:creationId xmlns:a16="http://schemas.microsoft.com/office/drawing/2014/main" id="{F79F7B74-1FDC-79B3-2B38-93E9AA7B5CA8}"/>
              </a:ext>
            </a:extLst>
          </p:cNvPr>
          <p:cNvSpPr/>
          <p:nvPr/>
        </p:nvSpPr>
        <p:spPr>
          <a:xfrm rot="5400000">
            <a:off x="-58693" y="2269232"/>
            <a:ext cx="3072298" cy="2508603"/>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Top Corners Rounded 4">
            <a:extLst>
              <a:ext uri="{FF2B5EF4-FFF2-40B4-BE49-F238E27FC236}">
                <a16:creationId xmlns:a16="http://schemas.microsoft.com/office/drawing/2014/main" id="{B30678FC-85B3-97FC-A3E1-AE68504C3B89}"/>
              </a:ext>
            </a:extLst>
          </p:cNvPr>
          <p:cNvSpPr txBox="1"/>
          <p:nvPr/>
        </p:nvSpPr>
        <p:spPr>
          <a:xfrm>
            <a:off x="258875" y="2287167"/>
            <a:ext cx="2437161" cy="2055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177800" lvl="0" indent="-177800">
              <a:buFont typeface="Arial" panose="020B0604020202020204" pitchFamily="34" charset="0"/>
              <a:buChar char="•"/>
            </a:pPr>
            <a:r>
              <a:rPr lang="en-US" dirty="0"/>
              <a:t>Connection to Purpose</a:t>
            </a:r>
          </a:p>
          <a:p>
            <a:pPr marL="177800" lvl="0" indent="-177800">
              <a:buFont typeface="Arial" panose="020B0604020202020204" pitchFamily="34" charset="0"/>
              <a:buChar char="•"/>
            </a:pPr>
            <a:r>
              <a:rPr lang="en-US" dirty="0"/>
              <a:t>Organizational and Departmental Vision of expanding services to children/adolescents</a:t>
            </a:r>
          </a:p>
          <a:p>
            <a:pPr marL="177800" lvl="0" indent="-177800">
              <a:buFont typeface="Arial" panose="020B0604020202020204" pitchFamily="34" charset="0"/>
              <a:buChar char="•"/>
            </a:pPr>
            <a:r>
              <a:rPr lang="en-US" dirty="0"/>
              <a:t>Organizational and Departmental infrastructure in place for adult services</a:t>
            </a:r>
          </a:p>
        </p:txBody>
      </p:sp>
      <p:grpSp>
        <p:nvGrpSpPr>
          <p:cNvPr id="6" name="Group 5">
            <a:extLst>
              <a:ext uri="{FF2B5EF4-FFF2-40B4-BE49-F238E27FC236}">
                <a16:creationId xmlns:a16="http://schemas.microsoft.com/office/drawing/2014/main" id="{04ADF42F-0451-01C0-B3F2-DB10A72CE8B5}"/>
              </a:ext>
            </a:extLst>
          </p:cNvPr>
          <p:cNvGrpSpPr/>
          <p:nvPr/>
        </p:nvGrpSpPr>
        <p:grpSpPr>
          <a:xfrm>
            <a:off x="145727" y="1154645"/>
            <a:ext cx="2586032" cy="802260"/>
            <a:chOff x="0" y="5014517"/>
            <a:chExt cx="2107692" cy="955085"/>
          </a:xfrm>
        </p:grpSpPr>
        <p:sp>
          <p:nvSpPr>
            <p:cNvPr id="13" name="Rectangle: Rounded Corners 12">
              <a:extLst>
                <a:ext uri="{FF2B5EF4-FFF2-40B4-BE49-F238E27FC236}">
                  <a16:creationId xmlns:a16="http://schemas.microsoft.com/office/drawing/2014/main" id="{1681C49A-7D05-A1A5-F1C1-B089A88646FE}"/>
                </a:ext>
              </a:extLst>
            </p:cNvPr>
            <p:cNvSpPr/>
            <p:nvPr/>
          </p:nvSpPr>
          <p:spPr>
            <a:xfrm>
              <a:off x="0" y="5014517"/>
              <a:ext cx="2107692" cy="955085"/>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6">
              <a:extLst>
                <a:ext uri="{FF2B5EF4-FFF2-40B4-BE49-F238E27FC236}">
                  <a16:creationId xmlns:a16="http://schemas.microsoft.com/office/drawing/2014/main" id="{341FA33E-6B86-FD8E-F931-B31CF085D3DC}"/>
                </a:ext>
              </a:extLst>
            </p:cNvPr>
            <p:cNvSpPr txBox="1"/>
            <p:nvPr/>
          </p:nvSpPr>
          <p:spPr>
            <a:xfrm>
              <a:off x="46623" y="5061140"/>
              <a:ext cx="2014446" cy="861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r>
                <a:rPr lang="en-US" sz="2200" dirty="0"/>
                <a:t>Organizational Readiness</a:t>
              </a:r>
            </a:p>
          </p:txBody>
        </p:sp>
      </p:grpSp>
      <p:sp>
        <p:nvSpPr>
          <p:cNvPr id="3" name="Rectangle: Top Corners Rounded 2">
            <a:extLst>
              <a:ext uri="{FF2B5EF4-FFF2-40B4-BE49-F238E27FC236}">
                <a16:creationId xmlns:a16="http://schemas.microsoft.com/office/drawing/2014/main" id="{912F74F7-B54E-C219-E94C-1580C1803840}"/>
              </a:ext>
            </a:extLst>
          </p:cNvPr>
          <p:cNvSpPr/>
          <p:nvPr/>
        </p:nvSpPr>
        <p:spPr>
          <a:xfrm rot="5400000">
            <a:off x="5977774" y="2056459"/>
            <a:ext cx="3072302" cy="2951523"/>
          </a:xfrm>
          <a:prstGeom prst="round2SameRect">
            <a:avLst/>
          </a:prstGeom>
          <a:solidFill>
            <a:schemeClr val="bg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endParaRPr lang="en-US"/>
          </a:p>
        </p:txBody>
      </p:sp>
      <p:grpSp>
        <p:nvGrpSpPr>
          <p:cNvPr id="4" name="Group 3">
            <a:extLst>
              <a:ext uri="{FF2B5EF4-FFF2-40B4-BE49-F238E27FC236}">
                <a16:creationId xmlns:a16="http://schemas.microsoft.com/office/drawing/2014/main" id="{07E52DEE-52B8-6620-8012-B33D39555220}"/>
              </a:ext>
            </a:extLst>
          </p:cNvPr>
          <p:cNvGrpSpPr/>
          <p:nvPr/>
        </p:nvGrpSpPr>
        <p:grpSpPr>
          <a:xfrm>
            <a:off x="6019086" y="1154645"/>
            <a:ext cx="2856304" cy="802260"/>
            <a:chOff x="0" y="5014517"/>
            <a:chExt cx="2107692" cy="955085"/>
          </a:xfrm>
          <a:solidFill>
            <a:schemeClr val="bg2"/>
          </a:solidFill>
        </p:grpSpPr>
        <p:sp>
          <p:nvSpPr>
            <p:cNvPr id="5" name="Rectangle: Rounded Corners 4">
              <a:extLst>
                <a:ext uri="{FF2B5EF4-FFF2-40B4-BE49-F238E27FC236}">
                  <a16:creationId xmlns:a16="http://schemas.microsoft.com/office/drawing/2014/main" id="{ECF76E20-CBBF-F1D1-696D-9395AF8D32B6}"/>
                </a:ext>
              </a:extLst>
            </p:cNvPr>
            <p:cNvSpPr/>
            <p:nvPr/>
          </p:nvSpPr>
          <p:spPr>
            <a:xfrm>
              <a:off x="0" y="5014517"/>
              <a:ext cx="2107692" cy="955085"/>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ectangle: Rounded Corners 6">
              <a:extLst>
                <a:ext uri="{FF2B5EF4-FFF2-40B4-BE49-F238E27FC236}">
                  <a16:creationId xmlns:a16="http://schemas.microsoft.com/office/drawing/2014/main" id="{7A30E72E-A7AA-45E4-5E17-9A46B2D26E51}"/>
                </a:ext>
              </a:extLst>
            </p:cNvPr>
            <p:cNvSpPr txBox="1"/>
            <p:nvPr/>
          </p:nvSpPr>
          <p:spPr>
            <a:xfrm>
              <a:off x="46623" y="5061140"/>
              <a:ext cx="2014446" cy="861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r>
                <a:rPr lang="en-US" sz="2200" dirty="0"/>
                <a:t>Engaging Community Partners</a:t>
              </a:r>
            </a:p>
          </p:txBody>
        </p:sp>
      </p:grpSp>
      <p:sp>
        <p:nvSpPr>
          <p:cNvPr id="17" name="Rectangle: Top Corners Rounded 16">
            <a:extLst>
              <a:ext uri="{FF2B5EF4-FFF2-40B4-BE49-F238E27FC236}">
                <a16:creationId xmlns:a16="http://schemas.microsoft.com/office/drawing/2014/main" id="{88DEF30A-4A92-E5ED-CD94-E4A002ABE5D7}"/>
              </a:ext>
            </a:extLst>
          </p:cNvPr>
          <p:cNvSpPr/>
          <p:nvPr/>
        </p:nvSpPr>
        <p:spPr>
          <a:xfrm rot="5400000">
            <a:off x="2847017" y="2015127"/>
            <a:ext cx="3072298" cy="3001578"/>
          </a:xfrm>
          <a:prstGeom prst="round2SameRect">
            <a:avLst/>
          </a:prstGeom>
          <a:solidFill>
            <a:schemeClr val="bg2">
              <a:lumMod val="20000"/>
              <a:lumOff val="80000"/>
              <a:alpha val="90000"/>
            </a:schemeClr>
          </a:solidFill>
          <a:ln>
            <a:solidFill>
              <a:schemeClr val="accent6">
                <a:lumMod val="40000"/>
                <a:lumOff val="6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8" name="Group 17">
            <a:extLst>
              <a:ext uri="{FF2B5EF4-FFF2-40B4-BE49-F238E27FC236}">
                <a16:creationId xmlns:a16="http://schemas.microsoft.com/office/drawing/2014/main" id="{9EBFE739-F8B5-5872-DE2B-37BBBEA628A1}"/>
              </a:ext>
            </a:extLst>
          </p:cNvPr>
          <p:cNvGrpSpPr/>
          <p:nvPr/>
        </p:nvGrpSpPr>
        <p:grpSpPr>
          <a:xfrm>
            <a:off x="2839512" y="1154645"/>
            <a:ext cx="3001579" cy="802260"/>
            <a:chOff x="0" y="5014517"/>
            <a:chExt cx="2107692" cy="955085"/>
          </a:xfrm>
          <a:solidFill>
            <a:schemeClr val="accent3"/>
          </a:solidFill>
        </p:grpSpPr>
        <p:sp>
          <p:nvSpPr>
            <p:cNvPr id="19" name="Rectangle: Rounded Corners 18">
              <a:extLst>
                <a:ext uri="{FF2B5EF4-FFF2-40B4-BE49-F238E27FC236}">
                  <a16:creationId xmlns:a16="http://schemas.microsoft.com/office/drawing/2014/main" id="{F0B7B858-2AB9-F2FA-2551-D0D3191BDDD4}"/>
                </a:ext>
              </a:extLst>
            </p:cNvPr>
            <p:cNvSpPr/>
            <p:nvPr/>
          </p:nvSpPr>
          <p:spPr>
            <a:xfrm>
              <a:off x="0" y="5014517"/>
              <a:ext cx="2107692" cy="955085"/>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6">
              <a:extLst>
                <a:ext uri="{FF2B5EF4-FFF2-40B4-BE49-F238E27FC236}">
                  <a16:creationId xmlns:a16="http://schemas.microsoft.com/office/drawing/2014/main" id="{4C1F42CA-A7D4-A616-3620-60245640909D}"/>
                </a:ext>
              </a:extLst>
            </p:cNvPr>
            <p:cNvSpPr txBox="1"/>
            <p:nvPr/>
          </p:nvSpPr>
          <p:spPr>
            <a:xfrm>
              <a:off x="60509" y="5061140"/>
              <a:ext cx="1986674" cy="861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r>
                <a:rPr lang="en-US" sz="2200" dirty="0">
                  <a:solidFill>
                    <a:schemeClr val="bg1"/>
                  </a:solidFill>
                </a:rPr>
                <a:t>Staff Selection</a:t>
              </a:r>
            </a:p>
          </p:txBody>
        </p:sp>
      </p:grpSp>
      <p:sp>
        <p:nvSpPr>
          <p:cNvPr id="21" name="Rectangle: Top Corners Rounded 4">
            <a:extLst>
              <a:ext uri="{FF2B5EF4-FFF2-40B4-BE49-F238E27FC236}">
                <a16:creationId xmlns:a16="http://schemas.microsoft.com/office/drawing/2014/main" id="{5D40851B-A5DA-F3A2-B94A-FB2D833B3783}"/>
              </a:ext>
            </a:extLst>
          </p:cNvPr>
          <p:cNvSpPr txBox="1"/>
          <p:nvPr/>
        </p:nvSpPr>
        <p:spPr>
          <a:xfrm>
            <a:off x="2921204" y="1793316"/>
            <a:ext cx="2923924" cy="3433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285750" lvl="0" indent="-285750">
              <a:buFont typeface="Arial" panose="020B0604020202020204" pitchFamily="34" charset="0"/>
              <a:buChar char="•"/>
            </a:pPr>
            <a:r>
              <a:rPr lang="en-US" sz="1700" dirty="0"/>
              <a:t>Established connections with local Systems of Care consisting of partners from DSS, Schools, Courts, Providers, </a:t>
            </a:r>
            <a:r>
              <a:rPr lang="en-US" sz="1700" dirty="0" err="1"/>
              <a:t>etc</a:t>
            </a:r>
            <a:endParaRPr lang="en-US" sz="1700" dirty="0"/>
          </a:p>
          <a:p>
            <a:pPr marL="285750" lvl="0" indent="-285750">
              <a:buFont typeface="Arial" panose="020B0604020202020204" pitchFamily="34" charset="0"/>
              <a:buChar char="•"/>
            </a:pPr>
            <a:r>
              <a:rPr lang="en-US" sz="1700" dirty="0"/>
              <a:t>Knowledge &amp; Experience with program development and compliance with state regulations</a:t>
            </a:r>
          </a:p>
          <a:p>
            <a:pPr marL="285750" lvl="0" indent="-285750">
              <a:buFont typeface="Arial" panose="020B0604020202020204" pitchFamily="34" charset="0"/>
              <a:buChar char="•"/>
            </a:pPr>
            <a:r>
              <a:rPr lang="en-US" sz="1700" dirty="0"/>
              <a:t>Passion for the population</a:t>
            </a:r>
          </a:p>
          <a:p>
            <a:pPr marL="285750" lvl="0" indent="-285750">
              <a:buFont typeface="Arial" panose="020B0604020202020204" pitchFamily="34" charset="0"/>
              <a:buChar char="•"/>
            </a:pPr>
            <a:r>
              <a:rPr lang="en-US" sz="1700" dirty="0"/>
              <a:t>Flexible, creative, organized</a:t>
            </a:r>
          </a:p>
        </p:txBody>
      </p:sp>
      <p:sp>
        <p:nvSpPr>
          <p:cNvPr id="22" name="Rectangle: Top Corners Rounded 4">
            <a:extLst>
              <a:ext uri="{FF2B5EF4-FFF2-40B4-BE49-F238E27FC236}">
                <a16:creationId xmlns:a16="http://schemas.microsoft.com/office/drawing/2014/main" id="{4E919537-B81F-4F78-EFD0-FEA056C7A399}"/>
              </a:ext>
            </a:extLst>
          </p:cNvPr>
          <p:cNvSpPr txBox="1"/>
          <p:nvPr/>
        </p:nvSpPr>
        <p:spPr>
          <a:xfrm>
            <a:off x="6034573" y="2006205"/>
            <a:ext cx="2840817" cy="3007289"/>
          </a:xfrm>
          <a:custGeom>
            <a:avLst/>
            <a:gdLst>
              <a:gd name="connsiteX0" fmla="*/ 0 w 2951522"/>
              <a:gd name="connsiteY0" fmla="*/ 0 h 3007289"/>
              <a:gd name="connsiteX1" fmla="*/ 2951522 w 2951522"/>
              <a:gd name="connsiteY1" fmla="*/ 0 h 3007289"/>
              <a:gd name="connsiteX2" fmla="*/ 2951522 w 2951522"/>
              <a:gd name="connsiteY2" fmla="*/ 3007289 h 3007289"/>
              <a:gd name="connsiteX3" fmla="*/ 0 w 2951522"/>
              <a:gd name="connsiteY3" fmla="*/ 3007289 h 3007289"/>
              <a:gd name="connsiteX4" fmla="*/ 0 w 2951522"/>
              <a:gd name="connsiteY4" fmla="*/ 0 h 3007289"/>
              <a:gd name="connsiteX0" fmla="*/ 0 w 2951522"/>
              <a:gd name="connsiteY0" fmla="*/ 0 h 3007289"/>
              <a:gd name="connsiteX1" fmla="*/ 2944595 w 2951522"/>
              <a:gd name="connsiteY1" fmla="*/ 0 h 3007289"/>
              <a:gd name="connsiteX2" fmla="*/ 2951522 w 2951522"/>
              <a:gd name="connsiteY2" fmla="*/ 3007289 h 3007289"/>
              <a:gd name="connsiteX3" fmla="*/ 0 w 2951522"/>
              <a:gd name="connsiteY3" fmla="*/ 3007289 h 3007289"/>
              <a:gd name="connsiteX4" fmla="*/ 0 w 2951522"/>
              <a:gd name="connsiteY4" fmla="*/ 0 h 300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22" h="3007289">
                <a:moveTo>
                  <a:pt x="0" y="0"/>
                </a:moveTo>
                <a:lnTo>
                  <a:pt x="2944595" y="0"/>
                </a:lnTo>
                <a:lnTo>
                  <a:pt x="2951522" y="3007289"/>
                </a:lnTo>
                <a:lnTo>
                  <a:pt x="0" y="3007289"/>
                </a:lnTo>
                <a:lnTo>
                  <a:pt x="0" y="0"/>
                </a:lnTo>
                <a:close/>
              </a:path>
            </a:pathLst>
          </a:cu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285750" lvl="1" indent="-285750">
              <a:buFont typeface="Arial" panose="020B0604020202020204" pitchFamily="34" charset="0"/>
              <a:buChar char="•"/>
            </a:pPr>
            <a:r>
              <a:rPr lang="en-US" sz="1700" dirty="0"/>
              <a:t>Scheduling face-to-face meetings to solicit feedback</a:t>
            </a:r>
          </a:p>
          <a:p>
            <a:pPr marL="285750" lvl="1" indent="-285750">
              <a:buFont typeface="Arial" panose="020B0604020202020204" pitchFamily="34" charset="0"/>
              <a:buChar char="•"/>
            </a:pPr>
            <a:r>
              <a:rPr lang="en-US" sz="1700" dirty="0"/>
              <a:t>Defining the vision, goals and expectations under new leadership</a:t>
            </a:r>
          </a:p>
          <a:p>
            <a:pPr marL="285750" lvl="1" indent="-285750">
              <a:buFont typeface="Arial" panose="020B0604020202020204" pitchFamily="34" charset="0"/>
              <a:buChar char="•"/>
            </a:pPr>
            <a:r>
              <a:rPr lang="en-US" sz="1700" dirty="0"/>
              <a:t>Maintaining consistent, weekly communication report on status of referrals and updates on program</a:t>
            </a:r>
          </a:p>
          <a:p>
            <a:pPr marL="285750" lvl="1" indent="-285750">
              <a:buFont typeface="Arial" panose="020B0604020202020204" pitchFamily="34" charset="0"/>
              <a:buChar char="•"/>
            </a:pPr>
            <a:r>
              <a:rPr lang="en-US" sz="1700" dirty="0"/>
              <a:t>Doing what we say we will do 100% of the time</a:t>
            </a:r>
          </a:p>
        </p:txBody>
      </p:sp>
      <p:sp>
        <p:nvSpPr>
          <p:cNvPr id="24" name="Content Placeholder 11">
            <a:extLst>
              <a:ext uri="{FF2B5EF4-FFF2-40B4-BE49-F238E27FC236}">
                <a16:creationId xmlns:a16="http://schemas.microsoft.com/office/drawing/2014/main" id="{DEFCE5B8-6388-C466-3683-3383F113B217}"/>
              </a:ext>
            </a:extLst>
          </p:cNvPr>
          <p:cNvSpPr>
            <a:spLocks noGrp="1"/>
          </p:cNvSpPr>
          <p:nvPr>
            <p:ph sz="quarter" idx="4294967295"/>
          </p:nvPr>
        </p:nvSpPr>
        <p:spPr>
          <a:xfrm>
            <a:off x="257093" y="847568"/>
            <a:ext cx="5576454" cy="312988"/>
          </a:xfrm>
          <a:prstGeom prst="rect">
            <a:avLst/>
          </a:prstGeom>
        </p:spPr>
        <p:txBody>
          <a:bodyPr/>
          <a:lstStyle/>
          <a:p>
            <a:pPr marL="0" indent="0" algn="ctr">
              <a:buNone/>
            </a:pPr>
            <a:r>
              <a:rPr lang="en-US" b="1" dirty="0">
                <a:solidFill>
                  <a:schemeClr val="tx1"/>
                </a:solidFill>
              </a:rPr>
              <a:t>Core Component Implementation</a:t>
            </a:r>
          </a:p>
        </p:txBody>
      </p:sp>
      <p:sp>
        <p:nvSpPr>
          <p:cNvPr id="9" name="TextBox 8"/>
          <p:cNvSpPr txBox="1"/>
          <p:nvPr/>
        </p:nvSpPr>
        <p:spPr>
          <a:xfrm>
            <a:off x="6197081" y="806756"/>
            <a:ext cx="28563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dirty="0">
                <a:solidFill>
                  <a:schemeClr val="tx1"/>
                </a:solidFill>
              </a:rPr>
              <a:t>Facilitators of Success</a:t>
            </a:r>
          </a:p>
        </p:txBody>
      </p:sp>
    </p:spTree>
    <p:extLst>
      <p:ext uri="{BB962C8B-B14F-4D97-AF65-F5344CB8AC3E}">
        <p14:creationId xmlns:p14="http://schemas.microsoft.com/office/powerpoint/2010/main" val="25979561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00E7DC-C34C-C347-B098-525EE3D83180}"/>
              </a:ext>
            </a:extLst>
          </p:cNvPr>
          <p:cNvSpPr/>
          <p:nvPr/>
        </p:nvSpPr>
        <p:spPr>
          <a:xfrm>
            <a:off x="4976367" y="1063229"/>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Title 7">
            <a:extLst>
              <a:ext uri="{FF2B5EF4-FFF2-40B4-BE49-F238E27FC236}">
                <a16:creationId xmlns:a16="http://schemas.microsoft.com/office/drawing/2014/main" id="{C37EBE77-750A-C638-B45A-20E932F90CA0}"/>
              </a:ext>
            </a:extLst>
          </p:cNvPr>
          <p:cNvSpPr>
            <a:spLocks noGrp="1"/>
          </p:cNvSpPr>
          <p:nvPr>
            <p:ph type="title"/>
          </p:nvPr>
        </p:nvSpPr>
        <p:spPr/>
        <p:txBody>
          <a:bodyPr>
            <a:normAutofit fontScale="90000"/>
          </a:bodyPr>
          <a:lstStyle/>
          <a:p>
            <a:r>
              <a:rPr lang="en-US" dirty="0"/>
              <a:t>Engaging Our Community &amp; </a:t>
            </a:r>
            <a:br>
              <a:rPr lang="en-US" dirty="0"/>
            </a:br>
            <a:r>
              <a:rPr lang="en-US" dirty="0"/>
              <a:t>Rebuilding Relationships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3577" t="6911" r="7229" b="8896"/>
          <a:stretch/>
        </p:blipFill>
        <p:spPr>
          <a:xfrm rot="5400000">
            <a:off x="6467059" y="1462588"/>
            <a:ext cx="2698648" cy="246274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6" y="1344631"/>
            <a:ext cx="3122710" cy="269864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4622" b="5758"/>
          <a:stretch/>
        </p:blipFill>
        <p:spPr>
          <a:xfrm>
            <a:off x="3214688" y="1344632"/>
            <a:ext cx="3336132" cy="2698649"/>
          </a:xfrm>
          <a:prstGeom prst="rect">
            <a:avLst/>
          </a:prstGeom>
        </p:spPr>
      </p:pic>
      <p:sp>
        <p:nvSpPr>
          <p:cNvPr id="14" name="Title 7">
            <a:extLst>
              <a:ext uri="{FF2B5EF4-FFF2-40B4-BE49-F238E27FC236}">
                <a16:creationId xmlns:a16="http://schemas.microsoft.com/office/drawing/2014/main" id="{C37EBE77-750A-C638-B45A-20E932F90CA0}"/>
              </a:ext>
            </a:extLst>
          </p:cNvPr>
          <p:cNvSpPr txBox="1">
            <a:spLocks/>
          </p:cNvSpPr>
          <p:nvPr/>
        </p:nvSpPr>
        <p:spPr>
          <a:xfrm>
            <a:off x="0" y="4276150"/>
            <a:ext cx="9144000" cy="699094"/>
          </a:xfrm>
          <a:prstGeom prst="rect">
            <a:avLst/>
          </a:prstGeom>
        </p:spPr>
        <p:txBody>
          <a:bodyPr anchor="ctr">
            <a:normAutofit/>
          </a:bodyPr>
          <a:lstStyle>
            <a:lvl1pPr marL="0" marR="0" indent="0" algn="ctr" defTabSz="342900" rtl="0" latinLnBrk="0">
              <a:lnSpc>
                <a:spcPct val="90000"/>
              </a:lnSpc>
              <a:spcBef>
                <a:spcPts val="0"/>
              </a:spcBef>
              <a:spcAft>
                <a:spcPts val="0"/>
              </a:spcAft>
              <a:buClrTx/>
              <a:buSzTx/>
              <a:buFontTx/>
              <a:buNone/>
              <a:tabLst/>
              <a:defRPr sz="3000" b="1" i="0" u="none" strike="noStrike" cap="none" spc="0" baseline="0">
                <a:solidFill>
                  <a:schemeClr val="accent2"/>
                </a:solidFill>
                <a:uFillTx/>
                <a:latin typeface="Arial"/>
                <a:ea typeface="Arial"/>
                <a:cs typeface="Arial"/>
                <a:sym typeface="Arial"/>
              </a:defRPr>
            </a:lvl1pPr>
            <a:lvl2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2pPr>
            <a:lvl3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3pPr>
            <a:lvl4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4pPr>
            <a:lvl5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5pPr>
            <a:lvl6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6pPr>
            <a:lvl7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7pPr>
            <a:lvl8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8pPr>
            <a:lvl9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9pPr>
          </a:lstStyle>
          <a:p>
            <a:pPr hangingPunct="1"/>
            <a:r>
              <a:rPr lang="en-US" dirty="0"/>
              <a:t>One Interaction at a Time!</a:t>
            </a:r>
          </a:p>
        </p:txBody>
      </p:sp>
    </p:spTree>
    <p:extLst>
      <p:ext uri="{BB962C8B-B14F-4D97-AF65-F5344CB8AC3E}">
        <p14:creationId xmlns:p14="http://schemas.microsoft.com/office/powerpoint/2010/main" val="375861401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3BD7-1887-2865-7047-BD10EC9925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19A480-D242-98B9-D1EF-9900FAA08F32}"/>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Title 2">
            <a:extLst>
              <a:ext uri="{FF2B5EF4-FFF2-40B4-BE49-F238E27FC236}">
                <a16:creationId xmlns:a16="http://schemas.microsoft.com/office/drawing/2014/main" id="{8290D22C-687B-3D10-35AC-D76136ED3577}"/>
              </a:ext>
            </a:extLst>
          </p:cNvPr>
          <p:cNvSpPr>
            <a:spLocks noGrp="1"/>
          </p:cNvSpPr>
          <p:nvPr>
            <p:ph type="title"/>
          </p:nvPr>
        </p:nvSpPr>
        <p:spPr/>
        <p:txBody>
          <a:bodyPr/>
          <a:lstStyle/>
          <a:p>
            <a:r>
              <a:rPr lang="en-US" dirty="0"/>
              <a:t>Sample</a:t>
            </a:r>
          </a:p>
        </p:txBody>
      </p:sp>
      <p:grpSp>
        <p:nvGrpSpPr>
          <p:cNvPr id="15" name="Group 14">
            <a:extLst>
              <a:ext uri="{FF2B5EF4-FFF2-40B4-BE49-F238E27FC236}">
                <a16:creationId xmlns:a16="http://schemas.microsoft.com/office/drawing/2014/main" id="{953AAB7C-15E8-A5EE-8B0D-CA2B54756E81}"/>
              </a:ext>
            </a:extLst>
          </p:cNvPr>
          <p:cNvGrpSpPr/>
          <p:nvPr/>
        </p:nvGrpSpPr>
        <p:grpSpPr>
          <a:xfrm>
            <a:off x="495441" y="1259922"/>
            <a:ext cx="3904772" cy="3420077"/>
            <a:chOff x="268608" y="1098858"/>
            <a:chExt cx="3904772" cy="3420077"/>
          </a:xfrm>
        </p:grpSpPr>
        <p:sp>
          <p:nvSpPr>
            <p:cNvPr id="5" name="Rectangle 4">
              <a:extLst>
                <a:ext uri="{FF2B5EF4-FFF2-40B4-BE49-F238E27FC236}">
                  <a16:creationId xmlns:a16="http://schemas.microsoft.com/office/drawing/2014/main" id="{3F889789-614B-9052-BBED-EF7C248A0D0E}"/>
                </a:ext>
              </a:extLst>
            </p:cNvPr>
            <p:cNvSpPr/>
            <p:nvPr/>
          </p:nvSpPr>
          <p:spPr>
            <a:xfrm>
              <a:off x="268608" y="1098858"/>
              <a:ext cx="3904772" cy="369330"/>
            </a:xfrm>
            <a:prstGeom prst="rect">
              <a:avLst/>
            </a:prstGeom>
            <a:solidFill>
              <a:schemeClr val="bg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sz="1600" dirty="0">
                  <a:solidFill>
                    <a:schemeClr val="bg1"/>
                  </a:solidFill>
                  <a:latin typeface="Segoe UI" panose="020B0502040204020203" pitchFamily="34" charset="0"/>
                  <a:cs typeface="Segoe UI" panose="020B0502040204020203" pitchFamily="34" charset="0"/>
                </a:rPr>
                <a:t>110</a:t>
              </a:r>
              <a:r>
                <a:rPr kumimoji="0" lang="en-US" sz="1600" b="0" i="0" u="none" strike="noStrike" cap="none" spc="0" normalizeH="0" baseline="0" dirty="0">
                  <a:ln>
                    <a:noFill/>
                  </a:ln>
                  <a:solidFill>
                    <a:schemeClr val="bg1"/>
                  </a:solidFill>
                  <a:effectLst/>
                  <a:uFillTx/>
                  <a:latin typeface="Segoe UI" panose="020B0502040204020203" pitchFamily="34" charset="0"/>
                  <a:cs typeface="Segoe UI" panose="020B0502040204020203" pitchFamily="34" charset="0"/>
                  <a:sym typeface="Arial"/>
                </a:rPr>
                <a:t> Referred</a:t>
              </a:r>
            </a:p>
          </p:txBody>
        </p:sp>
        <p:sp>
          <p:nvSpPr>
            <p:cNvPr id="6" name="Rectangle 5">
              <a:extLst>
                <a:ext uri="{FF2B5EF4-FFF2-40B4-BE49-F238E27FC236}">
                  <a16:creationId xmlns:a16="http://schemas.microsoft.com/office/drawing/2014/main" id="{74A646BC-14D9-3AB0-BE5F-9DAAE3CEDD03}"/>
                </a:ext>
              </a:extLst>
            </p:cNvPr>
            <p:cNvSpPr/>
            <p:nvPr/>
          </p:nvSpPr>
          <p:spPr>
            <a:xfrm>
              <a:off x="268608" y="1695165"/>
              <a:ext cx="3904772" cy="646689"/>
            </a:xfrm>
            <a:prstGeom prst="rect">
              <a:avLst/>
            </a:prstGeom>
            <a:solidFill>
              <a:schemeClr val="accent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Segoe UI" panose="020B0502040204020203" pitchFamily="34" charset="0"/>
                  <a:cs typeface="Segoe UI" panose="020B0502040204020203" pitchFamily="34" charset="0"/>
                  <a:sym typeface="Arial"/>
                </a:rPr>
                <a:t>69 engaged in screening or pending</a:t>
              </a:r>
            </a:p>
          </p:txBody>
        </p:sp>
        <p:sp>
          <p:nvSpPr>
            <p:cNvPr id="8" name="Rectangle 7">
              <a:extLst>
                <a:ext uri="{FF2B5EF4-FFF2-40B4-BE49-F238E27FC236}">
                  <a16:creationId xmlns:a16="http://schemas.microsoft.com/office/drawing/2014/main" id="{CAB1504A-48C0-4F0A-7E9C-5A8FBFAAC54A}"/>
                </a:ext>
              </a:extLst>
            </p:cNvPr>
            <p:cNvSpPr/>
            <p:nvPr/>
          </p:nvSpPr>
          <p:spPr>
            <a:xfrm>
              <a:off x="268608" y="2568831"/>
              <a:ext cx="1314453" cy="802260"/>
            </a:xfrm>
            <a:prstGeom prst="rect">
              <a:avLst/>
            </a:prstGeom>
            <a:solidFill>
              <a:schemeClr val="bg2">
                <a:lumMod val="20000"/>
                <a:lumOff val="80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sz="1600" dirty="0">
                  <a:solidFill>
                    <a:schemeClr val="tx1"/>
                  </a:solidFill>
                  <a:latin typeface="Segoe UI" panose="020B0502040204020203" pitchFamily="34" charset="0"/>
                  <a:cs typeface="Segoe UI" panose="020B0502040204020203" pitchFamily="34" charset="0"/>
                </a:rPr>
                <a:t>20</a:t>
              </a:r>
              <a:r>
                <a:rPr kumimoji="0" lang="en-US" sz="1600" b="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Arial"/>
                </a:rPr>
                <a:t> enrolled in treatment</a:t>
              </a:r>
            </a:p>
          </p:txBody>
        </p:sp>
        <p:sp>
          <p:nvSpPr>
            <p:cNvPr id="9" name="Rectangle 8">
              <a:extLst>
                <a:ext uri="{FF2B5EF4-FFF2-40B4-BE49-F238E27FC236}">
                  <a16:creationId xmlns:a16="http://schemas.microsoft.com/office/drawing/2014/main" id="{544AA1CC-99DA-329C-A21C-6E2291B25DB3}"/>
                </a:ext>
              </a:extLst>
            </p:cNvPr>
            <p:cNvSpPr/>
            <p:nvPr/>
          </p:nvSpPr>
          <p:spPr>
            <a:xfrm>
              <a:off x="1777368" y="2568831"/>
              <a:ext cx="1102995" cy="802260"/>
            </a:xfrm>
            <a:prstGeom prst="rect">
              <a:avLst/>
            </a:prstGeom>
            <a:solidFill>
              <a:schemeClr val="bg2">
                <a:lumMod val="20000"/>
                <a:lumOff val="80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Arial"/>
                </a:rPr>
                <a:t>21 pending</a:t>
              </a:r>
            </a:p>
          </p:txBody>
        </p:sp>
        <p:sp>
          <p:nvSpPr>
            <p:cNvPr id="10" name="Rectangle 9">
              <a:extLst>
                <a:ext uri="{FF2B5EF4-FFF2-40B4-BE49-F238E27FC236}">
                  <a16:creationId xmlns:a16="http://schemas.microsoft.com/office/drawing/2014/main" id="{8B906D34-3B73-298F-77C3-3DE278F00474}"/>
                </a:ext>
              </a:extLst>
            </p:cNvPr>
            <p:cNvSpPr>
              <a:spLocks/>
            </p:cNvSpPr>
            <p:nvPr/>
          </p:nvSpPr>
          <p:spPr>
            <a:xfrm>
              <a:off x="3074670" y="2568831"/>
              <a:ext cx="1097283" cy="802260"/>
            </a:xfrm>
            <a:prstGeom prst="rect">
              <a:avLst/>
            </a:prstGeom>
            <a:solidFill>
              <a:schemeClr val="bg2">
                <a:lumMod val="20000"/>
                <a:lumOff val="80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Arial"/>
                </a:rPr>
                <a:t>28 screened &amp; closed</a:t>
              </a:r>
            </a:p>
          </p:txBody>
        </p:sp>
        <p:sp>
          <p:nvSpPr>
            <p:cNvPr id="13" name="Rectangle 12">
              <a:extLst>
                <a:ext uri="{FF2B5EF4-FFF2-40B4-BE49-F238E27FC236}">
                  <a16:creationId xmlns:a16="http://schemas.microsoft.com/office/drawing/2014/main" id="{F19C1356-FA7D-9B2A-FACA-B9C558D54C8C}"/>
                </a:ext>
              </a:extLst>
            </p:cNvPr>
            <p:cNvSpPr>
              <a:spLocks/>
            </p:cNvSpPr>
            <p:nvPr/>
          </p:nvSpPr>
          <p:spPr>
            <a:xfrm>
              <a:off x="270035" y="3595607"/>
              <a:ext cx="3903345" cy="923328"/>
            </a:xfrm>
            <a:prstGeom prst="rect">
              <a:avLst/>
            </a:prstGeom>
            <a:solidFill>
              <a:schemeClr val="accent3"/>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Arial"/>
                </a:rPr>
                <a:t>5 were ineligible and 36 of those referred never responded.</a:t>
              </a:r>
            </a:p>
          </p:txBody>
        </p:sp>
      </p:grpSp>
      <p:graphicFrame>
        <p:nvGraphicFramePr>
          <p:cNvPr id="16" name="Table 15">
            <a:extLst>
              <a:ext uri="{FF2B5EF4-FFF2-40B4-BE49-F238E27FC236}">
                <a16:creationId xmlns:a16="http://schemas.microsoft.com/office/drawing/2014/main" id="{3B81BBCB-40B6-5A94-C7C9-DB63FB59B7E8}"/>
              </a:ext>
            </a:extLst>
          </p:cNvPr>
          <p:cNvGraphicFramePr>
            <a:graphicFrameLocks noGrp="1"/>
          </p:cNvGraphicFramePr>
          <p:nvPr>
            <p:extLst>
              <p:ext uri="{D42A27DB-BD31-4B8C-83A1-F6EECF244321}">
                <p14:modId xmlns:p14="http://schemas.microsoft.com/office/powerpoint/2010/main" val="2455464956"/>
              </p:ext>
            </p:extLst>
          </p:nvPr>
        </p:nvGraphicFramePr>
        <p:xfrm>
          <a:off x="4892345" y="1258572"/>
          <a:ext cx="3904771" cy="1520036"/>
        </p:xfrm>
        <a:graphic>
          <a:graphicData uri="http://schemas.openxmlformats.org/drawingml/2006/table">
            <a:tbl>
              <a:tblPr>
                <a:tableStyleId>{93296810-A885-4BE3-A3E7-6D5BEEA58F35}</a:tableStyleId>
              </a:tblPr>
              <a:tblGrid>
                <a:gridCol w="3129355">
                  <a:extLst>
                    <a:ext uri="{9D8B030D-6E8A-4147-A177-3AD203B41FA5}">
                      <a16:colId xmlns:a16="http://schemas.microsoft.com/office/drawing/2014/main" val="2416948480"/>
                    </a:ext>
                  </a:extLst>
                </a:gridCol>
                <a:gridCol w="775416">
                  <a:extLst>
                    <a:ext uri="{9D8B030D-6E8A-4147-A177-3AD203B41FA5}">
                      <a16:colId xmlns:a16="http://schemas.microsoft.com/office/drawing/2014/main" val="3468678374"/>
                    </a:ext>
                  </a:extLst>
                </a:gridCol>
              </a:tblGrid>
              <a:tr h="380009">
                <a:tc>
                  <a:txBody>
                    <a:bodyPr/>
                    <a:lstStyle/>
                    <a:p>
                      <a:pPr algn="l" fontAlgn="ctr"/>
                      <a:r>
                        <a:rPr lang="en-US" sz="2000" b="1" u="none" strike="noStrike" dirty="0">
                          <a:solidFill>
                            <a:schemeClr val="bg1"/>
                          </a:solidFill>
                          <a:effectLst/>
                        </a:rPr>
                        <a:t>Referral source (n=69)</a:t>
                      </a:r>
                      <a:endParaRPr lang="en-US" sz="20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2000" b="1" u="none" strike="noStrike" dirty="0">
                          <a:solidFill>
                            <a:schemeClr val="bg1"/>
                          </a:solidFill>
                          <a:effectLst/>
                        </a:rPr>
                        <a:t>N</a:t>
                      </a:r>
                      <a:endParaRPr lang="en-US" sz="20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extLst>
                  <a:ext uri="{0D108BD9-81ED-4DB2-BD59-A6C34878D82A}">
                    <a16:rowId xmlns:a16="http://schemas.microsoft.com/office/drawing/2014/main" val="2921042934"/>
                  </a:ext>
                </a:extLst>
              </a:tr>
              <a:tr h="380009">
                <a:tc>
                  <a:txBody>
                    <a:bodyPr/>
                    <a:lstStyle/>
                    <a:p>
                      <a:pPr algn="l" fontAlgn="ctr"/>
                      <a:r>
                        <a:rPr lang="en-US" sz="2000" u="none" strike="noStrike" dirty="0">
                          <a:effectLst/>
                        </a:rPr>
                        <a:t>Court involved</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46%</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3777261816"/>
                  </a:ext>
                </a:extLst>
              </a:tr>
              <a:tr h="380009">
                <a:tc>
                  <a:txBody>
                    <a:bodyPr/>
                    <a:lstStyle/>
                    <a:p>
                      <a:pPr algn="l" fontAlgn="ctr"/>
                      <a:r>
                        <a:rPr lang="en-US" sz="2000" u="none" strike="noStrike">
                          <a:effectLst/>
                        </a:rPr>
                        <a:t>School</a:t>
                      </a:r>
                      <a:endParaRPr lang="en-US" sz="20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28%</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594242579"/>
                  </a:ext>
                </a:extLst>
              </a:tr>
              <a:tr h="380009">
                <a:tc>
                  <a:txBody>
                    <a:bodyPr/>
                    <a:lstStyle/>
                    <a:p>
                      <a:pPr algn="l" fontAlgn="ctr"/>
                      <a:r>
                        <a:rPr lang="en-US" sz="2000" u="none" strike="noStrike" dirty="0">
                          <a:effectLst/>
                        </a:rPr>
                        <a:t>Self</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26%</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3883375904"/>
                  </a:ext>
                </a:extLst>
              </a:tr>
            </a:tbl>
          </a:graphicData>
        </a:graphic>
      </p:graphicFrame>
      <p:sp>
        <p:nvSpPr>
          <p:cNvPr id="4" name="TextBox 3">
            <a:extLst>
              <a:ext uri="{FF2B5EF4-FFF2-40B4-BE49-F238E27FC236}">
                <a16:creationId xmlns:a16="http://schemas.microsoft.com/office/drawing/2014/main" id="{7AB2233C-5F18-90E6-1A72-CD52C7620EC0}"/>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53743136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6A48D-CEDB-C8F5-A483-FEAA08B4E1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A0896DE-8870-AEE1-431E-1FEE8BEC14B6}"/>
              </a:ext>
            </a:extLst>
          </p:cNvPr>
          <p:cNvSpPr/>
          <p:nvPr/>
        </p:nvSpPr>
        <p:spPr>
          <a:xfrm>
            <a:off x="4976367" y="1063229"/>
            <a:ext cx="4183380" cy="4107205"/>
          </a:xfrm>
          <a:prstGeom prst="rect">
            <a:avLst/>
          </a:prstGeom>
          <a:no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14" name="Table 13">
            <a:extLst>
              <a:ext uri="{FF2B5EF4-FFF2-40B4-BE49-F238E27FC236}">
                <a16:creationId xmlns:a16="http://schemas.microsoft.com/office/drawing/2014/main" id="{07AC2940-56BE-6EB8-94E7-0BBAE8BF88D3}"/>
              </a:ext>
            </a:extLst>
          </p:cNvPr>
          <p:cNvGraphicFramePr>
            <a:graphicFrameLocks noGrp="1"/>
          </p:cNvGraphicFramePr>
          <p:nvPr>
            <p:extLst>
              <p:ext uri="{D42A27DB-BD31-4B8C-83A1-F6EECF244321}">
                <p14:modId xmlns:p14="http://schemas.microsoft.com/office/powerpoint/2010/main" val="983169403"/>
              </p:ext>
            </p:extLst>
          </p:nvPr>
        </p:nvGraphicFramePr>
        <p:xfrm>
          <a:off x="3657600" y="472645"/>
          <a:ext cx="5181600" cy="4198210"/>
        </p:xfrm>
        <a:graphic>
          <a:graphicData uri="http://schemas.openxmlformats.org/drawingml/2006/table">
            <a:tbl>
              <a:tblPr>
                <a:tableStyleId>{93296810-A885-4BE3-A3E7-6D5BEEA58F35}</a:tableStyleId>
              </a:tblPr>
              <a:tblGrid>
                <a:gridCol w="1339281">
                  <a:extLst>
                    <a:ext uri="{9D8B030D-6E8A-4147-A177-3AD203B41FA5}">
                      <a16:colId xmlns:a16="http://schemas.microsoft.com/office/drawing/2014/main" val="209319268"/>
                    </a:ext>
                  </a:extLst>
                </a:gridCol>
                <a:gridCol w="2594661">
                  <a:extLst>
                    <a:ext uri="{9D8B030D-6E8A-4147-A177-3AD203B41FA5}">
                      <a16:colId xmlns:a16="http://schemas.microsoft.com/office/drawing/2014/main" val="3457257257"/>
                    </a:ext>
                  </a:extLst>
                </a:gridCol>
                <a:gridCol w="1247658">
                  <a:extLst>
                    <a:ext uri="{9D8B030D-6E8A-4147-A177-3AD203B41FA5}">
                      <a16:colId xmlns:a16="http://schemas.microsoft.com/office/drawing/2014/main" val="756215402"/>
                    </a:ext>
                  </a:extLst>
                </a:gridCol>
              </a:tblGrid>
              <a:tr h="239666">
                <a:tc>
                  <a:txBody>
                    <a:bodyPr/>
                    <a:lstStyle/>
                    <a:p>
                      <a:pPr algn="ctr" fontAlgn="ctr"/>
                      <a:r>
                        <a:rPr lang="en-US" sz="1800" b="1" u="none" strike="noStrike" dirty="0">
                          <a:solidFill>
                            <a:schemeClr val="bg1"/>
                          </a:solidFill>
                          <a:effectLst/>
                        </a:rPr>
                        <a:t>Variable</a:t>
                      </a:r>
                      <a:endParaRPr lang="en-US" sz="1800" b="1" i="0" u="none" strike="noStrike" dirty="0">
                        <a:solidFill>
                          <a:schemeClr val="bg1"/>
                        </a:solidFill>
                        <a:effectLst/>
                        <a:latin typeface="Segoe UI" panose="020B0502040204020203" pitchFamily="34" charset="0"/>
                        <a:cs typeface="Segoe UI" panose="020B0502040204020203" pitchFamily="34" charset="0"/>
                      </a:endParaRPr>
                    </a:p>
                  </a:txBody>
                  <a:tcPr marL="8047" marR="8047" marT="8047" marB="0" anchor="ctr">
                    <a:solidFill>
                      <a:schemeClr val="bg2"/>
                    </a:solidFill>
                  </a:tcPr>
                </a:tc>
                <a:tc>
                  <a:txBody>
                    <a:bodyPr/>
                    <a:lstStyle/>
                    <a:p>
                      <a:pPr algn="ctr" fontAlgn="ctr"/>
                      <a:r>
                        <a:rPr lang="en-US" sz="1800" b="1" u="none" strike="noStrike" dirty="0">
                          <a:solidFill>
                            <a:schemeClr val="bg1"/>
                          </a:solidFill>
                          <a:effectLst/>
                        </a:rPr>
                        <a:t>Features</a:t>
                      </a:r>
                      <a:endParaRPr lang="en-US" sz="1800" b="1" i="0" u="none" strike="noStrike" dirty="0">
                        <a:solidFill>
                          <a:schemeClr val="bg1"/>
                        </a:solidFill>
                        <a:effectLst/>
                        <a:latin typeface="Segoe UI" panose="020B0502040204020203" pitchFamily="34" charset="0"/>
                        <a:cs typeface="Segoe UI" panose="020B0502040204020203" pitchFamily="34" charset="0"/>
                      </a:endParaRPr>
                    </a:p>
                  </a:txBody>
                  <a:tcPr marL="8047" marR="8047" marT="8047" marB="0" anchor="ctr">
                    <a:solidFill>
                      <a:schemeClr val="bg2"/>
                    </a:solidFill>
                  </a:tcPr>
                </a:tc>
                <a:tc>
                  <a:txBody>
                    <a:bodyPr/>
                    <a:lstStyle/>
                    <a:p>
                      <a:pPr algn="ctr" fontAlgn="ctr"/>
                      <a:r>
                        <a:rPr lang="en-US" sz="1800" b="1" u="none" strike="noStrike" dirty="0">
                          <a:solidFill>
                            <a:schemeClr val="bg1"/>
                          </a:solidFill>
                          <a:effectLst/>
                        </a:rPr>
                        <a:t>Value</a:t>
                      </a:r>
                      <a:endParaRPr lang="en-US" sz="1800" b="1" i="0" u="none" strike="noStrike" dirty="0">
                        <a:solidFill>
                          <a:schemeClr val="bg1"/>
                        </a:solidFill>
                        <a:effectLst/>
                        <a:latin typeface="Segoe UI" panose="020B0502040204020203" pitchFamily="34" charset="0"/>
                        <a:cs typeface="Segoe UI" panose="020B0502040204020203" pitchFamily="34" charset="0"/>
                      </a:endParaRPr>
                    </a:p>
                  </a:txBody>
                  <a:tcPr marL="8047" marR="8047" marT="8047" marB="0" anchor="ctr">
                    <a:solidFill>
                      <a:schemeClr val="bg2"/>
                    </a:solidFill>
                  </a:tcPr>
                </a:tc>
                <a:extLst>
                  <a:ext uri="{0D108BD9-81ED-4DB2-BD59-A6C34878D82A}">
                    <a16:rowId xmlns:a16="http://schemas.microsoft.com/office/drawing/2014/main" val="219677563"/>
                  </a:ext>
                </a:extLst>
              </a:tr>
              <a:tr h="239666">
                <a:tc rowSpan="3">
                  <a:txBody>
                    <a:bodyPr/>
                    <a:lstStyle/>
                    <a:p>
                      <a:pPr algn="ctr" fontAlgn="ctr"/>
                      <a:r>
                        <a:rPr lang="en-US" sz="1800" u="none" strike="noStrike" dirty="0">
                          <a:effectLst/>
                        </a:rPr>
                        <a:t>Gender</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l" fontAlgn="ctr"/>
                      <a:r>
                        <a:rPr lang="en-US" sz="1800" u="none" strike="noStrike" dirty="0">
                          <a:effectLst/>
                        </a:rPr>
                        <a:t>Female</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48%</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2730593936"/>
                  </a:ext>
                </a:extLst>
              </a:tr>
              <a:tr h="239666">
                <a:tc vMerge="1">
                  <a:txBody>
                    <a:bodyPr/>
                    <a:lstStyle/>
                    <a:p>
                      <a:endParaRPr lang="en-US"/>
                    </a:p>
                  </a:txBody>
                  <a:tcPr/>
                </a:tc>
                <a:tc>
                  <a:txBody>
                    <a:bodyPr/>
                    <a:lstStyle/>
                    <a:p>
                      <a:pPr algn="l" fontAlgn="ctr"/>
                      <a:r>
                        <a:rPr lang="en-US" sz="1800" u="none" strike="noStrike" dirty="0">
                          <a:effectLst/>
                        </a:rPr>
                        <a:t>Male</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52%</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2328096614"/>
                  </a:ext>
                </a:extLst>
              </a:tr>
              <a:tr h="239666">
                <a:tc vMerge="1">
                  <a:txBody>
                    <a:bodyPr/>
                    <a:lstStyle/>
                    <a:p>
                      <a:endParaRPr lang="en-US"/>
                    </a:p>
                  </a:txBody>
                  <a:tcPr/>
                </a:tc>
                <a:tc>
                  <a:txBody>
                    <a:bodyPr/>
                    <a:lstStyle/>
                    <a:p>
                      <a:pPr algn="l" fontAlgn="ctr"/>
                      <a:r>
                        <a:rPr lang="en-US" sz="1800" u="none" strike="noStrike" dirty="0">
                          <a:effectLst/>
                        </a:rPr>
                        <a:t>Gender Diverse</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543043628"/>
                  </a:ext>
                </a:extLst>
              </a:tr>
              <a:tr h="239666">
                <a:tc rowSpan="3">
                  <a:txBody>
                    <a:bodyPr/>
                    <a:lstStyle/>
                    <a:p>
                      <a:pPr algn="ctr" fontAlgn="ctr"/>
                      <a:r>
                        <a:rPr lang="en-US" sz="1800" u="none" strike="noStrike" dirty="0">
                          <a:effectLst/>
                        </a:rPr>
                        <a:t>Age</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l" fontAlgn="ctr"/>
                      <a:r>
                        <a:rPr lang="en-US" sz="1800" u="none" strike="noStrike" dirty="0">
                          <a:effectLst/>
                        </a:rPr>
                        <a:t>Mean</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b="0" u="none" strike="noStrike" dirty="0">
                          <a:solidFill>
                            <a:srgbClr val="000000"/>
                          </a:solidFill>
                          <a:effectLst/>
                        </a:rPr>
                        <a:t>15.8 </a:t>
                      </a:r>
                      <a:r>
                        <a:rPr lang="en-US" sz="1800" b="0" u="none" strike="noStrike" dirty="0" err="1">
                          <a:solidFill>
                            <a:srgbClr val="000000"/>
                          </a:solidFill>
                          <a:effectLst/>
                        </a:rPr>
                        <a:t>yrs</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942446190"/>
                  </a:ext>
                </a:extLst>
              </a:tr>
              <a:tr h="239666">
                <a:tc vMerge="1">
                  <a:txBody>
                    <a:bodyPr/>
                    <a:lstStyle/>
                    <a:p>
                      <a:endParaRPr lang="en-US"/>
                    </a:p>
                  </a:txBody>
                  <a:tcPr/>
                </a:tc>
                <a:tc>
                  <a:txBody>
                    <a:bodyPr/>
                    <a:lstStyle/>
                    <a:p>
                      <a:pPr algn="l" fontAlgn="ctr"/>
                      <a:r>
                        <a:rPr lang="en-US" sz="1800" u="none" strike="noStrike" dirty="0">
                          <a:effectLst/>
                        </a:rPr>
                        <a:t>Standard Deviation</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1.4 </a:t>
                      </a:r>
                      <a:r>
                        <a:rPr lang="en-US" sz="1800" u="none" strike="noStrike" dirty="0" err="1">
                          <a:effectLst/>
                        </a:rPr>
                        <a:t>yrs</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1897951924"/>
                  </a:ext>
                </a:extLst>
              </a:tr>
              <a:tr h="239666">
                <a:tc vMerge="1">
                  <a:txBody>
                    <a:bodyPr/>
                    <a:lstStyle/>
                    <a:p>
                      <a:endParaRPr lang="en-US"/>
                    </a:p>
                  </a:txBody>
                  <a:tcPr/>
                </a:tc>
                <a:tc>
                  <a:txBody>
                    <a:bodyPr/>
                    <a:lstStyle/>
                    <a:p>
                      <a:pPr algn="l" fontAlgn="ctr"/>
                      <a:r>
                        <a:rPr lang="en-US" sz="1800" u="none" strike="noStrike" dirty="0">
                          <a:effectLst/>
                        </a:rPr>
                        <a:t>Range</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12 to 17 </a:t>
                      </a:r>
                      <a:r>
                        <a:rPr lang="en-US" sz="1800" u="none" strike="noStrike" dirty="0" err="1">
                          <a:effectLst/>
                        </a:rPr>
                        <a:t>yrs</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785726142"/>
                  </a:ext>
                </a:extLst>
              </a:tr>
              <a:tr h="239666">
                <a:tc>
                  <a:txBody>
                    <a:bodyPr/>
                    <a:lstStyle/>
                    <a:p>
                      <a:pPr algn="ctr" fontAlgn="ctr"/>
                      <a:r>
                        <a:rPr lang="en-US" sz="1800" u="none" strike="noStrike" dirty="0">
                          <a:effectLst/>
                        </a:rPr>
                        <a:t>Ethnicity</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l" fontAlgn="ctr"/>
                      <a:r>
                        <a:rPr lang="en-US" sz="1800" u="none" strike="noStrike" dirty="0">
                          <a:effectLst/>
                        </a:rPr>
                        <a:t>Latinx</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45%</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867411809"/>
                  </a:ext>
                </a:extLst>
              </a:tr>
              <a:tr h="239666">
                <a:tc rowSpan="6">
                  <a:txBody>
                    <a:bodyPr/>
                    <a:lstStyle/>
                    <a:p>
                      <a:pPr algn="ctr" fontAlgn="ctr"/>
                      <a:r>
                        <a:rPr lang="en-US" sz="1800" u="none" strike="noStrike" dirty="0">
                          <a:effectLst/>
                        </a:rPr>
                        <a:t>Race</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l" fontAlgn="ctr"/>
                      <a:r>
                        <a:rPr lang="en-US" sz="1800" u="none" strike="noStrike" dirty="0">
                          <a:effectLst/>
                        </a:rPr>
                        <a:t>White</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60%</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628794775"/>
                  </a:ext>
                </a:extLst>
              </a:tr>
              <a:tr h="239666">
                <a:tc vMerge="1">
                  <a:txBody>
                    <a:bodyPr/>
                    <a:lstStyle/>
                    <a:p>
                      <a:endParaRPr lang="en-US"/>
                    </a:p>
                  </a:txBody>
                  <a:tcPr/>
                </a:tc>
                <a:tc>
                  <a:txBody>
                    <a:bodyPr/>
                    <a:lstStyle/>
                    <a:p>
                      <a:pPr algn="l" fontAlgn="ctr"/>
                      <a:r>
                        <a:rPr lang="en-US" sz="1800" u="none" strike="noStrike" dirty="0">
                          <a:effectLst/>
                        </a:rPr>
                        <a:t>Black</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30%</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685394818"/>
                  </a:ext>
                </a:extLst>
              </a:tr>
              <a:tr h="239666">
                <a:tc vMerge="1">
                  <a:txBody>
                    <a:bodyPr/>
                    <a:lstStyle/>
                    <a:p>
                      <a:endParaRPr lang="en-US"/>
                    </a:p>
                  </a:txBody>
                  <a:tcPr/>
                </a:tc>
                <a:tc>
                  <a:txBody>
                    <a:bodyPr/>
                    <a:lstStyle/>
                    <a:p>
                      <a:pPr algn="l" fontAlgn="ctr"/>
                      <a:r>
                        <a:rPr lang="en-US" sz="1800" u="none" strike="noStrike" dirty="0">
                          <a:effectLst/>
                        </a:rPr>
                        <a:t>Other</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15%</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4241180556"/>
                  </a:ext>
                </a:extLst>
              </a:tr>
              <a:tr h="239666">
                <a:tc vMerge="1">
                  <a:txBody>
                    <a:bodyPr/>
                    <a:lstStyle/>
                    <a:p>
                      <a:endParaRPr lang="en-US"/>
                    </a:p>
                  </a:txBody>
                  <a:tcPr/>
                </a:tc>
                <a:tc>
                  <a:txBody>
                    <a:bodyPr/>
                    <a:lstStyle/>
                    <a:p>
                      <a:pPr algn="l" fontAlgn="ctr"/>
                      <a:r>
                        <a:rPr lang="en-US" sz="1800" u="none" strike="noStrike" dirty="0">
                          <a:effectLst/>
                        </a:rPr>
                        <a:t>American Indian</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3658610935"/>
                  </a:ext>
                </a:extLst>
              </a:tr>
              <a:tr h="471675">
                <a:tc vMerge="1">
                  <a:txBody>
                    <a:bodyPr/>
                    <a:lstStyle/>
                    <a:p>
                      <a:endParaRPr lang="en-US"/>
                    </a:p>
                  </a:txBody>
                  <a:tcPr/>
                </a:tc>
                <a:tc>
                  <a:txBody>
                    <a:bodyPr/>
                    <a:lstStyle/>
                    <a:p>
                      <a:pPr algn="l" fontAlgn="ctr"/>
                      <a:r>
                        <a:rPr lang="en-US" sz="1800" u="none" strike="noStrike" dirty="0">
                          <a:effectLst/>
                        </a:rPr>
                        <a:t>Asian</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5%</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4234466256"/>
                  </a:ext>
                </a:extLst>
              </a:tr>
              <a:tr h="338131">
                <a:tc vMerge="1">
                  <a:txBody>
                    <a:bodyPr/>
                    <a:lstStyle/>
                    <a:p>
                      <a:endParaRPr lang="en-US"/>
                    </a:p>
                  </a:txBody>
                  <a:tcPr/>
                </a:tc>
                <a:tc>
                  <a:txBody>
                    <a:bodyPr/>
                    <a:lstStyle/>
                    <a:p>
                      <a:pPr algn="l" fontAlgn="ctr"/>
                      <a:r>
                        <a:rPr lang="en-US" sz="1800" u="none" strike="noStrike" dirty="0">
                          <a:effectLst/>
                        </a:rPr>
                        <a:t>Do not know</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tc>
                  <a:txBody>
                    <a:bodyPr/>
                    <a:lstStyle/>
                    <a:p>
                      <a:pPr algn="ctr" fontAlgn="ctr"/>
                      <a:r>
                        <a:rPr lang="en-US" sz="1800" u="none" strike="noStrike" dirty="0">
                          <a:effectLst/>
                        </a:rPr>
                        <a:t>5%</a:t>
                      </a:r>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8047" marR="8047" marT="8047" marB="0" anchor="ctr"/>
                </a:tc>
                <a:extLst>
                  <a:ext uri="{0D108BD9-81ED-4DB2-BD59-A6C34878D82A}">
                    <a16:rowId xmlns:a16="http://schemas.microsoft.com/office/drawing/2014/main" val="1851488147"/>
                  </a:ext>
                </a:extLst>
              </a:tr>
            </a:tbl>
          </a:graphicData>
        </a:graphic>
      </p:graphicFrame>
      <p:sp>
        <p:nvSpPr>
          <p:cNvPr id="3" name="Title 2">
            <a:extLst>
              <a:ext uri="{FF2B5EF4-FFF2-40B4-BE49-F238E27FC236}">
                <a16:creationId xmlns:a16="http://schemas.microsoft.com/office/drawing/2014/main" id="{03BBA7A5-8DBF-34DD-0D9D-D93FD77F5B3E}"/>
              </a:ext>
            </a:extLst>
          </p:cNvPr>
          <p:cNvSpPr>
            <a:spLocks noGrp="1"/>
          </p:cNvSpPr>
          <p:nvPr>
            <p:ph type="title"/>
          </p:nvPr>
        </p:nvSpPr>
        <p:spPr>
          <a:xfrm>
            <a:off x="0" y="260969"/>
            <a:ext cx="3764280" cy="802260"/>
          </a:xfrm>
        </p:spPr>
        <p:txBody>
          <a:bodyPr/>
          <a:lstStyle/>
          <a:p>
            <a:r>
              <a:rPr lang="en-US" dirty="0"/>
              <a:t>Sample</a:t>
            </a:r>
          </a:p>
        </p:txBody>
      </p:sp>
      <p:sp>
        <p:nvSpPr>
          <p:cNvPr id="4" name="TextBox 3">
            <a:extLst>
              <a:ext uri="{FF2B5EF4-FFF2-40B4-BE49-F238E27FC236}">
                <a16:creationId xmlns:a16="http://schemas.microsoft.com/office/drawing/2014/main" id="{5B84B207-EF44-1F94-0876-FC8E57649ABB}"/>
              </a:ext>
            </a:extLst>
          </p:cNvPr>
          <p:cNvSpPr txBox="1"/>
          <p:nvPr/>
        </p:nvSpPr>
        <p:spPr>
          <a:xfrm>
            <a:off x="685800" y="1264920"/>
            <a:ext cx="2575560" cy="3046986"/>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Segoe UI" panose="020B0502040204020203" pitchFamily="34" charset="0"/>
                <a:cs typeface="Segoe UI" panose="020B0502040204020203" pitchFamily="34" charset="0"/>
                <a:sym typeface="Arial"/>
              </a:rPr>
              <a:t>Data shown includes those who enrolled in CATALIST services.  </a:t>
            </a:r>
          </a:p>
          <a:p>
            <a:pPr marL="0" marR="0" indent="0" algn="l" defTabSz="457200" rtl="0" fontAlgn="auto" latinLnBrk="0" hangingPunct="0">
              <a:lnSpc>
                <a:spcPct val="100000"/>
              </a:lnSpc>
              <a:spcBef>
                <a:spcPts val="0"/>
              </a:spcBef>
              <a:spcAft>
                <a:spcPts val="0"/>
              </a:spcAft>
              <a:buClrTx/>
              <a:buSzTx/>
              <a:buFontTx/>
              <a:buNone/>
              <a:tabLst/>
            </a:pPr>
            <a:endParaRPr lang="en-US" sz="2400" dirty="0">
              <a:solidFill>
                <a:schemeClr val="bg1"/>
              </a:solidFill>
              <a:latin typeface="Segoe UI" panose="020B0502040204020203" pitchFamily="34" charset="0"/>
              <a:cs typeface="Segoe UI" panose="020B0502040204020203" pitchFamily="34" charset="0"/>
            </a:endParaRPr>
          </a:p>
          <a:p>
            <a:pPr marL="0" marR="0" indent="0" algn="l"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Segoe UI" panose="020B0502040204020203" pitchFamily="34" charset="0"/>
                <a:cs typeface="Segoe UI" panose="020B0502040204020203" pitchFamily="34" charset="0"/>
                <a:sym typeface="Arial"/>
              </a:rPr>
              <a:t>To date, that includes 20 youth.</a:t>
            </a:r>
          </a:p>
        </p:txBody>
      </p:sp>
      <p:sp>
        <p:nvSpPr>
          <p:cNvPr id="5" name="TextBox 4">
            <a:extLst>
              <a:ext uri="{FF2B5EF4-FFF2-40B4-BE49-F238E27FC236}">
                <a16:creationId xmlns:a16="http://schemas.microsoft.com/office/drawing/2014/main" id="{ADF1F385-9B13-F283-3801-7E961B7278AF}"/>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68140189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1818F-D934-B574-F8E3-50BC0A352C5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BC3D743-A8B3-9B01-C49C-4B97F9146F47}"/>
              </a:ext>
            </a:extLst>
          </p:cNvPr>
          <p:cNvSpPr/>
          <p:nvPr/>
        </p:nvSpPr>
        <p:spPr>
          <a:xfrm>
            <a:off x="4564856" y="775326"/>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Title 7">
            <a:extLst>
              <a:ext uri="{FF2B5EF4-FFF2-40B4-BE49-F238E27FC236}">
                <a16:creationId xmlns:a16="http://schemas.microsoft.com/office/drawing/2014/main" id="{AFA2EB4D-C3B6-903E-EEFE-F5B55187ECF2}"/>
              </a:ext>
            </a:extLst>
          </p:cNvPr>
          <p:cNvSpPr>
            <a:spLocks noGrp="1"/>
          </p:cNvSpPr>
          <p:nvPr>
            <p:ph type="title"/>
          </p:nvPr>
        </p:nvSpPr>
        <p:spPr/>
        <p:txBody>
          <a:bodyPr/>
          <a:lstStyle/>
          <a:p>
            <a:r>
              <a:rPr lang="en-US" dirty="0"/>
              <a:t>Social Determinants of Health (N=20)</a:t>
            </a:r>
          </a:p>
        </p:txBody>
      </p:sp>
      <p:graphicFrame>
        <p:nvGraphicFramePr>
          <p:cNvPr id="2" name="Chart 1">
            <a:extLst>
              <a:ext uri="{FF2B5EF4-FFF2-40B4-BE49-F238E27FC236}">
                <a16:creationId xmlns:a16="http://schemas.microsoft.com/office/drawing/2014/main" id="{1508522B-EB9F-D1ED-AED1-AD60FC294715}"/>
              </a:ext>
            </a:extLst>
          </p:cNvPr>
          <p:cNvGraphicFramePr>
            <a:graphicFrameLocks/>
          </p:cNvGraphicFramePr>
          <p:nvPr>
            <p:extLst>
              <p:ext uri="{D42A27DB-BD31-4B8C-83A1-F6EECF244321}">
                <p14:modId xmlns:p14="http://schemas.microsoft.com/office/powerpoint/2010/main" val="1790970337"/>
              </p:ext>
            </p:extLst>
          </p:nvPr>
        </p:nvGraphicFramePr>
        <p:xfrm>
          <a:off x="342900" y="1063229"/>
          <a:ext cx="8443913" cy="39516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63937D3-A32B-56AC-9ACD-46CC32B0E604}"/>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20968014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50698B3-E761-152E-1F59-DCB6ECEC6622}"/>
              </a:ext>
            </a:extLst>
          </p:cNvPr>
          <p:cNvGraphicFramePr>
            <a:graphicFrameLocks/>
          </p:cNvGraphicFramePr>
          <p:nvPr>
            <p:extLst>
              <p:ext uri="{D42A27DB-BD31-4B8C-83A1-F6EECF244321}">
                <p14:modId xmlns:p14="http://schemas.microsoft.com/office/powerpoint/2010/main" val="3009923564"/>
              </p:ext>
            </p:extLst>
          </p:nvPr>
        </p:nvGraphicFramePr>
        <p:xfrm>
          <a:off x="585787" y="414338"/>
          <a:ext cx="4314826" cy="44681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9A24A269-A980-07BB-AA3F-769C5DBD9B9E}"/>
              </a:ext>
            </a:extLst>
          </p:cNvPr>
          <p:cNvGraphicFramePr>
            <a:graphicFrameLocks noGrp="1"/>
          </p:cNvGraphicFramePr>
          <p:nvPr>
            <p:extLst>
              <p:ext uri="{D42A27DB-BD31-4B8C-83A1-F6EECF244321}">
                <p14:modId xmlns:p14="http://schemas.microsoft.com/office/powerpoint/2010/main" val="1229442271"/>
              </p:ext>
            </p:extLst>
          </p:nvPr>
        </p:nvGraphicFramePr>
        <p:xfrm>
          <a:off x="5072063" y="704850"/>
          <a:ext cx="3614736" cy="3664167"/>
        </p:xfrm>
        <a:graphic>
          <a:graphicData uri="http://schemas.openxmlformats.org/drawingml/2006/table">
            <a:tbl>
              <a:tblPr>
                <a:tableStyleId>{93296810-A885-4BE3-A3E7-6D5BEEA58F35}</a:tableStyleId>
              </a:tblPr>
              <a:tblGrid>
                <a:gridCol w="1828800">
                  <a:extLst>
                    <a:ext uri="{9D8B030D-6E8A-4147-A177-3AD203B41FA5}">
                      <a16:colId xmlns:a16="http://schemas.microsoft.com/office/drawing/2014/main" val="1415903027"/>
                    </a:ext>
                  </a:extLst>
                </a:gridCol>
                <a:gridCol w="914400">
                  <a:extLst>
                    <a:ext uri="{9D8B030D-6E8A-4147-A177-3AD203B41FA5}">
                      <a16:colId xmlns:a16="http://schemas.microsoft.com/office/drawing/2014/main" val="3956337470"/>
                    </a:ext>
                  </a:extLst>
                </a:gridCol>
                <a:gridCol w="871536">
                  <a:extLst>
                    <a:ext uri="{9D8B030D-6E8A-4147-A177-3AD203B41FA5}">
                      <a16:colId xmlns:a16="http://schemas.microsoft.com/office/drawing/2014/main" val="134008934"/>
                    </a:ext>
                  </a:extLst>
                </a:gridCol>
              </a:tblGrid>
              <a:tr h="838006">
                <a:tc gridSpan="3">
                  <a:txBody>
                    <a:bodyPr/>
                    <a:lstStyle/>
                    <a:p>
                      <a:pPr algn="ctr" fontAlgn="b"/>
                      <a:r>
                        <a:rPr lang="en-US" sz="1920" b="1" u="none" strike="noStrike" dirty="0">
                          <a:solidFill>
                            <a:schemeClr val="bg1"/>
                          </a:solidFill>
                          <a:effectLst/>
                        </a:rPr>
                        <a:t>Substance use risk level (n=20)</a:t>
                      </a:r>
                      <a:endParaRPr lang="en-US" sz="192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1549804"/>
                  </a:ext>
                </a:extLst>
              </a:tr>
              <a:tr h="838006">
                <a:tc>
                  <a:txBody>
                    <a:bodyPr/>
                    <a:lstStyle/>
                    <a:p>
                      <a:pPr algn="l" fontAlgn="b"/>
                      <a:r>
                        <a:rPr lang="en-US" sz="2000" u="none" strike="noStrike" dirty="0">
                          <a:effectLst/>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N</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817781365"/>
                  </a:ext>
                </a:extLst>
              </a:tr>
              <a:tr h="549860">
                <a:tc>
                  <a:txBody>
                    <a:bodyPr/>
                    <a:lstStyle/>
                    <a:p>
                      <a:pPr algn="l" fontAlgn="t"/>
                      <a:r>
                        <a:rPr lang="en-US" sz="2000" u="none" strike="noStrike">
                          <a:effectLst/>
                        </a:rPr>
                        <a:t>No risk</a:t>
                      </a:r>
                      <a:endParaRPr lang="en-US" sz="20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1</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a:effectLst/>
                        </a:rPr>
                        <a:t>5%</a:t>
                      </a:r>
                      <a:endParaRPr lang="en-US" sz="20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3066741863"/>
                  </a:ext>
                </a:extLst>
              </a:tr>
              <a:tr h="505163">
                <a:tc>
                  <a:txBody>
                    <a:bodyPr/>
                    <a:lstStyle/>
                    <a:p>
                      <a:pPr algn="l" fontAlgn="t"/>
                      <a:r>
                        <a:rPr lang="en-US" sz="2000" u="none" strike="noStrike" dirty="0">
                          <a:effectLst/>
                        </a:rPr>
                        <a:t>Low risk</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1</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5%</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1670163057"/>
                  </a:ext>
                </a:extLst>
              </a:tr>
              <a:tr h="493178">
                <a:tc>
                  <a:txBody>
                    <a:bodyPr/>
                    <a:lstStyle/>
                    <a:p>
                      <a:pPr algn="l" fontAlgn="t"/>
                      <a:r>
                        <a:rPr lang="en-US" sz="2000" u="none" strike="noStrike" dirty="0">
                          <a:effectLst/>
                        </a:rPr>
                        <a:t>Moderate risk</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4</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20%</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1185127204"/>
                  </a:ext>
                </a:extLst>
              </a:tr>
              <a:tr h="439954">
                <a:tc>
                  <a:txBody>
                    <a:bodyPr/>
                    <a:lstStyle/>
                    <a:p>
                      <a:pPr algn="l" fontAlgn="t"/>
                      <a:r>
                        <a:rPr lang="en-US" sz="2000" u="none" strike="noStrike" dirty="0">
                          <a:effectLst/>
                        </a:rPr>
                        <a:t>High risk</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14</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000" u="none" strike="noStrike" dirty="0">
                          <a:effectLst/>
                        </a:rPr>
                        <a:t>70%</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150312657"/>
                  </a:ext>
                </a:extLst>
              </a:tr>
            </a:tbl>
          </a:graphicData>
        </a:graphic>
      </p:graphicFrame>
      <p:sp>
        <p:nvSpPr>
          <p:cNvPr id="2" name="TextBox 1">
            <a:extLst>
              <a:ext uri="{FF2B5EF4-FFF2-40B4-BE49-F238E27FC236}">
                <a16:creationId xmlns:a16="http://schemas.microsoft.com/office/drawing/2014/main" id="{23CA712F-1DCC-A6DB-800B-63476E6CE55F}"/>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92320797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8D5AD-FB51-BF46-E228-DB93F0063A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71AC17-343A-B5EC-930F-0515A42F602C}"/>
              </a:ext>
            </a:extLst>
          </p:cNvPr>
          <p:cNvSpPr/>
          <p:nvPr/>
        </p:nvSpPr>
        <p:spPr>
          <a:xfrm>
            <a:off x="4976367" y="1063229"/>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4" name="Chart 3">
            <a:extLst>
              <a:ext uri="{FF2B5EF4-FFF2-40B4-BE49-F238E27FC236}">
                <a16:creationId xmlns:a16="http://schemas.microsoft.com/office/drawing/2014/main" id="{D346340A-05AA-3CCD-9F4C-2E2FCC7B6EC2}"/>
              </a:ext>
            </a:extLst>
          </p:cNvPr>
          <p:cNvGraphicFramePr>
            <a:graphicFrameLocks/>
          </p:cNvGraphicFramePr>
          <p:nvPr>
            <p:extLst>
              <p:ext uri="{D42A27DB-BD31-4B8C-83A1-F6EECF244321}">
                <p14:modId xmlns:p14="http://schemas.microsoft.com/office/powerpoint/2010/main" val="4195666164"/>
              </p:ext>
            </p:extLst>
          </p:nvPr>
        </p:nvGraphicFramePr>
        <p:xfrm>
          <a:off x="657224" y="257171"/>
          <a:ext cx="7858125" cy="1371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BED2EB4-A833-4137-85B0-A78EE31BFF1B}"/>
              </a:ext>
            </a:extLst>
          </p:cNvPr>
          <p:cNvGraphicFramePr>
            <a:graphicFrameLocks/>
          </p:cNvGraphicFramePr>
          <p:nvPr>
            <p:extLst>
              <p:ext uri="{D42A27DB-BD31-4B8C-83A1-F6EECF244321}">
                <p14:modId xmlns:p14="http://schemas.microsoft.com/office/powerpoint/2010/main" val="2718401912"/>
              </p:ext>
            </p:extLst>
          </p:nvPr>
        </p:nvGraphicFramePr>
        <p:xfrm>
          <a:off x="657224" y="1628772"/>
          <a:ext cx="7858125" cy="17478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D1EE7F10-63FC-45AD-9DED-5ACC3962EFA1}"/>
              </a:ext>
            </a:extLst>
          </p:cNvPr>
          <p:cNvGraphicFramePr>
            <a:graphicFrameLocks/>
          </p:cNvGraphicFramePr>
          <p:nvPr>
            <p:extLst>
              <p:ext uri="{D42A27DB-BD31-4B8C-83A1-F6EECF244321}">
                <p14:modId xmlns:p14="http://schemas.microsoft.com/office/powerpoint/2010/main" val="593146373"/>
              </p:ext>
            </p:extLst>
          </p:nvPr>
        </p:nvGraphicFramePr>
        <p:xfrm>
          <a:off x="685797" y="3267077"/>
          <a:ext cx="7829552" cy="1747837"/>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8">
            <a:extLst>
              <a:ext uri="{FF2B5EF4-FFF2-40B4-BE49-F238E27FC236}">
                <a16:creationId xmlns:a16="http://schemas.microsoft.com/office/drawing/2014/main" id="{75847B31-1533-25B5-799B-6C545FA0D047}"/>
              </a:ext>
            </a:extLst>
          </p:cNvPr>
          <p:cNvSpPr/>
          <p:nvPr/>
        </p:nvSpPr>
        <p:spPr>
          <a:xfrm>
            <a:off x="5729288" y="607214"/>
            <a:ext cx="2643186" cy="671513"/>
          </a:xfrm>
          <a:prstGeom prst="ellipse">
            <a:avLst/>
          </a:prstGeom>
          <a:noFill/>
          <a:ln w="28575"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0" name="Oval 9">
            <a:extLst>
              <a:ext uri="{FF2B5EF4-FFF2-40B4-BE49-F238E27FC236}">
                <a16:creationId xmlns:a16="http://schemas.microsoft.com/office/drawing/2014/main" id="{CAFB7B00-FC6D-C727-70A3-8591A80CEAF7}"/>
              </a:ext>
            </a:extLst>
          </p:cNvPr>
          <p:cNvSpPr/>
          <p:nvPr/>
        </p:nvSpPr>
        <p:spPr>
          <a:xfrm>
            <a:off x="5000625" y="1978815"/>
            <a:ext cx="3524249" cy="671513"/>
          </a:xfrm>
          <a:prstGeom prst="ellipse">
            <a:avLst/>
          </a:prstGeom>
          <a:noFill/>
          <a:ln w="28575"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 name="Oval 10">
            <a:extLst>
              <a:ext uri="{FF2B5EF4-FFF2-40B4-BE49-F238E27FC236}">
                <a16:creationId xmlns:a16="http://schemas.microsoft.com/office/drawing/2014/main" id="{5F57E0A5-260A-FE7A-3F97-77E3175210A6}"/>
              </a:ext>
            </a:extLst>
          </p:cNvPr>
          <p:cNvSpPr/>
          <p:nvPr/>
        </p:nvSpPr>
        <p:spPr>
          <a:xfrm>
            <a:off x="4386263" y="3617120"/>
            <a:ext cx="4291011" cy="671513"/>
          </a:xfrm>
          <a:prstGeom prst="ellipse">
            <a:avLst/>
          </a:prstGeom>
          <a:noFill/>
          <a:ln w="28575" cap="flat">
            <a:solidFill>
              <a:srgbClr val="C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TextBox 2">
            <a:extLst>
              <a:ext uri="{FF2B5EF4-FFF2-40B4-BE49-F238E27FC236}">
                <a16:creationId xmlns:a16="http://schemas.microsoft.com/office/drawing/2014/main" id="{8A0A89A8-C57E-8300-7A03-F29DB8E09107}"/>
              </a:ext>
            </a:extLst>
          </p:cNvPr>
          <p:cNvSpPr txBox="1"/>
          <p:nvPr/>
        </p:nvSpPr>
        <p:spPr>
          <a:xfrm>
            <a:off x="22304" y="4863965"/>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86175574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02F321-1C19-3150-87DD-13C529A1A79D}"/>
              </a:ext>
            </a:extLst>
          </p:cNvPr>
          <p:cNvSpPr/>
          <p:nvPr/>
        </p:nvSpPr>
        <p:spPr>
          <a:xfrm>
            <a:off x="4464923" y="355356"/>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3" name="Table 2">
            <a:extLst>
              <a:ext uri="{FF2B5EF4-FFF2-40B4-BE49-F238E27FC236}">
                <a16:creationId xmlns:a16="http://schemas.microsoft.com/office/drawing/2014/main" id="{F6603677-F6ED-BB3E-D115-CDBA73F371F1}"/>
              </a:ext>
            </a:extLst>
          </p:cNvPr>
          <p:cNvGraphicFramePr>
            <a:graphicFrameLocks noGrp="1"/>
          </p:cNvGraphicFramePr>
          <p:nvPr>
            <p:extLst>
              <p:ext uri="{D42A27DB-BD31-4B8C-83A1-F6EECF244321}">
                <p14:modId xmlns:p14="http://schemas.microsoft.com/office/powerpoint/2010/main" val="1264955042"/>
              </p:ext>
            </p:extLst>
          </p:nvPr>
        </p:nvGraphicFramePr>
        <p:xfrm>
          <a:off x="714375" y="1038227"/>
          <a:ext cx="7729536" cy="3283905"/>
        </p:xfrm>
        <a:graphic>
          <a:graphicData uri="http://schemas.openxmlformats.org/drawingml/2006/table">
            <a:tbl>
              <a:tblPr>
                <a:tableStyleId>{5940675A-B579-460E-94D1-54222C63F5DA}</a:tableStyleId>
              </a:tblPr>
              <a:tblGrid>
                <a:gridCol w="2500313">
                  <a:extLst>
                    <a:ext uri="{9D8B030D-6E8A-4147-A177-3AD203B41FA5}">
                      <a16:colId xmlns:a16="http://schemas.microsoft.com/office/drawing/2014/main" val="2936580273"/>
                    </a:ext>
                  </a:extLst>
                </a:gridCol>
                <a:gridCol w="1300162">
                  <a:extLst>
                    <a:ext uri="{9D8B030D-6E8A-4147-A177-3AD203B41FA5}">
                      <a16:colId xmlns:a16="http://schemas.microsoft.com/office/drawing/2014/main" val="2275359640"/>
                    </a:ext>
                  </a:extLst>
                </a:gridCol>
                <a:gridCol w="1200150">
                  <a:extLst>
                    <a:ext uri="{9D8B030D-6E8A-4147-A177-3AD203B41FA5}">
                      <a16:colId xmlns:a16="http://schemas.microsoft.com/office/drawing/2014/main" val="156108727"/>
                    </a:ext>
                  </a:extLst>
                </a:gridCol>
                <a:gridCol w="1328738">
                  <a:extLst>
                    <a:ext uri="{9D8B030D-6E8A-4147-A177-3AD203B41FA5}">
                      <a16:colId xmlns:a16="http://schemas.microsoft.com/office/drawing/2014/main" val="3973183914"/>
                    </a:ext>
                  </a:extLst>
                </a:gridCol>
                <a:gridCol w="1400173">
                  <a:extLst>
                    <a:ext uri="{9D8B030D-6E8A-4147-A177-3AD203B41FA5}">
                      <a16:colId xmlns:a16="http://schemas.microsoft.com/office/drawing/2014/main" val="2198789429"/>
                    </a:ext>
                  </a:extLst>
                </a:gridCol>
              </a:tblGrid>
              <a:tr h="484188">
                <a:tc rowSpan="2">
                  <a:txBody>
                    <a:bodyPr/>
                    <a:lstStyle/>
                    <a:p>
                      <a:pPr algn="ctr" fontAlgn="ctr"/>
                      <a:r>
                        <a:rPr lang="en-US" sz="2800" u="none" strike="noStrike" dirty="0">
                          <a:effectLst/>
                          <a:latin typeface="Segoe UI" panose="020B0502040204020203" pitchFamily="34" charset="0"/>
                          <a:cs typeface="Segoe UI" panose="020B0502040204020203" pitchFamily="34" charset="0"/>
                        </a:rPr>
                        <a:t> </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gridSpan="2">
                  <a:txBody>
                    <a:bodyPr/>
                    <a:lstStyle/>
                    <a:p>
                      <a:pPr algn="ctr" fontAlgn="ctr"/>
                      <a:r>
                        <a:rPr lang="en-US" sz="2800" b="1" u="none" strike="noStrike" dirty="0">
                          <a:effectLst/>
                          <a:latin typeface="Segoe UI" panose="020B0502040204020203" pitchFamily="34" charset="0"/>
                          <a:cs typeface="Segoe UI" panose="020B0502040204020203" pitchFamily="34" charset="0"/>
                        </a:rPr>
                        <a:t>Externalizing</a:t>
                      </a:r>
                    </a:p>
                    <a:p>
                      <a:pPr algn="ctr" fontAlgn="ctr"/>
                      <a:r>
                        <a:rPr lang="en-US" sz="2800" b="1" u="none" strike="noStrike" dirty="0">
                          <a:effectLst/>
                          <a:latin typeface="Segoe UI" panose="020B0502040204020203" pitchFamily="34" charset="0"/>
                          <a:cs typeface="Segoe UI" panose="020B0502040204020203" pitchFamily="34" charset="0"/>
                        </a:rPr>
                        <a:t>Behaviors </a:t>
                      </a:r>
                      <a:endParaRPr lang="en-US" sz="28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accent4">
                        <a:lumMod val="40000"/>
                        <a:lumOff val="60000"/>
                      </a:schemeClr>
                    </a:solidFill>
                  </a:tcPr>
                </a:tc>
                <a:tc hMerge="1">
                  <a:txBody>
                    <a:bodyPr/>
                    <a:lstStyle/>
                    <a:p>
                      <a:endParaRPr lang="en-US"/>
                    </a:p>
                  </a:txBody>
                  <a:tcPr/>
                </a:tc>
                <a:tc gridSpan="2">
                  <a:txBody>
                    <a:bodyPr/>
                    <a:lstStyle/>
                    <a:p>
                      <a:pPr algn="ctr" fontAlgn="ctr"/>
                      <a:r>
                        <a:rPr lang="en-US" sz="2800" b="1" u="none" strike="noStrike" dirty="0">
                          <a:effectLst/>
                          <a:latin typeface="Segoe UI" panose="020B0502040204020203" pitchFamily="34" charset="0"/>
                          <a:cs typeface="Segoe UI" panose="020B0502040204020203" pitchFamily="34" charset="0"/>
                        </a:rPr>
                        <a:t>Crime/Violence Behaviors</a:t>
                      </a:r>
                      <a:endParaRPr lang="en-US" sz="28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rgbClr val="92D050"/>
                    </a:solidFill>
                  </a:tcPr>
                </a:tc>
                <a:tc hMerge="1">
                  <a:txBody>
                    <a:bodyPr/>
                    <a:lstStyle/>
                    <a:p>
                      <a:endParaRPr lang="en-US"/>
                    </a:p>
                  </a:txBody>
                  <a:tcPr/>
                </a:tc>
                <a:extLst>
                  <a:ext uri="{0D108BD9-81ED-4DB2-BD59-A6C34878D82A}">
                    <a16:rowId xmlns:a16="http://schemas.microsoft.com/office/drawing/2014/main" val="1178875629"/>
                  </a:ext>
                </a:extLst>
              </a:tr>
              <a:tr h="484188">
                <a:tc vMerge="1">
                  <a:txBody>
                    <a:bodyPr/>
                    <a:lstStyle/>
                    <a:p>
                      <a:endParaRPr lang="en-US"/>
                    </a:p>
                  </a:txBody>
                  <a:tcPr/>
                </a:tc>
                <a:tc>
                  <a:txBody>
                    <a:bodyPr/>
                    <a:lstStyle/>
                    <a:p>
                      <a:pPr algn="ctr" fontAlgn="ctr"/>
                      <a:r>
                        <a:rPr lang="en-US" sz="2800" u="none" strike="noStrike">
                          <a:effectLst/>
                          <a:latin typeface="Segoe UI" panose="020B0502040204020203" pitchFamily="34" charset="0"/>
                          <a:cs typeface="Segoe UI" panose="020B0502040204020203" pitchFamily="34" charset="0"/>
                        </a:rPr>
                        <a:t>N</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a:effectLst/>
                          <a:latin typeface="Segoe UI" panose="020B0502040204020203" pitchFamily="34" charset="0"/>
                          <a:cs typeface="Segoe UI" panose="020B0502040204020203" pitchFamily="34" charset="0"/>
                        </a:rPr>
                        <a:t>%</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a:effectLst/>
                          <a:latin typeface="Segoe UI" panose="020B0502040204020203" pitchFamily="34" charset="0"/>
                          <a:cs typeface="Segoe UI" panose="020B0502040204020203" pitchFamily="34" charset="0"/>
                        </a:rPr>
                        <a:t>N</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dirty="0">
                          <a:effectLst/>
                          <a:latin typeface="Segoe UI" panose="020B0502040204020203" pitchFamily="34" charset="0"/>
                          <a:cs typeface="Segoe UI" panose="020B0502040204020203" pitchFamily="34" charset="0"/>
                        </a:rPr>
                        <a:t>%</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3461948008"/>
                  </a:ext>
                </a:extLst>
              </a:tr>
              <a:tr h="484188">
                <a:tc>
                  <a:txBody>
                    <a:bodyPr/>
                    <a:lstStyle/>
                    <a:p>
                      <a:pPr algn="l" fontAlgn="ctr"/>
                      <a:r>
                        <a:rPr lang="en-US" sz="2800" u="none" strike="noStrike" dirty="0">
                          <a:effectLst/>
                          <a:latin typeface="Segoe UI" panose="020B0502040204020203" pitchFamily="34" charset="0"/>
                          <a:cs typeface="Segoe UI" panose="020B0502040204020203" pitchFamily="34" charset="0"/>
                        </a:rPr>
                        <a:t>Low risk</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accent4">
                        <a:lumMod val="40000"/>
                        <a:lumOff val="60000"/>
                      </a:schemeClr>
                    </a:solidFill>
                  </a:tcPr>
                </a:tc>
                <a:tc>
                  <a:txBody>
                    <a:bodyPr/>
                    <a:lstStyle/>
                    <a:p>
                      <a:pPr algn="ctr" fontAlgn="ctr"/>
                      <a:r>
                        <a:rPr lang="en-US" sz="2800" u="none" strike="noStrike" dirty="0">
                          <a:effectLst/>
                          <a:latin typeface="Segoe UI" panose="020B0502040204020203" pitchFamily="34" charset="0"/>
                          <a:cs typeface="Segoe UI" panose="020B0502040204020203" pitchFamily="34" charset="0"/>
                        </a:rPr>
                        <a:t>1</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accent4">
                        <a:lumMod val="40000"/>
                        <a:lumOff val="60000"/>
                      </a:schemeClr>
                    </a:solidFill>
                  </a:tcPr>
                </a:tc>
                <a:tc>
                  <a:txBody>
                    <a:bodyPr/>
                    <a:lstStyle/>
                    <a:p>
                      <a:pPr algn="ctr" fontAlgn="ctr"/>
                      <a:r>
                        <a:rPr lang="en-US" sz="2800" u="none" strike="noStrike" dirty="0">
                          <a:effectLst/>
                          <a:latin typeface="Segoe UI" panose="020B0502040204020203" pitchFamily="34" charset="0"/>
                          <a:cs typeface="Segoe UI" panose="020B0502040204020203" pitchFamily="34" charset="0"/>
                        </a:rPr>
                        <a:t>5%</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accent4">
                        <a:lumMod val="40000"/>
                        <a:lumOff val="60000"/>
                      </a:schemeClr>
                    </a:solidFill>
                  </a:tcPr>
                </a:tc>
                <a:tc>
                  <a:txBody>
                    <a:bodyPr/>
                    <a:lstStyle/>
                    <a:p>
                      <a:pPr algn="ctr" fontAlgn="ctr"/>
                      <a:r>
                        <a:rPr lang="en-US" sz="2800" u="none" strike="noStrike" dirty="0">
                          <a:effectLst/>
                          <a:latin typeface="Segoe UI" panose="020B0502040204020203" pitchFamily="34" charset="0"/>
                          <a:cs typeface="Segoe UI" panose="020B0502040204020203" pitchFamily="34" charset="0"/>
                        </a:rPr>
                        <a:t>10</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rgbClr val="92D050"/>
                    </a:solidFill>
                  </a:tcPr>
                </a:tc>
                <a:tc>
                  <a:txBody>
                    <a:bodyPr/>
                    <a:lstStyle/>
                    <a:p>
                      <a:pPr algn="ctr" fontAlgn="ctr"/>
                      <a:r>
                        <a:rPr lang="en-US" sz="2800" u="none" strike="noStrike" dirty="0">
                          <a:effectLst/>
                          <a:latin typeface="Segoe UI" panose="020B0502040204020203" pitchFamily="34" charset="0"/>
                          <a:cs typeface="Segoe UI" panose="020B0502040204020203" pitchFamily="34" charset="0"/>
                        </a:rPr>
                        <a:t>50%</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rgbClr val="92D050"/>
                    </a:solidFill>
                  </a:tcPr>
                </a:tc>
                <a:extLst>
                  <a:ext uri="{0D108BD9-81ED-4DB2-BD59-A6C34878D82A}">
                    <a16:rowId xmlns:a16="http://schemas.microsoft.com/office/drawing/2014/main" val="1507942184"/>
                  </a:ext>
                </a:extLst>
              </a:tr>
              <a:tr h="484188">
                <a:tc>
                  <a:txBody>
                    <a:bodyPr/>
                    <a:lstStyle/>
                    <a:p>
                      <a:pPr algn="l" fontAlgn="ctr"/>
                      <a:r>
                        <a:rPr lang="en-US" sz="2800" u="none" strike="noStrike" dirty="0">
                          <a:effectLst/>
                          <a:latin typeface="Segoe UI" panose="020B0502040204020203" pitchFamily="34" charset="0"/>
                          <a:cs typeface="Segoe UI" panose="020B0502040204020203" pitchFamily="34" charset="0"/>
                        </a:rPr>
                        <a:t>Moderate risk</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a:effectLst/>
                          <a:latin typeface="Segoe UI" panose="020B0502040204020203" pitchFamily="34" charset="0"/>
                          <a:cs typeface="Segoe UI" panose="020B0502040204020203" pitchFamily="34" charset="0"/>
                        </a:rPr>
                        <a:t>8</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a:effectLst/>
                          <a:latin typeface="Segoe UI" panose="020B0502040204020203" pitchFamily="34" charset="0"/>
                          <a:cs typeface="Segoe UI" panose="020B0502040204020203" pitchFamily="34" charset="0"/>
                        </a:rPr>
                        <a:t>40%</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a:effectLst/>
                          <a:latin typeface="Segoe UI" panose="020B0502040204020203" pitchFamily="34" charset="0"/>
                          <a:cs typeface="Segoe UI" panose="020B0502040204020203" pitchFamily="34" charset="0"/>
                        </a:rPr>
                        <a:t>9</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a:effectLst/>
                          <a:latin typeface="Segoe UI" panose="020B0502040204020203" pitchFamily="34" charset="0"/>
                          <a:cs typeface="Segoe UI" panose="020B0502040204020203" pitchFamily="34" charset="0"/>
                        </a:rPr>
                        <a:t>45%</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134071463"/>
                  </a:ext>
                </a:extLst>
              </a:tr>
              <a:tr h="484188">
                <a:tc>
                  <a:txBody>
                    <a:bodyPr/>
                    <a:lstStyle/>
                    <a:p>
                      <a:pPr algn="l" fontAlgn="ctr"/>
                      <a:r>
                        <a:rPr lang="en-US" sz="2800" u="none" strike="noStrike" dirty="0">
                          <a:effectLst/>
                          <a:latin typeface="Segoe UI" panose="020B0502040204020203" pitchFamily="34" charset="0"/>
                          <a:cs typeface="Segoe UI" panose="020B0502040204020203" pitchFamily="34" charset="0"/>
                        </a:rPr>
                        <a:t>Significant risk</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accent4">
                        <a:lumMod val="40000"/>
                        <a:lumOff val="60000"/>
                      </a:schemeClr>
                    </a:solidFill>
                  </a:tcPr>
                </a:tc>
                <a:tc>
                  <a:txBody>
                    <a:bodyPr/>
                    <a:lstStyle/>
                    <a:p>
                      <a:pPr algn="ctr" fontAlgn="ctr"/>
                      <a:r>
                        <a:rPr lang="en-US" sz="2800" u="none" strike="noStrike" dirty="0">
                          <a:effectLst/>
                          <a:latin typeface="Segoe UI" panose="020B0502040204020203" pitchFamily="34" charset="0"/>
                          <a:cs typeface="Segoe UI" panose="020B0502040204020203" pitchFamily="34" charset="0"/>
                        </a:rPr>
                        <a:t>11</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accent4">
                        <a:lumMod val="40000"/>
                        <a:lumOff val="60000"/>
                      </a:schemeClr>
                    </a:solidFill>
                  </a:tcPr>
                </a:tc>
                <a:tc>
                  <a:txBody>
                    <a:bodyPr/>
                    <a:lstStyle/>
                    <a:p>
                      <a:pPr algn="ctr" fontAlgn="ctr"/>
                      <a:r>
                        <a:rPr lang="en-US" sz="2800" u="none" strike="noStrike" dirty="0">
                          <a:effectLst/>
                          <a:latin typeface="Segoe UI" panose="020B0502040204020203" pitchFamily="34" charset="0"/>
                          <a:cs typeface="Segoe UI" panose="020B0502040204020203" pitchFamily="34" charset="0"/>
                        </a:rPr>
                        <a:t>55%</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accent4">
                        <a:lumMod val="40000"/>
                        <a:lumOff val="60000"/>
                      </a:schemeClr>
                    </a:solidFill>
                  </a:tcPr>
                </a:tc>
                <a:tc>
                  <a:txBody>
                    <a:bodyPr/>
                    <a:lstStyle/>
                    <a:p>
                      <a:pPr algn="ctr" fontAlgn="ctr"/>
                      <a:r>
                        <a:rPr lang="en-US" sz="2800" u="none" strike="noStrike" dirty="0">
                          <a:effectLst/>
                          <a:latin typeface="Segoe UI" panose="020B0502040204020203" pitchFamily="34" charset="0"/>
                          <a:cs typeface="Segoe UI" panose="020B0502040204020203" pitchFamily="34" charset="0"/>
                        </a:rPr>
                        <a:t>1</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rgbClr val="92D050"/>
                    </a:solidFill>
                  </a:tcPr>
                </a:tc>
                <a:tc>
                  <a:txBody>
                    <a:bodyPr/>
                    <a:lstStyle/>
                    <a:p>
                      <a:pPr algn="ctr" fontAlgn="ctr"/>
                      <a:r>
                        <a:rPr lang="en-US" sz="2800" u="none" strike="noStrike" dirty="0">
                          <a:effectLst/>
                          <a:latin typeface="Segoe UI" panose="020B0502040204020203" pitchFamily="34" charset="0"/>
                          <a:cs typeface="Segoe UI" panose="020B0502040204020203" pitchFamily="34" charset="0"/>
                        </a:rPr>
                        <a:t>5%</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rgbClr val="92D050"/>
                    </a:solidFill>
                  </a:tcPr>
                </a:tc>
                <a:extLst>
                  <a:ext uri="{0D108BD9-81ED-4DB2-BD59-A6C34878D82A}">
                    <a16:rowId xmlns:a16="http://schemas.microsoft.com/office/drawing/2014/main" val="837171532"/>
                  </a:ext>
                </a:extLst>
              </a:tr>
              <a:tr h="484188">
                <a:tc>
                  <a:txBody>
                    <a:bodyPr/>
                    <a:lstStyle/>
                    <a:p>
                      <a:pPr algn="l" fontAlgn="ctr"/>
                      <a:r>
                        <a:rPr lang="en-US" sz="2800" u="none" strike="noStrike">
                          <a:effectLst/>
                          <a:latin typeface="Segoe UI" panose="020B0502040204020203" pitchFamily="34" charset="0"/>
                          <a:cs typeface="Segoe UI" panose="020B0502040204020203" pitchFamily="34" charset="0"/>
                        </a:rPr>
                        <a:t>Total</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a:effectLst/>
                          <a:latin typeface="Segoe UI" panose="020B0502040204020203" pitchFamily="34" charset="0"/>
                          <a:cs typeface="Segoe UI" panose="020B0502040204020203" pitchFamily="34" charset="0"/>
                        </a:rPr>
                        <a:t>20</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a:effectLst/>
                          <a:latin typeface="Segoe UI" panose="020B0502040204020203" pitchFamily="34" charset="0"/>
                          <a:cs typeface="Segoe UI" panose="020B0502040204020203" pitchFamily="34" charset="0"/>
                        </a:rPr>
                        <a:t> </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a:effectLst/>
                          <a:latin typeface="Segoe UI" panose="020B0502040204020203" pitchFamily="34" charset="0"/>
                          <a:cs typeface="Segoe UI" panose="020B0502040204020203" pitchFamily="34" charset="0"/>
                        </a:rPr>
                        <a:t>20</a:t>
                      </a:r>
                      <a:endParaRPr lang="en-US" sz="2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algn="ctr" fontAlgn="ctr"/>
                      <a:r>
                        <a:rPr lang="en-US" sz="2800" u="none" strike="noStrike" dirty="0">
                          <a:effectLst/>
                          <a:latin typeface="Segoe UI" panose="020B0502040204020203" pitchFamily="34" charset="0"/>
                          <a:cs typeface="Segoe UI" panose="020B0502040204020203" pitchFamily="34" charset="0"/>
                        </a:rPr>
                        <a:t> </a:t>
                      </a:r>
                      <a:endParaRPr lang="en-US" sz="2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1221411761"/>
                  </a:ext>
                </a:extLst>
              </a:tr>
            </a:tbl>
          </a:graphicData>
        </a:graphic>
      </p:graphicFrame>
      <p:sp>
        <p:nvSpPr>
          <p:cNvPr id="4" name="TextBox 3">
            <a:extLst>
              <a:ext uri="{FF2B5EF4-FFF2-40B4-BE49-F238E27FC236}">
                <a16:creationId xmlns:a16="http://schemas.microsoft.com/office/drawing/2014/main" id="{4B8D3C10-737B-3D37-952D-9C2E58F20D6B}"/>
              </a:ext>
            </a:extLst>
          </p:cNvPr>
          <p:cNvSpPr txBox="1"/>
          <p:nvPr/>
        </p:nvSpPr>
        <p:spPr>
          <a:xfrm>
            <a:off x="55757" y="4808210"/>
            <a:ext cx="353493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50" dirty="0">
                <a:effectLst/>
                <a:latin typeface="Arial" panose="020B0604020202020204" pitchFamily="34" charset="0"/>
                <a:ea typeface="Aptos" panose="020B0004020202020204" pitchFamily="34" charset="0"/>
                <a:cs typeface="Arial" panose="020B0604020202020204" pitchFamily="34" charset="0"/>
              </a:rPr>
              <a:t>Unpublished data from CATALIST</a:t>
            </a:r>
            <a:endParaRPr kumimoji="0" lang="en-US" sz="105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39579936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21D7A7A-680C-99F8-57A4-2079F4CCEBBE}"/>
              </a:ext>
            </a:extLst>
          </p:cNvPr>
          <p:cNvSpPr>
            <a:spLocks noGrp="1"/>
          </p:cNvSpPr>
          <p:nvPr>
            <p:ph sz="quarter" idx="16"/>
          </p:nvPr>
        </p:nvSpPr>
        <p:spPr>
          <a:xfrm>
            <a:off x="1019402" y="1917619"/>
            <a:ext cx="4114800" cy="2947772"/>
          </a:xfrm>
        </p:spPr>
        <p:txBody>
          <a:bodyPr/>
          <a:lstStyle/>
          <a:p>
            <a:pPr marL="0" indent="0">
              <a:buNone/>
            </a:pPr>
            <a:r>
              <a:rPr lang="en-US" dirty="0"/>
              <a:t>Part I: Core Components</a:t>
            </a:r>
          </a:p>
          <a:p>
            <a:pPr marL="0" indent="0">
              <a:buNone/>
            </a:pPr>
            <a:endParaRPr lang="en-US" dirty="0"/>
          </a:p>
          <a:p>
            <a:pPr marL="0" indent="0">
              <a:buNone/>
            </a:pPr>
            <a:r>
              <a:rPr lang="en-US" dirty="0"/>
              <a:t>Part II: Implementation Guidance</a:t>
            </a:r>
          </a:p>
          <a:p>
            <a:pPr marL="0" indent="0">
              <a:buNone/>
            </a:pPr>
            <a:endParaRPr lang="en-US" dirty="0"/>
          </a:p>
          <a:p>
            <a:pPr marL="0" indent="0">
              <a:buNone/>
            </a:pPr>
            <a:r>
              <a:rPr lang="en-US" dirty="0"/>
              <a:t>Part III: Evaluation</a:t>
            </a:r>
          </a:p>
          <a:p>
            <a:pPr marL="0" indent="0">
              <a:buNone/>
            </a:pPr>
            <a:endParaRPr lang="en-US" dirty="0"/>
          </a:p>
          <a:p>
            <a:pPr marL="0" indent="0">
              <a:buNone/>
            </a:pPr>
            <a:r>
              <a:rPr lang="en-US" dirty="0"/>
              <a:t>Part IV: Examples</a:t>
            </a:r>
          </a:p>
        </p:txBody>
      </p:sp>
      <p:sp>
        <p:nvSpPr>
          <p:cNvPr id="8" name="Title 7">
            <a:extLst>
              <a:ext uri="{FF2B5EF4-FFF2-40B4-BE49-F238E27FC236}">
                <a16:creationId xmlns:a16="http://schemas.microsoft.com/office/drawing/2014/main" id="{C37EBE77-750A-C638-B45A-20E932F90CA0}"/>
              </a:ext>
            </a:extLst>
          </p:cNvPr>
          <p:cNvSpPr>
            <a:spLocks noGrp="1"/>
          </p:cNvSpPr>
          <p:nvPr>
            <p:ph type="title"/>
          </p:nvPr>
        </p:nvSpPr>
        <p:spPr/>
        <p:txBody>
          <a:bodyPr/>
          <a:lstStyle/>
          <a:p>
            <a:r>
              <a:rPr lang="en-US" dirty="0"/>
              <a:t>CATALIST Implementation Guide</a:t>
            </a:r>
          </a:p>
        </p:txBody>
      </p:sp>
      <p:sp>
        <p:nvSpPr>
          <p:cNvPr id="13" name="Content Placeholder 12">
            <a:extLst>
              <a:ext uri="{FF2B5EF4-FFF2-40B4-BE49-F238E27FC236}">
                <a16:creationId xmlns:a16="http://schemas.microsoft.com/office/drawing/2014/main" id="{DB6F61B4-F4FD-8858-FE4F-AB8197417FC2}"/>
              </a:ext>
            </a:extLst>
          </p:cNvPr>
          <p:cNvSpPr>
            <a:spLocks noGrp="1"/>
          </p:cNvSpPr>
          <p:nvPr>
            <p:ph sz="quarter" idx="19"/>
          </p:nvPr>
        </p:nvSpPr>
        <p:spPr>
          <a:xfrm>
            <a:off x="13562" y="1307579"/>
            <a:ext cx="4114800" cy="312988"/>
          </a:xfrm>
        </p:spPr>
        <p:txBody>
          <a:bodyPr/>
          <a:lstStyle/>
          <a:p>
            <a:pPr algn="ctr"/>
            <a:r>
              <a:rPr lang="en-US" dirty="0"/>
              <a:t>Table of Contents</a:t>
            </a:r>
          </a:p>
        </p:txBody>
      </p:sp>
      <p:pic>
        <p:nvPicPr>
          <p:cNvPr id="1026" name="Picture 1">
            <a:extLst>
              <a:ext uri="{FF2B5EF4-FFF2-40B4-BE49-F238E27FC236}">
                <a16:creationId xmlns:a16="http://schemas.microsoft.com/office/drawing/2014/main" id="{A8F8D131-C7D8-B553-8CD7-3BA5A5739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079" y="1330844"/>
            <a:ext cx="3000586" cy="300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9083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B5E2-8931-F5A8-F5CB-FE039B455B0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1926BF4-736D-979D-4425-3F129E1A95B2}"/>
              </a:ext>
            </a:extLst>
          </p:cNvPr>
          <p:cNvSpPr>
            <a:spLocks noGrp="1"/>
          </p:cNvSpPr>
          <p:nvPr>
            <p:ph sz="quarter" idx="14"/>
          </p:nvPr>
        </p:nvSpPr>
        <p:spPr/>
        <p:txBody>
          <a:bodyPr lIns="91440" tIns="45720" rIns="91440" bIns="45720" anchor="t"/>
          <a:lstStyle/>
          <a:p>
            <a:r>
              <a:rPr lang="en-US" dirty="0"/>
              <a:t>Illustrate a community-driven model developed in response to identified substance use and co-morbid behavioral health needs in justice-involved youth and their caregivers</a:t>
            </a:r>
          </a:p>
          <a:p>
            <a:r>
              <a:rPr lang="en-US" dirty="0"/>
              <a:t>Compare the approaches and lessons learned from two unique communities in operationalizing the CATALIST model using their individual resources</a:t>
            </a:r>
          </a:p>
          <a:p>
            <a:r>
              <a:rPr lang="en-US" dirty="0"/>
              <a:t>Examine the preliminary quantitative and qualitative outcomes from the first two years of implementation</a:t>
            </a:r>
          </a:p>
          <a:p>
            <a:pPr marL="0" indent="0">
              <a:spcBef>
                <a:spcPts val="0"/>
              </a:spcBef>
              <a:spcAft>
                <a:spcPts val="1200"/>
              </a:spcAft>
              <a:buNone/>
            </a:pPr>
            <a:endParaRPr lang="en-US" dirty="0"/>
          </a:p>
        </p:txBody>
      </p:sp>
    </p:spTree>
    <p:extLst>
      <p:ext uri="{BB962C8B-B14F-4D97-AF65-F5344CB8AC3E}">
        <p14:creationId xmlns:p14="http://schemas.microsoft.com/office/powerpoint/2010/main" val="318610829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5A7AB-FF5C-DB98-EF2F-34ED13BF3D1F}"/>
              </a:ext>
            </a:extLst>
          </p:cNvPr>
          <p:cNvSpPr>
            <a:spLocks noGrp="1"/>
          </p:cNvSpPr>
          <p:nvPr>
            <p:ph type="body" sz="quarter" idx="10"/>
          </p:nvPr>
        </p:nvSpPr>
        <p:spPr>
          <a:xfrm>
            <a:off x="433387" y="2952463"/>
            <a:ext cx="8277225" cy="1725612"/>
          </a:xfrm>
        </p:spPr>
        <p:txBody>
          <a:bodyPr/>
          <a:lstStyle/>
          <a:p>
            <a:endParaRPr lang="en-US" dirty="0"/>
          </a:p>
          <a:p>
            <a:endParaRPr lang="en-US" dirty="0"/>
          </a:p>
          <a:p>
            <a:endParaRPr lang="en-US" dirty="0"/>
          </a:p>
          <a:p>
            <a:r>
              <a:rPr lang="en-US" dirty="0"/>
              <a:t>Lora Peppard: lpeppard@wb.hidta.org</a:t>
            </a:r>
            <a:br>
              <a:rPr lang="en-US" dirty="0"/>
            </a:br>
            <a:endParaRPr lang="en-US" dirty="0"/>
          </a:p>
        </p:txBody>
      </p:sp>
      <p:pic>
        <p:nvPicPr>
          <p:cNvPr id="2" name="Picture 1">
            <a:extLst>
              <a:ext uri="{FF2B5EF4-FFF2-40B4-BE49-F238E27FC236}">
                <a16:creationId xmlns:a16="http://schemas.microsoft.com/office/drawing/2014/main" id="{66970B90-E3EB-1A82-5659-6CAFA224E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65" y="3289186"/>
            <a:ext cx="1334345" cy="133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1254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4F3086-975D-F5DB-7704-EB1EB7B1DD2E}"/>
              </a:ext>
            </a:extLst>
          </p:cNvPr>
          <p:cNvSpPr/>
          <p:nvPr/>
        </p:nvSpPr>
        <p:spPr>
          <a:xfrm>
            <a:off x="4976367" y="1063229"/>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732EB5E2-8931-F5A8-F5CB-FE039B455B0C}"/>
              </a:ext>
            </a:extLst>
          </p:cNvPr>
          <p:cNvSpPr>
            <a:spLocks noGrp="1"/>
          </p:cNvSpPr>
          <p:nvPr>
            <p:ph type="title"/>
          </p:nvPr>
        </p:nvSpPr>
        <p:spPr/>
        <p:txBody>
          <a:bodyPr/>
          <a:lstStyle/>
          <a:p>
            <a:r>
              <a:rPr lang="en-US" dirty="0"/>
              <a:t>CATALIST OVERVIEW</a:t>
            </a:r>
          </a:p>
        </p:txBody>
      </p:sp>
      <p:pic>
        <p:nvPicPr>
          <p:cNvPr id="9" name="Picture 8">
            <a:extLst>
              <a:ext uri="{FF2B5EF4-FFF2-40B4-BE49-F238E27FC236}">
                <a16:creationId xmlns:a16="http://schemas.microsoft.com/office/drawing/2014/main" id="{318BDDDD-9ADC-822E-723F-36247A6FE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473" y="1828651"/>
            <a:ext cx="2985232" cy="1793528"/>
          </a:xfrm>
          <a:prstGeom prst="rect">
            <a:avLst/>
          </a:prstGeom>
        </p:spPr>
      </p:pic>
      <p:grpSp>
        <p:nvGrpSpPr>
          <p:cNvPr id="24" name="Group 23">
            <a:extLst>
              <a:ext uri="{FF2B5EF4-FFF2-40B4-BE49-F238E27FC236}">
                <a16:creationId xmlns:a16="http://schemas.microsoft.com/office/drawing/2014/main" id="{F2B68A03-5122-6630-3EE6-C069EB7A3E90}"/>
              </a:ext>
            </a:extLst>
          </p:cNvPr>
          <p:cNvGrpSpPr/>
          <p:nvPr/>
        </p:nvGrpSpPr>
        <p:grpSpPr>
          <a:xfrm>
            <a:off x="1001318" y="1181075"/>
            <a:ext cx="6390167" cy="4345564"/>
            <a:chOff x="4364720" y="1181075"/>
            <a:chExt cx="6390167" cy="4345564"/>
          </a:xfrm>
        </p:grpSpPr>
        <p:sp>
          <p:nvSpPr>
            <p:cNvPr id="11" name="Content Placeholder 2">
              <a:extLst>
                <a:ext uri="{FF2B5EF4-FFF2-40B4-BE49-F238E27FC236}">
                  <a16:creationId xmlns:a16="http://schemas.microsoft.com/office/drawing/2014/main" id="{A0E309E0-D74A-CDD9-5D9B-490FD95D5C5B}"/>
                </a:ext>
              </a:extLst>
            </p:cNvPr>
            <p:cNvSpPr txBox="1">
              <a:spLocks/>
            </p:cNvSpPr>
            <p:nvPr/>
          </p:nvSpPr>
          <p:spPr>
            <a:xfrm>
              <a:off x="4364720" y="1181075"/>
              <a:ext cx="416627" cy="4345564"/>
            </a:xfrm>
            <a:prstGeom prst="rect">
              <a:avLst/>
            </a:prstGeom>
          </p:spPr>
          <p:txBody>
            <a:bodyPr>
              <a:noAutofit/>
            </a:bodyPr>
            <a:lstStyle>
              <a:lvl1pPr marL="2571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marL="0" indent="0" hangingPunct="1">
                <a:buFont typeface="Arial"/>
                <a:buNone/>
              </a:pPr>
              <a:r>
                <a:rPr lang="en-US" sz="2800" b="1" dirty="0">
                  <a:solidFill>
                    <a:srgbClr val="000066"/>
                  </a:solidFill>
                </a:rPr>
                <a:t>C </a:t>
              </a:r>
              <a:endParaRPr lang="en-US" sz="2800" b="1" dirty="0"/>
            </a:p>
            <a:p>
              <a:pPr marL="0" indent="0" hangingPunct="1">
                <a:buFont typeface="Arial"/>
                <a:buNone/>
              </a:pPr>
              <a:r>
                <a:rPr lang="en-US" sz="2800" b="1" dirty="0">
                  <a:solidFill>
                    <a:srgbClr val="000066"/>
                  </a:solidFill>
                </a:rPr>
                <a:t>A </a:t>
              </a:r>
              <a:endParaRPr lang="en-US" sz="2800" b="1" dirty="0"/>
            </a:p>
            <a:p>
              <a:pPr marL="0" indent="0" hangingPunct="1">
                <a:buFont typeface="Arial"/>
                <a:buNone/>
              </a:pPr>
              <a:r>
                <a:rPr lang="en-US" sz="2800" b="1" dirty="0">
                  <a:solidFill>
                    <a:srgbClr val="000066"/>
                  </a:solidFill>
                </a:rPr>
                <a:t>T </a:t>
              </a:r>
              <a:endParaRPr lang="en-US" sz="2800" b="1" dirty="0"/>
            </a:p>
            <a:p>
              <a:pPr marL="0" indent="0" hangingPunct="1">
                <a:buFont typeface="Arial"/>
                <a:buNone/>
              </a:pPr>
              <a:r>
                <a:rPr lang="en-US" sz="2800" b="1" dirty="0">
                  <a:solidFill>
                    <a:srgbClr val="000066"/>
                  </a:solidFill>
                </a:rPr>
                <a:t>A </a:t>
              </a:r>
              <a:r>
                <a:rPr lang="en-US" sz="2800" b="1" dirty="0"/>
                <a:t> </a:t>
              </a:r>
            </a:p>
            <a:p>
              <a:pPr marL="0" indent="0" hangingPunct="1">
                <a:buFont typeface="Arial"/>
                <a:buNone/>
              </a:pPr>
              <a:r>
                <a:rPr lang="en-US" sz="2800" b="1" dirty="0">
                  <a:solidFill>
                    <a:srgbClr val="000066"/>
                  </a:solidFill>
                </a:rPr>
                <a:t>L  </a:t>
              </a:r>
              <a:endParaRPr lang="en-US" sz="2800" b="1" dirty="0"/>
            </a:p>
            <a:p>
              <a:pPr marL="0" indent="0" hangingPunct="1">
                <a:buFont typeface="Arial"/>
                <a:buNone/>
              </a:pPr>
              <a:r>
                <a:rPr lang="en-US" sz="2800" b="1" dirty="0">
                  <a:solidFill>
                    <a:srgbClr val="000066"/>
                  </a:solidFill>
                </a:rPr>
                <a:t> I</a:t>
              </a:r>
              <a:endParaRPr lang="en-US" sz="2800" b="1" dirty="0"/>
            </a:p>
            <a:p>
              <a:pPr marL="0" indent="0" hangingPunct="1">
                <a:buFont typeface="Arial"/>
                <a:buNone/>
              </a:pPr>
              <a:r>
                <a:rPr lang="en-US" sz="2800" b="1" dirty="0">
                  <a:solidFill>
                    <a:srgbClr val="000066"/>
                  </a:solidFill>
                </a:rPr>
                <a:t>S</a:t>
              </a:r>
              <a:endParaRPr lang="en-US" sz="2800" b="1" dirty="0"/>
            </a:p>
            <a:p>
              <a:pPr marL="0" indent="0" hangingPunct="1">
                <a:buFont typeface="Arial"/>
                <a:buNone/>
              </a:pPr>
              <a:r>
                <a:rPr lang="en-US" sz="2800" b="1" dirty="0">
                  <a:solidFill>
                    <a:srgbClr val="000066"/>
                  </a:solidFill>
                </a:rPr>
                <a:t>T</a:t>
              </a:r>
              <a:endParaRPr lang="en-US" sz="2800" b="1" dirty="0"/>
            </a:p>
          </p:txBody>
        </p:sp>
        <p:sp>
          <p:nvSpPr>
            <p:cNvPr id="12" name="Rectangle 11">
              <a:extLst>
                <a:ext uri="{FF2B5EF4-FFF2-40B4-BE49-F238E27FC236}">
                  <a16:creationId xmlns:a16="http://schemas.microsoft.com/office/drawing/2014/main" id="{B3FC8A2B-05A4-0CDE-325C-0B7B0CC7A3C1}"/>
                </a:ext>
              </a:extLst>
            </p:cNvPr>
            <p:cNvSpPr/>
            <p:nvPr/>
          </p:nvSpPr>
          <p:spPr>
            <a:xfrm>
              <a:off x="4633755" y="1199091"/>
              <a:ext cx="6096000" cy="400110"/>
            </a:xfrm>
            <a:prstGeom prst="rect">
              <a:avLst/>
            </a:prstGeom>
          </p:spPr>
          <p:txBody>
            <a:bodyPr>
              <a:spAutoFit/>
            </a:bodyPr>
            <a:lstStyle/>
            <a:p>
              <a:r>
                <a:rPr lang="en-US" sz="2000" dirty="0" err="1">
                  <a:solidFill>
                    <a:srgbClr val="CC9900"/>
                  </a:solidFill>
                </a:rPr>
                <a:t>ommunity</a:t>
              </a:r>
              <a:r>
                <a:rPr lang="en-US" sz="2000" dirty="0">
                  <a:solidFill>
                    <a:srgbClr val="CC9900"/>
                  </a:solidFill>
                </a:rPr>
                <a:t>-based</a:t>
              </a:r>
            </a:p>
          </p:txBody>
        </p:sp>
        <p:sp>
          <p:nvSpPr>
            <p:cNvPr id="17" name="Rectangle 16">
              <a:extLst>
                <a:ext uri="{FF2B5EF4-FFF2-40B4-BE49-F238E27FC236}">
                  <a16:creationId xmlns:a16="http://schemas.microsoft.com/office/drawing/2014/main" id="{096B6FA9-DB95-9989-06DE-5CB9BEDF3D83}"/>
                </a:ext>
              </a:extLst>
            </p:cNvPr>
            <p:cNvSpPr/>
            <p:nvPr/>
          </p:nvSpPr>
          <p:spPr>
            <a:xfrm>
              <a:off x="4649502" y="1628596"/>
              <a:ext cx="6096000" cy="400110"/>
            </a:xfrm>
            <a:prstGeom prst="rect">
              <a:avLst/>
            </a:prstGeom>
          </p:spPr>
          <p:txBody>
            <a:bodyPr>
              <a:spAutoFit/>
            </a:bodyPr>
            <a:lstStyle/>
            <a:p>
              <a:r>
                <a:rPr lang="en-US" sz="2000" dirty="0" err="1">
                  <a:solidFill>
                    <a:srgbClr val="CC9900"/>
                  </a:solidFill>
                </a:rPr>
                <a:t>ssessment</a:t>
              </a:r>
              <a:r>
                <a:rPr lang="en-US" sz="2000" dirty="0">
                  <a:solidFill>
                    <a:srgbClr val="CC9900"/>
                  </a:solidFill>
                </a:rPr>
                <a:t> </a:t>
              </a:r>
              <a:r>
                <a:rPr lang="en-US" sz="1200" dirty="0">
                  <a:solidFill>
                    <a:srgbClr val="CC9900"/>
                  </a:solidFill>
                </a:rPr>
                <a:t>and</a:t>
              </a:r>
            </a:p>
          </p:txBody>
        </p:sp>
        <p:sp>
          <p:nvSpPr>
            <p:cNvPr id="18" name="Rectangle 17">
              <a:extLst>
                <a:ext uri="{FF2B5EF4-FFF2-40B4-BE49-F238E27FC236}">
                  <a16:creationId xmlns:a16="http://schemas.microsoft.com/office/drawing/2014/main" id="{8EAD7B0C-F828-7E09-D451-270D848C305B}"/>
                </a:ext>
              </a:extLst>
            </p:cNvPr>
            <p:cNvSpPr/>
            <p:nvPr/>
          </p:nvSpPr>
          <p:spPr>
            <a:xfrm>
              <a:off x="4633755" y="2033876"/>
              <a:ext cx="6096000" cy="400110"/>
            </a:xfrm>
            <a:prstGeom prst="rect">
              <a:avLst/>
            </a:prstGeom>
          </p:spPr>
          <p:txBody>
            <a:bodyPr>
              <a:spAutoFit/>
            </a:bodyPr>
            <a:lstStyle/>
            <a:p>
              <a:r>
                <a:rPr lang="en-US" sz="2000" dirty="0" err="1">
                  <a:solidFill>
                    <a:srgbClr val="CC9900"/>
                  </a:solidFill>
                </a:rPr>
                <a:t>reatment</a:t>
              </a:r>
              <a:r>
                <a:rPr lang="en-US" sz="2000" dirty="0">
                  <a:solidFill>
                    <a:srgbClr val="CC9900"/>
                  </a:solidFill>
                </a:rPr>
                <a:t> </a:t>
              </a:r>
              <a:r>
                <a:rPr lang="en-US" sz="1200" dirty="0">
                  <a:solidFill>
                    <a:srgbClr val="CC9900"/>
                  </a:solidFill>
                </a:rPr>
                <a:t>for</a:t>
              </a:r>
            </a:p>
          </p:txBody>
        </p:sp>
        <p:sp>
          <p:nvSpPr>
            <p:cNvPr id="19" name="Rectangle 18">
              <a:extLst>
                <a:ext uri="{FF2B5EF4-FFF2-40B4-BE49-F238E27FC236}">
                  <a16:creationId xmlns:a16="http://schemas.microsoft.com/office/drawing/2014/main" id="{9005EA11-F147-2E72-CA4B-A1A0CF832959}"/>
                </a:ext>
              </a:extLst>
            </p:cNvPr>
            <p:cNvSpPr/>
            <p:nvPr/>
          </p:nvSpPr>
          <p:spPr>
            <a:xfrm>
              <a:off x="4649502" y="2461778"/>
              <a:ext cx="6096000" cy="400110"/>
            </a:xfrm>
            <a:prstGeom prst="rect">
              <a:avLst/>
            </a:prstGeom>
          </p:spPr>
          <p:txBody>
            <a:bodyPr>
              <a:spAutoFit/>
            </a:bodyPr>
            <a:lstStyle/>
            <a:p>
              <a:r>
                <a:rPr lang="en-US" sz="2000" dirty="0" err="1">
                  <a:solidFill>
                    <a:srgbClr val="CC9900"/>
                  </a:solidFill>
                </a:rPr>
                <a:t>dolescents</a:t>
              </a:r>
              <a:r>
                <a:rPr lang="en-US" sz="2000" dirty="0">
                  <a:solidFill>
                    <a:srgbClr val="CC9900"/>
                  </a:solidFill>
                </a:rPr>
                <a:t> &amp; Families </a:t>
              </a:r>
              <a:r>
                <a:rPr lang="en-US" sz="1200" dirty="0">
                  <a:solidFill>
                    <a:srgbClr val="CC9900"/>
                  </a:solidFill>
                </a:rPr>
                <a:t>to</a:t>
              </a:r>
            </a:p>
          </p:txBody>
        </p:sp>
        <p:sp>
          <p:nvSpPr>
            <p:cNvPr id="20" name="Rectangle 19">
              <a:extLst>
                <a:ext uri="{FF2B5EF4-FFF2-40B4-BE49-F238E27FC236}">
                  <a16:creationId xmlns:a16="http://schemas.microsoft.com/office/drawing/2014/main" id="{53D34EB5-76D2-3AEE-4FD8-15C066B5F80F}"/>
                </a:ext>
              </a:extLst>
            </p:cNvPr>
            <p:cNvSpPr/>
            <p:nvPr/>
          </p:nvSpPr>
          <p:spPr>
            <a:xfrm>
              <a:off x="4650141" y="2863494"/>
              <a:ext cx="6096000" cy="400110"/>
            </a:xfrm>
            <a:prstGeom prst="rect">
              <a:avLst/>
            </a:prstGeom>
          </p:spPr>
          <p:txBody>
            <a:bodyPr>
              <a:spAutoFit/>
            </a:bodyPr>
            <a:lstStyle/>
            <a:p>
              <a:r>
                <a:rPr lang="en-US" sz="2000" dirty="0" err="1">
                  <a:solidFill>
                    <a:srgbClr val="CC9900"/>
                  </a:solidFill>
                </a:rPr>
                <a:t>aunch</a:t>
              </a:r>
              <a:endParaRPr lang="en-US" sz="2000" dirty="0">
                <a:solidFill>
                  <a:srgbClr val="CC9900"/>
                </a:solidFill>
              </a:endParaRPr>
            </a:p>
          </p:txBody>
        </p:sp>
        <p:sp>
          <p:nvSpPr>
            <p:cNvPr id="21" name="Rectangle 20">
              <a:extLst>
                <a:ext uri="{FF2B5EF4-FFF2-40B4-BE49-F238E27FC236}">
                  <a16:creationId xmlns:a16="http://schemas.microsoft.com/office/drawing/2014/main" id="{88371005-EFB9-DAC2-E35E-E17A21FC3A57}"/>
                </a:ext>
              </a:extLst>
            </p:cNvPr>
            <p:cNvSpPr/>
            <p:nvPr/>
          </p:nvSpPr>
          <p:spPr>
            <a:xfrm>
              <a:off x="4658887" y="3278756"/>
              <a:ext cx="6096000" cy="400110"/>
            </a:xfrm>
            <a:prstGeom prst="rect">
              <a:avLst/>
            </a:prstGeom>
          </p:spPr>
          <p:txBody>
            <a:bodyPr>
              <a:spAutoFit/>
            </a:bodyPr>
            <a:lstStyle/>
            <a:p>
              <a:r>
                <a:rPr lang="en-US" sz="2000" dirty="0" err="1">
                  <a:solidFill>
                    <a:srgbClr val="CC9900"/>
                  </a:solidFill>
                </a:rPr>
                <a:t>nterventions</a:t>
              </a:r>
              <a:r>
                <a:rPr lang="en-US" sz="2000" dirty="0">
                  <a:solidFill>
                    <a:srgbClr val="CC9900"/>
                  </a:solidFill>
                </a:rPr>
                <a:t> </a:t>
              </a:r>
              <a:r>
                <a:rPr lang="en-US" sz="1200" dirty="0">
                  <a:solidFill>
                    <a:srgbClr val="CC9900"/>
                  </a:solidFill>
                </a:rPr>
                <a:t>for</a:t>
              </a:r>
            </a:p>
          </p:txBody>
        </p:sp>
        <p:sp>
          <p:nvSpPr>
            <p:cNvPr id="22" name="Rectangle 21">
              <a:extLst>
                <a:ext uri="{FF2B5EF4-FFF2-40B4-BE49-F238E27FC236}">
                  <a16:creationId xmlns:a16="http://schemas.microsoft.com/office/drawing/2014/main" id="{028DAAA6-5A7E-85F0-5DFE-A29437C0DFDD}"/>
                </a:ext>
              </a:extLst>
            </p:cNvPr>
            <p:cNvSpPr/>
            <p:nvPr/>
          </p:nvSpPr>
          <p:spPr>
            <a:xfrm>
              <a:off x="4650141" y="3689864"/>
              <a:ext cx="6096000" cy="400110"/>
            </a:xfrm>
            <a:prstGeom prst="rect">
              <a:avLst/>
            </a:prstGeom>
          </p:spPr>
          <p:txBody>
            <a:bodyPr>
              <a:spAutoFit/>
            </a:bodyPr>
            <a:lstStyle/>
            <a:p>
              <a:r>
                <a:rPr lang="en-US" sz="2000" dirty="0" err="1">
                  <a:solidFill>
                    <a:srgbClr val="CC9900"/>
                  </a:solidFill>
                </a:rPr>
                <a:t>ubstances</a:t>
              </a:r>
              <a:r>
                <a:rPr lang="en-US" sz="2000" dirty="0">
                  <a:solidFill>
                    <a:srgbClr val="CC9900"/>
                  </a:solidFill>
                </a:rPr>
                <a:t> </a:t>
              </a:r>
              <a:r>
                <a:rPr lang="en-US" sz="1200" dirty="0">
                  <a:solidFill>
                    <a:srgbClr val="CC9900"/>
                  </a:solidFill>
                </a:rPr>
                <a:t>and</a:t>
              </a:r>
            </a:p>
          </p:txBody>
        </p:sp>
        <p:sp>
          <p:nvSpPr>
            <p:cNvPr id="23" name="Rectangle 22">
              <a:extLst>
                <a:ext uri="{FF2B5EF4-FFF2-40B4-BE49-F238E27FC236}">
                  <a16:creationId xmlns:a16="http://schemas.microsoft.com/office/drawing/2014/main" id="{E43E61D5-9E11-00B7-060D-B7B9A045CBD1}"/>
                </a:ext>
              </a:extLst>
            </p:cNvPr>
            <p:cNvSpPr/>
            <p:nvPr/>
          </p:nvSpPr>
          <p:spPr>
            <a:xfrm>
              <a:off x="4650141" y="4103520"/>
              <a:ext cx="6096000" cy="400110"/>
            </a:xfrm>
            <a:prstGeom prst="rect">
              <a:avLst/>
            </a:prstGeom>
          </p:spPr>
          <p:txBody>
            <a:bodyPr>
              <a:spAutoFit/>
            </a:bodyPr>
            <a:lstStyle/>
            <a:p>
              <a:r>
                <a:rPr lang="en-US" sz="2000" dirty="0" err="1">
                  <a:solidFill>
                    <a:srgbClr val="CC9900"/>
                  </a:solidFill>
                </a:rPr>
                <a:t>rauma</a:t>
              </a:r>
              <a:endParaRPr lang="en-US" sz="2000" dirty="0">
                <a:solidFill>
                  <a:srgbClr val="CC9900"/>
                </a:solidFill>
              </a:endParaRPr>
            </a:p>
          </p:txBody>
        </p:sp>
      </p:grpSp>
    </p:spTree>
    <p:extLst>
      <p:ext uri="{BB962C8B-B14F-4D97-AF65-F5344CB8AC3E}">
        <p14:creationId xmlns:p14="http://schemas.microsoft.com/office/powerpoint/2010/main" val="35887439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04E5-450A-7CE9-3D48-239D3C893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E703F-6AD8-E677-ED10-9C8C6E93E2BE}"/>
              </a:ext>
            </a:extLst>
          </p:cNvPr>
          <p:cNvSpPr>
            <a:spLocks noGrp="1"/>
          </p:cNvSpPr>
          <p:nvPr>
            <p:ph type="title"/>
          </p:nvPr>
        </p:nvSpPr>
        <p:spPr/>
        <p:txBody>
          <a:bodyPr/>
          <a:lstStyle/>
          <a:p>
            <a:r>
              <a:rPr lang="en-US" dirty="0"/>
              <a:t>CORE COMPONENTS</a:t>
            </a:r>
          </a:p>
        </p:txBody>
      </p:sp>
      <p:pic>
        <p:nvPicPr>
          <p:cNvPr id="9" name="Picture 8">
            <a:extLst>
              <a:ext uri="{FF2B5EF4-FFF2-40B4-BE49-F238E27FC236}">
                <a16:creationId xmlns:a16="http://schemas.microsoft.com/office/drawing/2014/main" id="{A34C2A9A-13AB-A3CA-FEDA-E597470B3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267" y="193413"/>
            <a:ext cx="1249785" cy="750871"/>
          </a:xfrm>
          <a:prstGeom prst="rect">
            <a:avLst/>
          </a:prstGeom>
        </p:spPr>
      </p:pic>
      <p:sp>
        <p:nvSpPr>
          <p:cNvPr id="3" name="Text Placeholder 10">
            <a:extLst>
              <a:ext uri="{FF2B5EF4-FFF2-40B4-BE49-F238E27FC236}">
                <a16:creationId xmlns:a16="http://schemas.microsoft.com/office/drawing/2014/main" id="{648CF6CD-8FE9-CF40-3D1F-F29E6DD34D63}"/>
              </a:ext>
            </a:extLst>
          </p:cNvPr>
          <p:cNvSpPr txBox="1">
            <a:spLocks/>
          </p:cNvSpPr>
          <p:nvPr/>
        </p:nvSpPr>
        <p:spPr>
          <a:xfrm>
            <a:off x="524827" y="1293521"/>
            <a:ext cx="8700453" cy="3325891"/>
          </a:xfrm>
          <a:prstGeom prst="rect">
            <a:avLst/>
          </a:prstGeom>
        </p:spPr>
        <p:txBody>
          <a:bodyPr/>
          <a:lstStyle>
            <a:lvl1pPr marL="2571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marL="342900" indent="-342900" hangingPunct="1">
              <a:spcBef>
                <a:spcPts val="1200"/>
              </a:spcBef>
              <a:buFont typeface="+mj-lt"/>
              <a:buAutoNum type="arabicPeriod"/>
            </a:pPr>
            <a:r>
              <a:rPr lang="en-US" dirty="0"/>
              <a:t>Eligibility Criteria</a:t>
            </a:r>
          </a:p>
          <a:p>
            <a:pPr marL="342900" indent="-342900" hangingPunct="1">
              <a:spcBef>
                <a:spcPts val="1200"/>
              </a:spcBef>
              <a:buFont typeface="+mj-lt"/>
              <a:buAutoNum type="arabicPeriod"/>
            </a:pPr>
            <a:r>
              <a:rPr lang="en-US" dirty="0"/>
              <a:t>Location of Services</a:t>
            </a:r>
          </a:p>
          <a:p>
            <a:pPr marL="342900" indent="-342900" hangingPunct="1">
              <a:spcBef>
                <a:spcPts val="1200"/>
              </a:spcBef>
              <a:buFont typeface="+mj-lt"/>
              <a:buAutoNum type="arabicPeriod"/>
            </a:pPr>
            <a:r>
              <a:rPr lang="en-US" dirty="0"/>
              <a:t>Primary Prevention</a:t>
            </a:r>
          </a:p>
          <a:p>
            <a:pPr marL="342900" indent="-342900" hangingPunct="1">
              <a:spcBef>
                <a:spcPts val="1200"/>
              </a:spcBef>
              <a:buFont typeface="+mj-lt"/>
              <a:buAutoNum type="arabicPeriod"/>
            </a:pPr>
            <a:r>
              <a:rPr lang="en-US" dirty="0"/>
              <a:t>Collaborative Care</a:t>
            </a:r>
          </a:p>
          <a:p>
            <a:pPr marL="342900" indent="-342900" hangingPunct="1">
              <a:spcBef>
                <a:spcPts val="1200"/>
              </a:spcBef>
              <a:buFont typeface="+mj-lt"/>
              <a:buAutoNum type="arabicPeriod"/>
            </a:pPr>
            <a:r>
              <a:rPr lang="en-US" dirty="0"/>
              <a:t>Identification &amp; Screening</a:t>
            </a:r>
          </a:p>
          <a:p>
            <a:pPr marL="342900" indent="-342900" hangingPunct="1">
              <a:spcBef>
                <a:spcPts val="1200"/>
              </a:spcBef>
              <a:buFont typeface="+mj-lt"/>
              <a:buAutoNum type="arabicPeriod"/>
            </a:pPr>
            <a:r>
              <a:rPr lang="en-US" dirty="0"/>
              <a:t>Early Intervention</a:t>
            </a:r>
          </a:p>
          <a:p>
            <a:pPr marL="342900" indent="-342900" hangingPunct="1">
              <a:spcBef>
                <a:spcPts val="1200"/>
              </a:spcBef>
              <a:buFont typeface="+mj-lt"/>
              <a:buAutoNum type="arabicPeriod"/>
            </a:pPr>
            <a:r>
              <a:rPr lang="en-US" dirty="0"/>
              <a:t>Treatment</a:t>
            </a:r>
          </a:p>
          <a:p>
            <a:pPr marL="342900" indent="-342900" hangingPunct="1">
              <a:spcBef>
                <a:spcPts val="1200"/>
              </a:spcBef>
              <a:buFont typeface="+mj-lt"/>
              <a:buAutoNum type="arabicPeriod"/>
            </a:pPr>
            <a:r>
              <a:rPr lang="en-US" dirty="0"/>
              <a:t>Recovery</a:t>
            </a:r>
          </a:p>
          <a:p>
            <a:pPr marL="342900" indent="-342900" hangingPunct="1">
              <a:spcBef>
                <a:spcPts val="1200"/>
              </a:spcBef>
              <a:buFont typeface="+mj-lt"/>
              <a:buAutoNum type="arabicPeriod"/>
            </a:pPr>
            <a:r>
              <a:rPr lang="en-US" dirty="0"/>
              <a:t>Engagement &amp; Integration of Caregivers</a:t>
            </a:r>
          </a:p>
          <a:p>
            <a:pPr marL="342900" indent="-342900" hangingPunct="1">
              <a:buFont typeface="+mj-lt"/>
              <a:buAutoNum type="arabicPeriod"/>
            </a:pPr>
            <a:endParaRPr lang="en-US" dirty="0"/>
          </a:p>
        </p:txBody>
      </p:sp>
      <p:sp>
        <p:nvSpPr>
          <p:cNvPr id="4" name="TextBox 3">
            <a:extLst>
              <a:ext uri="{FF2B5EF4-FFF2-40B4-BE49-F238E27FC236}">
                <a16:creationId xmlns:a16="http://schemas.microsoft.com/office/drawing/2014/main" id="{AABDB69F-E652-CC64-42D2-B3331C0E1752}"/>
              </a:ext>
            </a:extLst>
          </p:cNvPr>
          <p:cNvSpPr txBox="1"/>
          <p:nvPr/>
        </p:nvSpPr>
        <p:spPr>
          <a:xfrm>
            <a:off x="5307012" y="1141358"/>
            <a:ext cx="3836988" cy="424731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50000"/>
              </a:lnSpc>
              <a:spcBef>
                <a:spcPts val="0"/>
              </a:spcBef>
              <a:spcAft>
                <a:spcPts val="0"/>
              </a:spcAft>
              <a:buClrTx/>
              <a:buSzTx/>
              <a:buBlip>
                <a:blip r:embed="rId4">
                  <a:extLst>
                    <a:ext uri="{96DAC541-7B7A-43D3-8B79-37D633B846F1}">
                      <asvg:svgBlip xmlns:asvg="http://schemas.microsoft.com/office/drawing/2016/SVG/main" r:embed="rId5"/>
                    </a:ext>
                  </a:extLst>
                </a:blip>
              </a:buBlip>
              <a:tabLst/>
            </a:pPr>
            <a:r>
              <a:rPr kumimoji="0" lang="en-US" sz="2000" b="1" i="0" u="none" strike="noStrike" cap="none" spc="0" normalizeH="0" baseline="0" dirty="0">
                <a:ln>
                  <a:noFill/>
                </a:ln>
                <a:solidFill>
                  <a:srgbClr val="C00000"/>
                </a:solidFill>
                <a:effectLst/>
                <a:uFillTx/>
                <a:latin typeface="Maiandra GD" panose="020E0502030308020204" pitchFamily="34" charset="0"/>
                <a:sym typeface="Arial"/>
              </a:rPr>
              <a:t>Community-Driven</a:t>
            </a:r>
          </a:p>
          <a:p>
            <a:pPr marL="457200" marR="0" indent="-457200" algn="l" defTabSz="457200" rtl="0" fontAlgn="auto" latinLnBrk="0" hangingPunct="0">
              <a:lnSpc>
                <a:spcPct val="150000"/>
              </a:lnSpc>
              <a:spcBef>
                <a:spcPts val="0"/>
              </a:spcBef>
              <a:spcAft>
                <a:spcPts val="0"/>
              </a:spcAft>
              <a:buClrTx/>
              <a:buSzTx/>
              <a:buBlip>
                <a:blip r:embed="rId4">
                  <a:extLst>
                    <a:ext uri="{96DAC541-7B7A-43D3-8B79-37D633B846F1}">
                      <asvg:svgBlip xmlns:asvg="http://schemas.microsoft.com/office/drawing/2016/SVG/main" r:embed="rId5"/>
                    </a:ext>
                  </a:extLst>
                </a:blip>
              </a:buBlip>
              <a:tabLst/>
            </a:pPr>
            <a:r>
              <a:rPr lang="en-US" sz="2000" b="1" dirty="0">
                <a:solidFill>
                  <a:srgbClr val="C00000"/>
                </a:solidFill>
                <a:latin typeface="Maiandra GD" panose="020E0502030308020204" pitchFamily="34" charset="0"/>
              </a:rPr>
              <a:t>Synthesis of feasible and acceptable evidence-based strategies</a:t>
            </a:r>
          </a:p>
          <a:p>
            <a:pPr marL="457200" marR="0" indent="-457200" algn="l" defTabSz="457200" rtl="0" fontAlgn="auto" latinLnBrk="0" hangingPunct="0">
              <a:lnSpc>
                <a:spcPct val="150000"/>
              </a:lnSpc>
              <a:spcBef>
                <a:spcPts val="0"/>
              </a:spcBef>
              <a:spcAft>
                <a:spcPts val="0"/>
              </a:spcAft>
              <a:buClrTx/>
              <a:buSzTx/>
              <a:buBlip>
                <a:blip r:embed="rId4">
                  <a:extLst>
                    <a:ext uri="{96DAC541-7B7A-43D3-8B79-37D633B846F1}">
                      <asvg:svgBlip xmlns:asvg="http://schemas.microsoft.com/office/drawing/2016/SVG/main" r:embed="rId5"/>
                    </a:ext>
                  </a:extLst>
                </a:blip>
              </a:buBlip>
              <a:tabLst/>
            </a:pPr>
            <a:r>
              <a:rPr kumimoji="0" lang="en-US" sz="2000" b="1" i="0" u="none" strike="noStrike" cap="none" spc="0" normalizeH="0" baseline="0" dirty="0">
                <a:ln>
                  <a:noFill/>
                </a:ln>
                <a:solidFill>
                  <a:srgbClr val="C00000"/>
                </a:solidFill>
                <a:effectLst/>
                <a:uFillTx/>
                <a:latin typeface="Maiandra GD" panose="020E0502030308020204" pitchFamily="34" charset="0"/>
                <a:sym typeface="Arial"/>
              </a:rPr>
              <a:t>Youth &amp; family centric</a:t>
            </a:r>
          </a:p>
          <a:p>
            <a:pPr marL="457200" marR="0" indent="-457200" algn="l" defTabSz="457200" rtl="0" fontAlgn="auto" latinLnBrk="0" hangingPunct="0">
              <a:lnSpc>
                <a:spcPct val="150000"/>
              </a:lnSpc>
              <a:spcBef>
                <a:spcPts val="0"/>
              </a:spcBef>
              <a:spcAft>
                <a:spcPts val="0"/>
              </a:spcAft>
              <a:buClrTx/>
              <a:buSzTx/>
              <a:buBlip>
                <a:blip r:embed="rId4">
                  <a:extLst>
                    <a:ext uri="{96DAC541-7B7A-43D3-8B79-37D633B846F1}">
                      <asvg:svgBlip xmlns:asvg="http://schemas.microsoft.com/office/drawing/2016/SVG/main" r:embed="rId5"/>
                    </a:ext>
                  </a:extLst>
                </a:blip>
              </a:buBlip>
              <a:tabLst/>
            </a:pPr>
            <a:r>
              <a:rPr lang="en-US" sz="2000" b="1" dirty="0">
                <a:solidFill>
                  <a:srgbClr val="C00000"/>
                </a:solidFill>
                <a:latin typeface="Maiandra GD" panose="020E0502030308020204" pitchFamily="34" charset="0"/>
              </a:rPr>
              <a:t>Promotes agency, ability, &amp; HOPE</a:t>
            </a:r>
          </a:p>
          <a:p>
            <a:pPr marR="0" algn="l" defTabSz="457200" rtl="0" fontAlgn="auto" latinLnBrk="0" hangingPunct="0">
              <a:lnSpc>
                <a:spcPct val="150000"/>
              </a:lnSpc>
              <a:spcBef>
                <a:spcPts val="0"/>
              </a:spcBef>
              <a:spcAft>
                <a:spcPts val="0"/>
              </a:spcAft>
              <a:buClrTx/>
              <a:buSzTx/>
              <a:tabLst/>
            </a:pPr>
            <a:endParaRPr lang="en-US" sz="2400" b="1" dirty="0">
              <a:solidFill>
                <a:srgbClr val="C00000"/>
              </a:solidFill>
              <a:latin typeface="Maiandra GD" panose="020E0502030308020204" pitchFamily="34" charset="0"/>
            </a:endParaRPr>
          </a:p>
          <a:p>
            <a:pPr marL="457200" marR="0" indent="-457200" algn="l" defTabSz="457200" rtl="0" fontAlgn="auto" latinLnBrk="0" hangingPunct="0">
              <a:lnSpc>
                <a:spcPct val="100000"/>
              </a:lnSpc>
              <a:spcBef>
                <a:spcPts val="0"/>
              </a:spcBef>
              <a:spcAft>
                <a:spcPts val="0"/>
              </a:spcAft>
              <a:buClrTx/>
              <a:buSzTx/>
              <a:buBlip>
                <a:blip r:embed="rId4">
                  <a:extLst>
                    <a:ext uri="{96DAC541-7B7A-43D3-8B79-37D633B846F1}">
                      <asvg:svgBlip xmlns:asvg="http://schemas.microsoft.com/office/drawing/2016/SVG/main" r:embed="rId5"/>
                    </a:ext>
                  </a:extLst>
                </a:blip>
              </a:buBlip>
              <a:tabLst/>
            </a:pPr>
            <a:endParaRPr kumimoji="0" lang="en-US" sz="2400" b="1" i="0" u="none" strike="noStrike" cap="none" spc="0" normalizeH="0" baseline="0" dirty="0">
              <a:ln>
                <a:noFill/>
              </a:ln>
              <a:solidFill>
                <a:srgbClr val="C00000"/>
              </a:solidFill>
              <a:effectLst/>
              <a:uFillTx/>
              <a:latin typeface="Maiandra GD" panose="020E0502030308020204" pitchFamily="34" charset="0"/>
              <a:sym typeface="Arial"/>
            </a:endParaRPr>
          </a:p>
        </p:txBody>
      </p:sp>
    </p:spTree>
    <p:extLst>
      <p:ext uri="{BB962C8B-B14F-4D97-AF65-F5344CB8AC3E}">
        <p14:creationId xmlns:p14="http://schemas.microsoft.com/office/powerpoint/2010/main" val="3073093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8DF6C8-247A-28A6-9C8F-5F47F405C7D5}"/>
              </a:ext>
            </a:extLst>
          </p:cNvPr>
          <p:cNvSpPr/>
          <p:nvPr/>
        </p:nvSpPr>
        <p:spPr>
          <a:xfrm>
            <a:off x="4976367" y="1063229"/>
            <a:ext cx="4183380" cy="4107205"/>
          </a:xfrm>
          <a:prstGeom prst="rect">
            <a:avLst/>
          </a:prstGeom>
          <a:solidFill>
            <a:schemeClr val="bg1"/>
          </a:solidFill>
          <a:ln w="25400" cap="flat">
            <a:noFill/>
            <a:prstDash val="solid"/>
            <a:round/>
          </a:ln>
          <a:effectLst>
            <a:outerShdw blurRad="38100" dist="23000" dir="5400000" rotWithShape="0">
              <a:schemeClr val="bg1">
                <a:alpha val="35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itle 4">
            <a:extLst>
              <a:ext uri="{FF2B5EF4-FFF2-40B4-BE49-F238E27FC236}">
                <a16:creationId xmlns:a16="http://schemas.microsoft.com/office/drawing/2014/main" id="{BBD3F7BD-5065-DA21-D892-8BC10F39A0B1}"/>
              </a:ext>
            </a:extLst>
          </p:cNvPr>
          <p:cNvSpPr>
            <a:spLocks noGrp="1"/>
          </p:cNvSpPr>
          <p:nvPr>
            <p:ph type="title"/>
          </p:nvPr>
        </p:nvSpPr>
        <p:spPr/>
        <p:txBody>
          <a:bodyPr/>
          <a:lstStyle/>
          <a:p>
            <a:r>
              <a:rPr lang="en-US" dirty="0"/>
              <a:t>EVIDENCE-BASED STRATEGIES</a:t>
            </a:r>
          </a:p>
        </p:txBody>
      </p:sp>
      <p:sp>
        <p:nvSpPr>
          <p:cNvPr id="33" name="Content Placeholder 2">
            <a:extLst>
              <a:ext uri="{FF2B5EF4-FFF2-40B4-BE49-F238E27FC236}">
                <a16:creationId xmlns:a16="http://schemas.microsoft.com/office/drawing/2014/main" id="{34B87614-D311-3D0A-0238-3284FFDCED11}"/>
              </a:ext>
            </a:extLst>
          </p:cNvPr>
          <p:cNvSpPr txBox="1">
            <a:spLocks/>
          </p:cNvSpPr>
          <p:nvPr/>
        </p:nvSpPr>
        <p:spPr>
          <a:xfrm>
            <a:off x="294055" y="1220818"/>
            <a:ext cx="5422390" cy="3988070"/>
          </a:xfrm>
          <a:prstGeom prst="rect">
            <a:avLst/>
          </a:prstGeom>
        </p:spPr>
        <p:txBody>
          <a:bodyPr>
            <a:normAutofit/>
          </a:bodyPr>
          <a:lstStyle>
            <a:lvl1pPr marL="2571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100" dirty="0"/>
              <a:t>Collaborative Care Core Principles</a:t>
            </a:r>
          </a:p>
          <a:p>
            <a:pPr hangingPunct="1"/>
            <a:r>
              <a:rPr lang="en-US" sz="1100" dirty="0"/>
              <a:t>Trauma Informed Care</a:t>
            </a:r>
            <a:endParaRPr lang="en-US" sz="1100" i="1" dirty="0"/>
          </a:p>
          <a:p>
            <a:pPr hangingPunct="1"/>
            <a:r>
              <a:rPr lang="en-US" sz="1100" dirty="0"/>
              <a:t>Motivational Interviewing</a:t>
            </a:r>
          </a:p>
          <a:p>
            <a:pPr hangingPunct="1"/>
            <a:r>
              <a:rPr lang="en-US" sz="1100" dirty="0"/>
              <a:t>SBIRT</a:t>
            </a:r>
          </a:p>
          <a:p>
            <a:pPr hangingPunct="1"/>
            <a:r>
              <a:rPr lang="en-US" sz="1100" i="1" dirty="0"/>
              <a:t>This is Quitting </a:t>
            </a:r>
            <a:r>
              <a:rPr lang="en-US" sz="1100" dirty="0"/>
              <a:t>vaping intervention</a:t>
            </a:r>
          </a:p>
          <a:p>
            <a:pPr hangingPunct="1"/>
            <a:r>
              <a:rPr lang="en-US" sz="1100" dirty="0"/>
              <a:t>AIMS Behavioral Activation</a:t>
            </a:r>
          </a:p>
          <a:p>
            <a:pPr hangingPunct="1"/>
            <a:r>
              <a:rPr lang="en-US" sz="1100" dirty="0"/>
              <a:t>Motivational Enhancement Therapy-Cognitive Behavioral Therapy (MET-CBT)</a:t>
            </a:r>
          </a:p>
          <a:p>
            <a:pPr hangingPunct="1"/>
            <a:r>
              <a:rPr lang="en-US" sz="1100" dirty="0"/>
              <a:t>Cannabis Youth Treatment</a:t>
            </a:r>
          </a:p>
          <a:p>
            <a:pPr hangingPunct="1"/>
            <a:r>
              <a:rPr lang="en-US" sz="1100" dirty="0"/>
              <a:t>Cognitive Behavioral Therapy for Depression and Anxiety</a:t>
            </a:r>
          </a:p>
          <a:p>
            <a:pPr hangingPunct="1"/>
            <a:r>
              <a:rPr lang="en-US" sz="1100" dirty="0"/>
              <a:t>Trauma Focused-Cognitive Behavioral Therapy (TF-CBT)</a:t>
            </a:r>
          </a:p>
          <a:p>
            <a:pPr hangingPunct="1"/>
            <a:r>
              <a:rPr lang="en-US" sz="1100" dirty="0"/>
              <a:t>Eye Movement Desensitization and Reprocessing (EMDR)</a:t>
            </a:r>
          </a:p>
          <a:p>
            <a:pPr hangingPunct="1"/>
            <a:r>
              <a:rPr lang="en-US" sz="1100" dirty="0"/>
              <a:t>Brief Strategic Family Therapy</a:t>
            </a:r>
          </a:p>
          <a:p>
            <a:pPr hangingPunct="1"/>
            <a:r>
              <a:rPr lang="en-US" sz="1100" dirty="0"/>
              <a:t>Contingency Management</a:t>
            </a:r>
          </a:p>
          <a:p>
            <a:pPr hangingPunct="1"/>
            <a:r>
              <a:rPr lang="en-US" sz="1100" dirty="0"/>
              <a:t>Youth Peer Recovery Groups</a:t>
            </a:r>
          </a:p>
          <a:p>
            <a:pPr hangingPunct="1"/>
            <a:r>
              <a:rPr lang="en-US" sz="1100" dirty="0"/>
              <a:t>Youth Peer Recovery Coaching</a:t>
            </a:r>
          </a:p>
          <a:p>
            <a:pPr hangingPunct="1"/>
            <a:r>
              <a:rPr lang="en-US" sz="1100" dirty="0"/>
              <a:t>Catch My Breath</a:t>
            </a:r>
          </a:p>
          <a:p>
            <a:pPr hangingPunct="1"/>
            <a:r>
              <a:rPr lang="en-US" sz="1100" dirty="0"/>
              <a:t>SAMSHA’s </a:t>
            </a:r>
            <a:r>
              <a:rPr lang="en-US" sz="1100" i="1" dirty="0"/>
              <a:t>Talk. They hear you.</a:t>
            </a:r>
          </a:p>
        </p:txBody>
      </p:sp>
      <p:pic>
        <p:nvPicPr>
          <p:cNvPr id="34" name="Content Placeholder 4">
            <a:extLst>
              <a:ext uri="{FF2B5EF4-FFF2-40B4-BE49-F238E27FC236}">
                <a16:creationId xmlns:a16="http://schemas.microsoft.com/office/drawing/2014/main" id="{85AEDA87-1E3B-A727-3F7C-ABC52CF94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162" y="1224569"/>
            <a:ext cx="1030497" cy="712793"/>
          </a:xfrm>
          <a:prstGeom prst="rect">
            <a:avLst/>
          </a:prstGeom>
        </p:spPr>
      </p:pic>
      <p:pic>
        <p:nvPicPr>
          <p:cNvPr id="35" name="Picture 34">
            <a:extLst>
              <a:ext uri="{FF2B5EF4-FFF2-40B4-BE49-F238E27FC236}">
                <a16:creationId xmlns:a16="http://schemas.microsoft.com/office/drawing/2014/main" id="{F5112CA3-ECF8-7726-9901-479E98E8A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998" y="3046796"/>
            <a:ext cx="996160" cy="872826"/>
          </a:xfrm>
          <a:prstGeom prst="rect">
            <a:avLst/>
          </a:prstGeom>
        </p:spPr>
      </p:pic>
      <p:pic>
        <p:nvPicPr>
          <p:cNvPr id="36" name="Picture 35">
            <a:extLst>
              <a:ext uri="{FF2B5EF4-FFF2-40B4-BE49-F238E27FC236}">
                <a16:creationId xmlns:a16="http://schemas.microsoft.com/office/drawing/2014/main" id="{AD53C4F7-6A2E-BEB0-CE7C-7411C452C7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34" y="3694778"/>
            <a:ext cx="1030497" cy="689150"/>
          </a:xfrm>
          <a:prstGeom prst="rect">
            <a:avLst/>
          </a:prstGeom>
        </p:spPr>
      </p:pic>
      <p:pic>
        <p:nvPicPr>
          <p:cNvPr id="37" name="Picture 36">
            <a:extLst>
              <a:ext uri="{FF2B5EF4-FFF2-40B4-BE49-F238E27FC236}">
                <a16:creationId xmlns:a16="http://schemas.microsoft.com/office/drawing/2014/main" id="{C2EA7424-14A5-455A-DF5F-2D850CA376C7}"/>
              </a:ext>
            </a:extLst>
          </p:cNvPr>
          <p:cNvPicPr>
            <a:picLocks noChangeAspect="1"/>
          </p:cNvPicPr>
          <p:nvPr/>
        </p:nvPicPr>
        <p:blipFill>
          <a:blip r:embed="rId5"/>
          <a:stretch>
            <a:fillRect/>
          </a:stretch>
        </p:blipFill>
        <p:spPr>
          <a:xfrm>
            <a:off x="3718700" y="1117980"/>
            <a:ext cx="1507064" cy="643259"/>
          </a:xfrm>
          <a:prstGeom prst="rect">
            <a:avLst/>
          </a:prstGeom>
        </p:spPr>
      </p:pic>
      <p:pic>
        <p:nvPicPr>
          <p:cNvPr id="38" name="Picture 37">
            <a:extLst>
              <a:ext uri="{FF2B5EF4-FFF2-40B4-BE49-F238E27FC236}">
                <a16:creationId xmlns:a16="http://schemas.microsoft.com/office/drawing/2014/main" id="{EFD25FA7-450E-6A2A-0F36-B5F73B6D5F28}"/>
              </a:ext>
            </a:extLst>
          </p:cNvPr>
          <p:cNvPicPr>
            <a:picLocks noChangeAspect="1"/>
          </p:cNvPicPr>
          <p:nvPr/>
        </p:nvPicPr>
        <p:blipFill>
          <a:blip r:embed="rId6"/>
          <a:stretch>
            <a:fillRect/>
          </a:stretch>
        </p:blipFill>
        <p:spPr>
          <a:xfrm>
            <a:off x="6437211" y="2137912"/>
            <a:ext cx="1174765" cy="554901"/>
          </a:xfrm>
          <a:prstGeom prst="rect">
            <a:avLst/>
          </a:prstGeom>
        </p:spPr>
      </p:pic>
      <p:pic>
        <p:nvPicPr>
          <p:cNvPr id="39" name="Picture 38">
            <a:extLst>
              <a:ext uri="{FF2B5EF4-FFF2-40B4-BE49-F238E27FC236}">
                <a16:creationId xmlns:a16="http://schemas.microsoft.com/office/drawing/2014/main" id="{10009450-C5A0-5F0F-2AC0-556D0F978CAB}"/>
              </a:ext>
            </a:extLst>
          </p:cNvPr>
          <p:cNvPicPr>
            <a:picLocks noChangeAspect="1"/>
          </p:cNvPicPr>
          <p:nvPr/>
        </p:nvPicPr>
        <p:blipFill>
          <a:blip r:embed="rId7"/>
          <a:stretch>
            <a:fillRect/>
          </a:stretch>
        </p:blipFill>
        <p:spPr>
          <a:xfrm>
            <a:off x="5906676" y="2880928"/>
            <a:ext cx="1452417" cy="471054"/>
          </a:xfrm>
          <a:prstGeom prst="rect">
            <a:avLst/>
          </a:prstGeom>
        </p:spPr>
      </p:pic>
      <p:pic>
        <p:nvPicPr>
          <p:cNvPr id="40" name="Picture 39">
            <a:extLst>
              <a:ext uri="{FF2B5EF4-FFF2-40B4-BE49-F238E27FC236}">
                <a16:creationId xmlns:a16="http://schemas.microsoft.com/office/drawing/2014/main" id="{2905A539-B980-77AD-B149-47E044646DDA}"/>
              </a:ext>
            </a:extLst>
          </p:cNvPr>
          <p:cNvPicPr>
            <a:picLocks noChangeAspect="1"/>
          </p:cNvPicPr>
          <p:nvPr/>
        </p:nvPicPr>
        <p:blipFill>
          <a:blip r:embed="rId8"/>
          <a:stretch>
            <a:fillRect/>
          </a:stretch>
        </p:blipFill>
        <p:spPr>
          <a:xfrm>
            <a:off x="4134715" y="1813613"/>
            <a:ext cx="1676846" cy="486378"/>
          </a:xfrm>
          <a:prstGeom prst="rect">
            <a:avLst/>
          </a:prstGeom>
        </p:spPr>
      </p:pic>
      <p:pic>
        <p:nvPicPr>
          <p:cNvPr id="41" name="Picture 40">
            <a:extLst>
              <a:ext uri="{FF2B5EF4-FFF2-40B4-BE49-F238E27FC236}">
                <a16:creationId xmlns:a16="http://schemas.microsoft.com/office/drawing/2014/main" id="{4BB2745A-FEFD-A214-2EE8-97BB3B54EB08}"/>
              </a:ext>
            </a:extLst>
          </p:cNvPr>
          <p:cNvPicPr>
            <a:picLocks noChangeAspect="1"/>
          </p:cNvPicPr>
          <p:nvPr/>
        </p:nvPicPr>
        <p:blipFill>
          <a:blip r:embed="rId9"/>
          <a:stretch>
            <a:fillRect/>
          </a:stretch>
        </p:blipFill>
        <p:spPr>
          <a:xfrm>
            <a:off x="7478162" y="3291033"/>
            <a:ext cx="1443132" cy="560022"/>
          </a:xfrm>
          <a:prstGeom prst="rect">
            <a:avLst/>
          </a:prstGeom>
        </p:spPr>
      </p:pic>
      <p:pic>
        <p:nvPicPr>
          <p:cNvPr id="42" name="Picture 41">
            <a:extLst>
              <a:ext uri="{FF2B5EF4-FFF2-40B4-BE49-F238E27FC236}">
                <a16:creationId xmlns:a16="http://schemas.microsoft.com/office/drawing/2014/main" id="{1AF5BBD1-7117-C082-92C3-637FECC2BFF5}"/>
              </a:ext>
            </a:extLst>
          </p:cNvPr>
          <p:cNvPicPr>
            <a:picLocks noChangeAspect="1"/>
          </p:cNvPicPr>
          <p:nvPr/>
        </p:nvPicPr>
        <p:blipFill>
          <a:blip r:embed="rId10"/>
          <a:stretch>
            <a:fillRect/>
          </a:stretch>
        </p:blipFill>
        <p:spPr>
          <a:xfrm>
            <a:off x="7817494" y="2225283"/>
            <a:ext cx="1174765" cy="709157"/>
          </a:xfrm>
          <a:prstGeom prst="rect">
            <a:avLst/>
          </a:prstGeom>
        </p:spPr>
      </p:pic>
      <p:pic>
        <p:nvPicPr>
          <p:cNvPr id="44" name="Picture 43">
            <a:extLst>
              <a:ext uri="{FF2B5EF4-FFF2-40B4-BE49-F238E27FC236}">
                <a16:creationId xmlns:a16="http://schemas.microsoft.com/office/drawing/2014/main" id="{9BCDCC47-035C-831B-8FA4-7AC74B670699}"/>
              </a:ext>
            </a:extLst>
          </p:cNvPr>
          <p:cNvPicPr>
            <a:picLocks noChangeAspect="1"/>
          </p:cNvPicPr>
          <p:nvPr/>
        </p:nvPicPr>
        <p:blipFill>
          <a:blip r:embed="rId11"/>
          <a:stretch>
            <a:fillRect/>
          </a:stretch>
        </p:blipFill>
        <p:spPr>
          <a:xfrm>
            <a:off x="7814405" y="4013932"/>
            <a:ext cx="942126" cy="712793"/>
          </a:xfrm>
          <a:prstGeom prst="rect">
            <a:avLst/>
          </a:prstGeom>
        </p:spPr>
      </p:pic>
      <p:pic>
        <p:nvPicPr>
          <p:cNvPr id="45" name="Picture 44">
            <a:extLst>
              <a:ext uri="{FF2B5EF4-FFF2-40B4-BE49-F238E27FC236}">
                <a16:creationId xmlns:a16="http://schemas.microsoft.com/office/drawing/2014/main" id="{F451F0DA-38DE-348F-F5A3-BC3956EBF581}"/>
              </a:ext>
            </a:extLst>
          </p:cNvPr>
          <p:cNvPicPr>
            <a:picLocks noChangeAspect="1"/>
          </p:cNvPicPr>
          <p:nvPr/>
        </p:nvPicPr>
        <p:blipFill>
          <a:blip r:embed="rId12"/>
          <a:stretch>
            <a:fillRect/>
          </a:stretch>
        </p:blipFill>
        <p:spPr>
          <a:xfrm>
            <a:off x="5921963" y="1140778"/>
            <a:ext cx="1030497" cy="630735"/>
          </a:xfrm>
          <a:prstGeom prst="rect">
            <a:avLst/>
          </a:prstGeom>
        </p:spPr>
      </p:pic>
      <p:pic>
        <p:nvPicPr>
          <p:cNvPr id="1026" name="Picture 2" descr="cropped-logo-sm">
            <a:extLst>
              <a:ext uri="{FF2B5EF4-FFF2-40B4-BE49-F238E27FC236}">
                <a16:creationId xmlns:a16="http://schemas.microsoft.com/office/drawing/2014/main" id="{CAD26518-EFB1-0525-D2F3-B57FF391E9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79718"/>
          <a:stretch/>
        </p:blipFill>
        <p:spPr bwMode="auto">
          <a:xfrm>
            <a:off x="4343569" y="4077211"/>
            <a:ext cx="586903" cy="48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889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p:nvPr/>
        </p:nvCxnSpPr>
        <p:spPr>
          <a:xfrm>
            <a:off x="7775450" y="2604331"/>
            <a:ext cx="0" cy="248615"/>
          </a:xfrm>
          <a:prstGeom prst="straightConnector1">
            <a:avLst/>
          </a:prstGeom>
          <a:ln w="12700">
            <a:solidFill>
              <a:srgbClr val="CC99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557298" y="3467485"/>
            <a:ext cx="0" cy="248615"/>
          </a:xfrm>
          <a:prstGeom prst="straightConnector1">
            <a:avLst/>
          </a:prstGeom>
          <a:ln w="12700">
            <a:solidFill>
              <a:srgbClr val="CC99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397774" y="2600896"/>
            <a:ext cx="0" cy="248615"/>
          </a:xfrm>
          <a:prstGeom prst="straightConnector1">
            <a:avLst/>
          </a:prstGeom>
          <a:ln w="12700">
            <a:solidFill>
              <a:srgbClr val="CC99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557499" y="2600896"/>
            <a:ext cx="0" cy="248615"/>
          </a:xfrm>
          <a:prstGeom prst="straightConnector1">
            <a:avLst/>
          </a:prstGeom>
          <a:ln w="12700">
            <a:solidFill>
              <a:srgbClr val="CC99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998524" y="76732"/>
            <a:ext cx="45371" cy="4951956"/>
          </a:xfrm>
          <a:prstGeom prst="line">
            <a:avLst/>
          </a:prstGeom>
          <a:ln w="19050">
            <a:solidFill>
              <a:srgbClr val="CC9900"/>
            </a:solidFill>
          </a:ln>
        </p:spPr>
        <p:style>
          <a:lnRef idx="3">
            <a:schemeClr val="accent5"/>
          </a:lnRef>
          <a:fillRef idx="0">
            <a:schemeClr val="accent5"/>
          </a:fillRef>
          <a:effectRef idx="2">
            <a:schemeClr val="accent5"/>
          </a:effectRef>
          <a:fontRef idx="minor">
            <a:schemeClr val="tx1"/>
          </a:fontRef>
        </p:style>
      </p:cxnSp>
      <p:cxnSp>
        <p:nvCxnSpPr>
          <p:cNvPr id="69" name="Straight Connector 68"/>
          <p:cNvCxnSpPr/>
          <p:nvPr/>
        </p:nvCxnSpPr>
        <p:spPr>
          <a:xfrm flipH="1" flipV="1">
            <a:off x="2058329" y="3960047"/>
            <a:ext cx="7125905" cy="22591"/>
          </a:xfrm>
          <a:prstGeom prst="line">
            <a:avLst/>
          </a:prstGeom>
          <a:ln w="6350">
            <a:solidFill>
              <a:srgbClr val="CC9900"/>
            </a:solidFill>
          </a:ln>
        </p:spPr>
        <p:style>
          <a:lnRef idx="3">
            <a:schemeClr val="accent5"/>
          </a:lnRef>
          <a:fillRef idx="0">
            <a:schemeClr val="accent5"/>
          </a:fillRef>
          <a:effectRef idx="2">
            <a:schemeClr val="accent5"/>
          </a:effectRef>
          <a:fontRef idx="minor">
            <a:schemeClr val="tx1"/>
          </a:fontRef>
        </p:style>
      </p:cxnSp>
      <p:cxnSp>
        <p:nvCxnSpPr>
          <p:cNvPr id="68" name="Straight Connector 67"/>
          <p:cNvCxnSpPr/>
          <p:nvPr/>
        </p:nvCxnSpPr>
        <p:spPr>
          <a:xfrm flipH="1">
            <a:off x="2038918" y="3186856"/>
            <a:ext cx="7105082" cy="3284"/>
          </a:xfrm>
          <a:prstGeom prst="line">
            <a:avLst/>
          </a:prstGeom>
          <a:ln w="6350">
            <a:solidFill>
              <a:srgbClr val="CC9900"/>
            </a:solidFill>
          </a:ln>
        </p:spPr>
        <p:style>
          <a:lnRef idx="3">
            <a:schemeClr val="accent5"/>
          </a:lnRef>
          <a:fillRef idx="0">
            <a:schemeClr val="accent5"/>
          </a:fillRef>
          <a:effectRef idx="2">
            <a:schemeClr val="accent5"/>
          </a:effectRef>
          <a:fontRef idx="minor">
            <a:schemeClr val="tx1"/>
          </a:fontRef>
        </p:style>
      </p:cxnSp>
      <p:cxnSp>
        <p:nvCxnSpPr>
          <p:cNvPr id="65" name="Straight Connector 64"/>
          <p:cNvCxnSpPr/>
          <p:nvPr/>
        </p:nvCxnSpPr>
        <p:spPr>
          <a:xfrm flipH="1">
            <a:off x="2058330" y="2391195"/>
            <a:ext cx="7085671" cy="3164"/>
          </a:xfrm>
          <a:prstGeom prst="line">
            <a:avLst/>
          </a:prstGeom>
          <a:ln w="6350">
            <a:solidFill>
              <a:srgbClr val="CC9900"/>
            </a:solidFill>
          </a:ln>
        </p:spPr>
        <p:style>
          <a:lnRef idx="3">
            <a:schemeClr val="accent5"/>
          </a:lnRef>
          <a:fillRef idx="0">
            <a:schemeClr val="accent5"/>
          </a:fillRef>
          <a:effectRef idx="2">
            <a:schemeClr val="accent5"/>
          </a:effectRef>
          <a:fontRef idx="minor">
            <a:schemeClr val="tx1"/>
          </a:fontRef>
        </p:style>
      </p:cxnSp>
      <p:cxnSp>
        <p:nvCxnSpPr>
          <p:cNvPr id="82" name="Straight Connector 81"/>
          <p:cNvCxnSpPr>
            <a:cxnSpLocks/>
          </p:cNvCxnSpPr>
          <p:nvPr/>
        </p:nvCxnSpPr>
        <p:spPr>
          <a:xfrm flipH="1">
            <a:off x="2060484" y="1607196"/>
            <a:ext cx="7123750" cy="0"/>
          </a:xfrm>
          <a:prstGeom prst="line">
            <a:avLst/>
          </a:prstGeom>
          <a:ln w="6350">
            <a:solidFill>
              <a:srgbClr val="CC9900"/>
            </a:solidFill>
          </a:ln>
        </p:spPr>
        <p:style>
          <a:lnRef idx="3">
            <a:schemeClr val="accent5"/>
          </a:lnRef>
          <a:fillRef idx="0">
            <a:schemeClr val="accent5"/>
          </a:fillRef>
          <a:effectRef idx="2">
            <a:schemeClr val="accent5"/>
          </a:effectRef>
          <a:fontRef idx="minor">
            <a:schemeClr val="tx1"/>
          </a:fontRef>
        </p:style>
      </p:cxnSp>
      <p:sp>
        <p:nvSpPr>
          <p:cNvPr id="83" name="Rectangle 82"/>
          <p:cNvSpPr/>
          <p:nvPr/>
        </p:nvSpPr>
        <p:spPr>
          <a:xfrm>
            <a:off x="0" y="853217"/>
            <a:ext cx="9144000" cy="395109"/>
          </a:xfrm>
          <a:prstGeom prst="rect">
            <a:avLst/>
          </a:prstGeom>
          <a:solidFill>
            <a:schemeClr val="bg1">
              <a:lumMod val="95000"/>
            </a:schemeClr>
          </a:solid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Times New Roman" panose="02020603050405020304" pitchFamily="18" charset="0"/>
            </a:endParaRPr>
          </a:p>
        </p:txBody>
      </p:sp>
      <p:sp>
        <p:nvSpPr>
          <p:cNvPr id="4" name="Rounded Rectangle 3"/>
          <p:cNvSpPr/>
          <p:nvPr/>
        </p:nvSpPr>
        <p:spPr>
          <a:xfrm>
            <a:off x="104694" y="69062"/>
            <a:ext cx="2032062" cy="718968"/>
          </a:xfrm>
          <a:prstGeom prst="round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rgbClr val="002060"/>
                </a:solidFill>
                <a:cs typeface="Times New Roman"/>
              </a:rPr>
              <a:t>Primary Prevention in Public Schools</a:t>
            </a:r>
          </a:p>
          <a:p>
            <a:pPr marL="128588" indent="-128588">
              <a:buFont typeface="Arial" panose="020B0604020202020204" pitchFamily="34" charset="0"/>
              <a:buChar char="•"/>
            </a:pPr>
            <a:r>
              <a:rPr lang="en-US" sz="825" i="1" dirty="0">
                <a:solidFill>
                  <a:schemeClr val="tx1"/>
                </a:solidFill>
                <a:cs typeface="Times New Roman" panose="02020603050405020304" pitchFamily="18" charset="0"/>
              </a:rPr>
              <a:t>CATCH My Breath </a:t>
            </a:r>
            <a:r>
              <a:rPr lang="en-US" sz="825" dirty="0">
                <a:solidFill>
                  <a:schemeClr val="tx1"/>
                </a:solidFill>
                <a:cs typeface="Times New Roman" panose="02020603050405020304" pitchFamily="18" charset="0"/>
              </a:rPr>
              <a:t>vaping prevention program</a:t>
            </a:r>
          </a:p>
          <a:p>
            <a:pPr marL="128588" indent="-128588">
              <a:buFont typeface="Arial" panose="020B0604020202020204" pitchFamily="34" charset="0"/>
              <a:buChar char="•"/>
            </a:pPr>
            <a:r>
              <a:rPr lang="en-US" sz="825" dirty="0">
                <a:solidFill>
                  <a:schemeClr val="tx1"/>
                </a:solidFill>
                <a:cs typeface="Times New Roman" panose="02020603050405020304" pitchFamily="18" charset="0"/>
              </a:rPr>
              <a:t>SAMHSA’s</a:t>
            </a:r>
            <a:r>
              <a:rPr lang="en-US" sz="825" i="1" dirty="0">
                <a:solidFill>
                  <a:schemeClr val="tx1"/>
                </a:solidFill>
                <a:cs typeface="Times New Roman" panose="02020603050405020304" pitchFamily="18" charset="0"/>
              </a:rPr>
              <a:t> Talk. They Hear You. </a:t>
            </a:r>
          </a:p>
        </p:txBody>
      </p:sp>
      <p:sp>
        <p:nvSpPr>
          <p:cNvPr id="5" name="TextBox 4"/>
          <p:cNvSpPr txBox="1"/>
          <p:nvPr/>
        </p:nvSpPr>
        <p:spPr>
          <a:xfrm>
            <a:off x="369958" y="901192"/>
            <a:ext cx="1403949" cy="276999"/>
          </a:xfrm>
          <a:prstGeom prst="rect">
            <a:avLst/>
          </a:prstGeom>
          <a:noFill/>
        </p:spPr>
        <p:txBody>
          <a:bodyPr wrap="square" rtlCol="0">
            <a:spAutoFit/>
          </a:bodyPr>
          <a:lstStyle/>
          <a:p>
            <a:pPr algn="ctr"/>
            <a:r>
              <a:rPr lang="en-US" sz="1200" b="1" dirty="0">
                <a:solidFill>
                  <a:srgbClr val="002060"/>
                </a:solidFill>
                <a:cs typeface="Times New Roman" panose="02020603050405020304" pitchFamily="18" charset="0"/>
              </a:rPr>
              <a:t>Services</a:t>
            </a:r>
          </a:p>
        </p:txBody>
      </p:sp>
      <p:sp>
        <p:nvSpPr>
          <p:cNvPr id="6" name="Rounded Rectangle 5"/>
          <p:cNvSpPr/>
          <p:nvPr/>
        </p:nvSpPr>
        <p:spPr>
          <a:xfrm>
            <a:off x="104694" y="1307040"/>
            <a:ext cx="2032063" cy="690736"/>
          </a:xfrm>
          <a:prstGeom prst="round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r>
              <a:rPr lang="en-US" sz="900" dirty="0">
                <a:solidFill>
                  <a:srgbClr val="002060"/>
                </a:solidFill>
                <a:cs typeface="Times New Roman" panose="02020603050405020304" pitchFamily="18" charset="0"/>
              </a:rPr>
            </a:br>
            <a:r>
              <a:rPr lang="en-US" sz="900" b="1" dirty="0">
                <a:solidFill>
                  <a:srgbClr val="002060"/>
                </a:solidFill>
                <a:cs typeface="Times New Roman" panose="02020603050405020304" pitchFamily="18" charset="0"/>
              </a:rPr>
              <a:t>Screening of Youth</a:t>
            </a:r>
          </a:p>
          <a:p>
            <a:pPr marL="128588" indent="-128588">
              <a:buFont typeface="Arial" panose="020B0604020202020204" pitchFamily="34" charset="0"/>
              <a:buChar char="•"/>
            </a:pPr>
            <a:r>
              <a:rPr lang="en-US" sz="900" dirty="0">
                <a:solidFill>
                  <a:srgbClr val="002060"/>
                </a:solidFill>
                <a:cs typeface="Times New Roman"/>
              </a:rPr>
              <a:t>Substance Use and Violence</a:t>
            </a:r>
          </a:p>
          <a:p>
            <a:pPr marL="128588" indent="-128588">
              <a:buFont typeface="Arial" panose="020B0604020202020204" pitchFamily="34" charset="0"/>
              <a:buChar char="•"/>
            </a:pPr>
            <a:r>
              <a:rPr lang="en-US" sz="900" dirty="0">
                <a:solidFill>
                  <a:srgbClr val="002060"/>
                </a:solidFill>
                <a:cs typeface="Times New Roman"/>
              </a:rPr>
              <a:t>Depression, Anxiety, Trauma</a:t>
            </a:r>
            <a:endParaRPr lang="en-US" sz="1350">
              <a:cs typeface="Calibri" panose="020F0502020204030204"/>
            </a:endParaRPr>
          </a:p>
          <a:p>
            <a:pPr marL="128588" indent="-128588">
              <a:buFont typeface="Arial" panose="020B0604020202020204" pitchFamily="34" charset="0"/>
              <a:buChar char="•"/>
            </a:pPr>
            <a:r>
              <a:rPr lang="en-US" sz="900" dirty="0">
                <a:solidFill>
                  <a:srgbClr val="002060"/>
                </a:solidFill>
                <a:cs typeface="Times New Roman"/>
              </a:rPr>
              <a:t>Social Needs, Belongingness, Resiliency, Family Cohesion, ACEs</a:t>
            </a:r>
            <a:endParaRPr lang="en-US" sz="900" dirty="0">
              <a:solidFill>
                <a:srgbClr val="002060"/>
              </a:solidFill>
              <a:cs typeface="Times New Roman" panose="02020603050405020304" pitchFamily="18" charset="0"/>
            </a:endParaRPr>
          </a:p>
          <a:p>
            <a:endParaRPr lang="en-US" sz="900" dirty="0">
              <a:solidFill>
                <a:srgbClr val="002060"/>
              </a:solidFill>
              <a:cs typeface="Times New Roman" panose="02020603050405020304" pitchFamily="18" charset="0"/>
            </a:endParaRPr>
          </a:p>
        </p:txBody>
      </p:sp>
      <p:sp>
        <p:nvSpPr>
          <p:cNvPr id="7" name="Rounded Rectangle 6"/>
          <p:cNvSpPr/>
          <p:nvPr/>
        </p:nvSpPr>
        <p:spPr>
          <a:xfrm>
            <a:off x="104693" y="2077644"/>
            <a:ext cx="2050448" cy="693323"/>
          </a:xfrm>
          <a:prstGeom prst="round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900" b="1" dirty="0">
                <a:solidFill>
                  <a:schemeClr val="tx1"/>
                </a:solidFill>
                <a:cs typeface="Times New Roman" panose="02020603050405020304" pitchFamily="18" charset="0"/>
              </a:rPr>
            </a:br>
            <a:r>
              <a:rPr lang="en-US" sz="900" b="1" dirty="0">
                <a:solidFill>
                  <a:srgbClr val="002060"/>
                </a:solidFill>
                <a:cs typeface="Times New Roman" panose="02020603050405020304" pitchFamily="18" charset="0"/>
              </a:rPr>
              <a:t>Early Interventions for Youth </a:t>
            </a:r>
          </a:p>
          <a:p>
            <a:pPr marL="128588" indent="-128588">
              <a:buFont typeface="Arial" panose="020B0604020202020204" pitchFamily="34" charset="0"/>
              <a:buChar char="•"/>
            </a:pPr>
            <a:r>
              <a:rPr lang="en-US" sz="900" dirty="0">
                <a:solidFill>
                  <a:schemeClr val="tx1"/>
                </a:solidFill>
                <a:cs typeface="Times New Roman" panose="02020603050405020304" pitchFamily="18" charset="0"/>
              </a:rPr>
              <a:t>Brief Interventions</a:t>
            </a:r>
          </a:p>
          <a:p>
            <a:pPr marL="128588" indent="-128588">
              <a:buFont typeface="Arial" panose="020B0604020202020204" pitchFamily="34" charset="0"/>
              <a:buChar char="•"/>
            </a:pPr>
            <a:r>
              <a:rPr lang="en-US" sz="900" dirty="0">
                <a:solidFill>
                  <a:schemeClr val="tx1"/>
                </a:solidFill>
                <a:cs typeface="Times New Roman" panose="02020603050405020304" pitchFamily="18" charset="0"/>
              </a:rPr>
              <a:t>Motivational Interviewing</a:t>
            </a:r>
          </a:p>
          <a:p>
            <a:pPr marL="128588" indent="-128588">
              <a:buFont typeface="Arial" panose="020B0604020202020204" pitchFamily="34" charset="0"/>
              <a:buChar char="•"/>
            </a:pPr>
            <a:r>
              <a:rPr lang="en-US" sz="900" dirty="0">
                <a:solidFill>
                  <a:schemeClr val="tx1"/>
                </a:solidFill>
                <a:cs typeface="Times New Roman" panose="02020603050405020304" pitchFamily="18" charset="0"/>
              </a:rPr>
              <a:t>Behavioral Activation</a:t>
            </a:r>
          </a:p>
          <a:p>
            <a:pPr marL="128588" indent="-128588">
              <a:buFont typeface="Arial" panose="020B0604020202020204" pitchFamily="34" charset="0"/>
              <a:buChar char="•"/>
            </a:pPr>
            <a:r>
              <a:rPr lang="en-US" sz="900" i="1" dirty="0">
                <a:solidFill>
                  <a:schemeClr val="tx1"/>
                </a:solidFill>
                <a:cs typeface="Times New Roman" panose="02020603050405020304" pitchFamily="18" charset="0"/>
              </a:rPr>
              <a:t>This is Quitting </a:t>
            </a:r>
            <a:r>
              <a:rPr lang="en-US" sz="900" dirty="0">
                <a:solidFill>
                  <a:schemeClr val="tx1"/>
                </a:solidFill>
                <a:cs typeface="Times New Roman" panose="02020603050405020304" pitchFamily="18" charset="0"/>
              </a:rPr>
              <a:t>vaping intervention</a:t>
            </a:r>
            <a:endParaRPr lang="en-US" sz="900" i="1" dirty="0">
              <a:solidFill>
                <a:schemeClr val="tx1"/>
              </a:solidFill>
              <a:cs typeface="Times New Roman" panose="02020603050405020304" pitchFamily="18" charset="0"/>
            </a:endParaRPr>
          </a:p>
          <a:p>
            <a:pPr marL="128588" indent="-128588">
              <a:buFont typeface="Arial" panose="020B0604020202020204" pitchFamily="34" charset="0"/>
              <a:buChar char="•"/>
            </a:pPr>
            <a:endParaRPr lang="en-US" sz="750" dirty="0">
              <a:solidFill>
                <a:schemeClr val="tx1"/>
              </a:solidFill>
              <a:cs typeface="Times New Roman" panose="02020603050405020304" pitchFamily="18" charset="0"/>
            </a:endParaRPr>
          </a:p>
        </p:txBody>
      </p:sp>
      <p:sp>
        <p:nvSpPr>
          <p:cNvPr id="8" name="Rounded Rectangle 7"/>
          <p:cNvSpPr/>
          <p:nvPr/>
        </p:nvSpPr>
        <p:spPr>
          <a:xfrm>
            <a:off x="104693" y="2886237"/>
            <a:ext cx="2043413" cy="643346"/>
          </a:xfrm>
          <a:prstGeom prst="round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cs typeface="Times New Roman" panose="02020603050405020304" pitchFamily="18" charset="0"/>
              </a:rPr>
              <a:t>Treatment for Youth</a:t>
            </a:r>
          </a:p>
          <a:p>
            <a:pPr marL="128588" indent="-128588">
              <a:buFont typeface="Arial" panose="020B0604020202020204" pitchFamily="34" charset="0"/>
              <a:buChar char="•"/>
            </a:pPr>
            <a:r>
              <a:rPr lang="en-US" sz="900" dirty="0">
                <a:solidFill>
                  <a:schemeClr val="tx1"/>
                </a:solidFill>
                <a:cs typeface="Times New Roman" panose="02020603050405020304" pitchFamily="18" charset="0"/>
              </a:rPr>
              <a:t>MET/CBT, Cannabis Youth Treatment</a:t>
            </a:r>
          </a:p>
          <a:p>
            <a:pPr marL="128588" indent="-128588">
              <a:buFont typeface="Arial" panose="020B0604020202020204" pitchFamily="34" charset="0"/>
              <a:buChar char="•"/>
            </a:pPr>
            <a:r>
              <a:rPr lang="en-US" sz="900" dirty="0">
                <a:solidFill>
                  <a:schemeClr val="tx1"/>
                </a:solidFill>
                <a:cs typeface="Times New Roman" panose="02020603050405020304" pitchFamily="18" charset="0"/>
              </a:rPr>
              <a:t>Trauma-Focused CBT &amp; EMDR</a:t>
            </a:r>
          </a:p>
          <a:p>
            <a:pPr marL="128588" indent="-128588">
              <a:buFont typeface="Arial" panose="020B0604020202020204" pitchFamily="34" charset="0"/>
              <a:buChar char="•"/>
            </a:pPr>
            <a:r>
              <a:rPr lang="en-US" sz="900" dirty="0">
                <a:solidFill>
                  <a:schemeClr val="tx1"/>
                </a:solidFill>
                <a:cs typeface="Times New Roman" panose="02020603050405020304" pitchFamily="18" charset="0"/>
              </a:rPr>
              <a:t>Brief Strategic Family Therapy</a:t>
            </a:r>
          </a:p>
        </p:txBody>
      </p:sp>
      <p:sp>
        <p:nvSpPr>
          <p:cNvPr id="9" name="Rounded Rectangle 8"/>
          <p:cNvSpPr/>
          <p:nvPr/>
        </p:nvSpPr>
        <p:spPr>
          <a:xfrm>
            <a:off x="104692" y="4419464"/>
            <a:ext cx="2054792" cy="609224"/>
          </a:xfrm>
          <a:prstGeom prst="round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rgbClr val="002060"/>
                </a:solidFill>
                <a:cs typeface="Times New Roman" panose="02020603050405020304" pitchFamily="18" charset="0"/>
              </a:rPr>
              <a:t>Services for Caregivers</a:t>
            </a:r>
          </a:p>
          <a:p>
            <a:pPr marL="128588" indent="-128588">
              <a:buFont typeface="Arial" panose="020B0604020202020204" pitchFamily="34" charset="0"/>
              <a:buChar char="•"/>
            </a:pPr>
            <a:r>
              <a:rPr lang="en-US" sz="900" dirty="0">
                <a:solidFill>
                  <a:schemeClr val="tx1"/>
                </a:solidFill>
                <a:cs typeface="Times New Roman"/>
              </a:rPr>
              <a:t>Screening &amp; Referral to Treatment: Substance Use &amp; Behavioral Health</a:t>
            </a:r>
            <a:endParaRPr lang="en-US" sz="900" dirty="0">
              <a:solidFill>
                <a:schemeClr val="tx1"/>
              </a:solidFill>
              <a:cs typeface="Times New Roman" panose="02020603050405020304" pitchFamily="18" charset="0"/>
            </a:endParaRPr>
          </a:p>
          <a:p>
            <a:pPr marL="128588" indent="-128588">
              <a:buFont typeface="Arial" panose="020B0604020202020204" pitchFamily="34" charset="0"/>
              <a:buChar char="•"/>
            </a:pPr>
            <a:r>
              <a:rPr lang="en-US" sz="900" dirty="0">
                <a:solidFill>
                  <a:schemeClr val="tx1"/>
                </a:solidFill>
                <a:cs typeface="Times New Roman"/>
              </a:rPr>
              <a:t>Caregiver Support Groups</a:t>
            </a:r>
            <a:endParaRPr lang="en-US" sz="900" dirty="0">
              <a:solidFill>
                <a:schemeClr val="tx1"/>
              </a:solidFill>
              <a:cs typeface="Times New Roman" panose="02020603050405020304" pitchFamily="18" charset="0"/>
            </a:endParaRPr>
          </a:p>
        </p:txBody>
      </p:sp>
      <p:sp>
        <p:nvSpPr>
          <p:cNvPr id="10" name="Rounded Rectangle 9"/>
          <p:cNvSpPr/>
          <p:nvPr/>
        </p:nvSpPr>
        <p:spPr>
          <a:xfrm>
            <a:off x="93421" y="3687764"/>
            <a:ext cx="2043335" cy="613505"/>
          </a:xfrm>
          <a:prstGeom prst="round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rgbClr val="002060"/>
                </a:solidFill>
                <a:cs typeface="Times New Roman" panose="02020603050405020304" pitchFamily="18" charset="0"/>
              </a:rPr>
              <a:t>Recovery for Youth</a:t>
            </a:r>
          </a:p>
          <a:p>
            <a:pPr marL="128588" indent="-128588">
              <a:buFont typeface="Arial" panose="020B0604020202020204" pitchFamily="34" charset="0"/>
              <a:buChar char="•"/>
            </a:pPr>
            <a:r>
              <a:rPr lang="en-US" sz="900" dirty="0">
                <a:solidFill>
                  <a:schemeClr val="tx1"/>
                </a:solidFill>
                <a:cs typeface="Times New Roman" panose="02020603050405020304" pitchFamily="18" charset="0"/>
              </a:rPr>
              <a:t>Contingency Management</a:t>
            </a:r>
          </a:p>
          <a:p>
            <a:pPr marL="128588" indent="-128588">
              <a:buFont typeface="Arial" panose="020B0604020202020204" pitchFamily="34" charset="0"/>
              <a:buChar char="•"/>
            </a:pPr>
            <a:r>
              <a:rPr lang="en-US" sz="900" dirty="0">
                <a:solidFill>
                  <a:schemeClr val="tx1"/>
                </a:solidFill>
                <a:cs typeface="Times New Roman" panose="02020603050405020304" pitchFamily="18" charset="0"/>
              </a:rPr>
              <a:t>Youth Peer Recovery Group</a:t>
            </a:r>
          </a:p>
          <a:p>
            <a:pPr marL="128588" indent="-128588">
              <a:buFont typeface="Arial" panose="020B0604020202020204" pitchFamily="34" charset="0"/>
              <a:buChar char="•"/>
            </a:pPr>
            <a:r>
              <a:rPr lang="en-US" sz="900" dirty="0">
                <a:solidFill>
                  <a:schemeClr val="tx1"/>
                </a:solidFill>
                <a:cs typeface="Times New Roman"/>
              </a:rPr>
              <a:t>Youth Peer Recovery Coaching</a:t>
            </a:r>
          </a:p>
        </p:txBody>
      </p:sp>
      <p:sp>
        <p:nvSpPr>
          <p:cNvPr id="21" name="Down Arrow Callout 20"/>
          <p:cNvSpPr/>
          <p:nvPr/>
        </p:nvSpPr>
        <p:spPr>
          <a:xfrm>
            <a:off x="2400300" y="1323566"/>
            <a:ext cx="1999171" cy="752680"/>
          </a:xfrm>
          <a:prstGeom prst="downArrowCallou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r>
              <a:rPr lang="en-US" sz="900" b="1" u="sng" dirty="0">
                <a:cs typeface="Times New Roman" panose="02020603050405020304" pitchFamily="18" charset="0"/>
              </a:rPr>
            </a:br>
            <a:br>
              <a:rPr lang="en-US" sz="900" b="1" u="sng" dirty="0">
                <a:cs typeface="Times New Roman" panose="02020603050405020304" pitchFamily="18" charset="0"/>
              </a:rPr>
            </a:br>
            <a:r>
              <a:rPr lang="en-US" sz="1100" b="1" dirty="0">
                <a:solidFill>
                  <a:srgbClr val="002060"/>
                </a:solidFill>
                <a:cs typeface="Times New Roman"/>
              </a:rPr>
              <a:t>Juvenile Justice System</a:t>
            </a:r>
          </a:p>
          <a:p>
            <a:pPr algn="ctr"/>
            <a:endParaRPr lang="en-US" sz="1100" b="1" dirty="0">
              <a:solidFill>
                <a:srgbClr val="002060"/>
              </a:solidFill>
              <a:cs typeface="Times New Roman"/>
            </a:endParaRPr>
          </a:p>
          <a:p>
            <a:pPr algn="ctr"/>
            <a:endParaRPr lang="en-US" sz="1200" dirty="0">
              <a:solidFill>
                <a:schemeClr val="tx1"/>
              </a:solidFill>
              <a:cs typeface="Times New Roman" panose="02020603050405020304" pitchFamily="18" charset="0"/>
            </a:endParaRPr>
          </a:p>
        </p:txBody>
      </p:sp>
      <p:sp>
        <p:nvSpPr>
          <p:cNvPr id="26" name="Oval 25"/>
          <p:cNvSpPr/>
          <p:nvPr/>
        </p:nvSpPr>
        <p:spPr>
          <a:xfrm>
            <a:off x="2822206" y="2078538"/>
            <a:ext cx="1151136" cy="560762"/>
          </a:xfrm>
          <a:prstGeom prst="ellips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dirty="0">
                <a:solidFill>
                  <a:schemeClr val="tx1"/>
                </a:solidFill>
                <a:cs typeface="Times New Roman"/>
              </a:rPr>
              <a:t> </a:t>
            </a:r>
            <a:r>
              <a:rPr lang="en-US" sz="900">
                <a:solidFill>
                  <a:schemeClr val="tx1"/>
                </a:solidFill>
                <a:cs typeface="Times New Roman"/>
              </a:rPr>
              <a:t>CATALIST</a:t>
            </a:r>
            <a:endParaRPr lang="en-US" sz="1350">
              <a:solidFill>
                <a:schemeClr val="tx1"/>
              </a:solidFill>
              <a:cs typeface="Calibri"/>
            </a:endParaRPr>
          </a:p>
          <a:p>
            <a:pPr algn="ctr"/>
            <a:r>
              <a:rPr lang="en-US" sz="900" dirty="0">
                <a:solidFill>
                  <a:schemeClr val="tx1"/>
                </a:solidFill>
                <a:cs typeface="Times New Roman"/>
              </a:rPr>
              <a:t>Providers</a:t>
            </a:r>
            <a:endParaRPr lang="en-US" sz="1350" dirty="0">
              <a:solidFill>
                <a:schemeClr val="tx1"/>
              </a:solidFill>
              <a:cs typeface="Calibri"/>
            </a:endParaRPr>
          </a:p>
        </p:txBody>
      </p:sp>
      <p:sp>
        <p:nvSpPr>
          <p:cNvPr id="27" name="Down Arrow Callout 26"/>
          <p:cNvSpPr/>
          <p:nvPr/>
        </p:nvSpPr>
        <p:spPr>
          <a:xfrm>
            <a:off x="4564685" y="1323567"/>
            <a:ext cx="1985227" cy="745933"/>
          </a:xfrm>
          <a:prstGeom prst="downArrowCallou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r>
              <a:rPr lang="en-US" sz="900" b="1" u="sng" dirty="0">
                <a:cs typeface="Times New Roman" panose="02020603050405020304" pitchFamily="18" charset="0"/>
              </a:rPr>
            </a:br>
            <a:r>
              <a:rPr lang="en-US" sz="1100" b="1" dirty="0">
                <a:solidFill>
                  <a:srgbClr val="002060"/>
                </a:solidFill>
                <a:cs typeface="Times New Roman"/>
              </a:rPr>
              <a:t>Middle &amp; High Schools</a:t>
            </a:r>
          </a:p>
          <a:p>
            <a:pPr algn="ctr"/>
            <a:endParaRPr lang="en-US" sz="1100" b="1" dirty="0">
              <a:solidFill>
                <a:srgbClr val="002060"/>
              </a:solidFill>
              <a:cs typeface="Times New Roman"/>
            </a:endParaRPr>
          </a:p>
        </p:txBody>
      </p:sp>
      <p:sp>
        <p:nvSpPr>
          <p:cNvPr id="28" name="Down Arrow Callout 27"/>
          <p:cNvSpPr/>
          <p:nvPr/>
        </p:nvSpPr>
        <p:spPr>
          <a:xfrm>
            <a:off x="6727317" y="1327154"/>
            <a:ext cx="2078356" cy="727371"/>
          </a:xfrm>
          <a:prstGeom prst="downArrowCallou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r>
              <a:rPr lang="en-US" sz="900" b="1" u="sng" dirty="0">
                <a:cs typeface="Times New Roman" panose="02020603050405020304" pitchFamily="18" charset="0"/>
              </a:rPr>
            </a:br>
            <a:r>
              <a:rPr lang="en-US" sz="1100" b="1" dirty="0">
                <a:solidFill>
                  <a:srgbClr val="002060"/>
                </a:solidFill>
                <a:cs typeface="Times New Roman"/>
              </a:rPr>
              <a:t>Emergency Departments</a:t>
            </a:r>
          </a:p>
          <a:p>
            <a:pPr algn="ctr"/>
            <a:endParaRPr lang="en-US" sz="1100" b="1" dirty="0">
              <a:solidFill>
                <a:srgbClr val="002060"/>
              </a:solidFill>
              <a:cs typeface="Times New Roman"/>
            </a:endParaRPr>
          </a:p>
        </p:txBody>
      </p:sp>
      <p:sp>
        <p:nvSpPr>
          <p:cNvPr id="18" name="Rectangle 17"/>
          <p:cNvSpPr/>
          <p:nvPr/>
        </p:nvSpPr>
        <p:spPr>
          <a:xfrm>
            <a:off x="3190522" y="2845028"/>
            <a:ext cx="4781218" cy="759207"/>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sz="300" b="1" dirty="0">
              <a:solidFill>
                <a:schemeClr val="tx1"/>
              </a:solidFill>
              <a:cs typeface="Times New Roman" panose="02020603050405020304" pitchFamily="18" charset="0"/>
            </a:endParaRPr>
          </a:p>
          <a:p>
            <a:endParaRPr lang="en-US" sz="300" b="1" dirty="0">
              <a:solidFill>
                <a:schemeClr val="tx1"/>
              </a:solidFill>
              <a:cs typeface="Times New Roman" panose="02020603050405020304" pitchFamily="18" charset="0"/>
            </a:endParaRPr>
          </a:p>
          <a:p>
            <a:pPr algn="ctr"/>
            <a:r>
              <a:rPr lang="en-US" sz="900" b="1" dirty="0">
                <a:solidFill>
                  <a:srgbClr val="002060"/>
                </a:solidFill>
                <a:cs typeface="Times New Roman"/>
              </a:rPr>
              <a:t>Licensed Professional Counselors or Clinical Social Workers</a:t>
            </a:r>
          </a:p>
          <a:p>
            <a:pPr marL="171450" indent="-171450">
              <a:buAutoNum type="arabicPeriod"/>
            </a:pPr>
            <a:r>
              <a:rPr lang="en-US" sz="900" dirty="0">
                <a:solidFill>
                  <a:schemeClr val="tx1"/>
                </a:solidFill>
                <a:cs typeface="Times New Roman" panose="02020603050405020304" pitchFamily="18" charset="0"/>
              </a:rPr>
              <a:t>Manage all aspects of services and care navigation for CATALIST youth.</a:t>
            </a:r>
          </a:p>
          <a:p>
            <a:pPr marL="171450" indent="-171450">
              <a:buFontTx/>
              <a:buAutoNum type="arabicPeriod"/>
            </a:pPr>
            <a:r>
              <a:rPr lang="en-US" sz="900" dirty="0">
                <a:solidFill>
                  <a:schemeClr val="tx1"/>
                </a:solidFill>
                <a:cs typeface="Times New Roman" panose="02020603050405020304" pitchFamily="18" charset="0"/>
              </a:rPr>
              <a:t>Screen caregivers and manage all referrals to treatment or services.</a:t>
            </a:r>
          </a:p>
          <a:p>
            <a:pPr marL="171450" indent="-171450">
              <a:buAutoNum type="arabicPeriod"/>
            </a:pPr>
            <a:r>
              <a:rPr lang="en-US" sz="900" dirty="0">
                <a:solidFill>
                  <a:schemeClr val="tx1"/>
                </a:solidFill>
                <a:cs typeface="Times New Roman"/>
              </a:rPr>
              <a:t>Coordinate </a:t>
            </a:r>
            <a:r>
              <a:rPr lang="en-US" sz="900" b="1" dirty="0">
                <a:solidFill>
                  <a:srgbClr val="002060"/>
                </a:solidFill>
                <a:cs typeface="Times New Roman"/>
              </a:rPr>
              <a:t>Caregiver Support Groups </a:t>
            </a:r>
            <a:r>
              <a:rPr lang="en-US" sz="900" dirty="0">
                <a:solidFill>
                  <a:schemeClr val="tx1"/>
                </a:solidFill>
                <a:cs typeface="Times New Roman"/>
              </a:rPr>
              <a:t>and fishbowl engagement program.</a:t>
            </a:r>
          </a:p>
          <a:p>
            <a:pPr marL="171450" indent="-171450">
              <a:buAutoNum type="arabicPeriod"/>
            </a:pPr>
            <a:r>
              <a:rPr lang="en-US" sz="900" dirty="0">
                <a:solidFill>
                  <a:schemeClr val="tx1"/>
                </a:solidFill>
                <a:cs typeface="Times New Roman" panose="02020603050405020304" pitchFamily="18" charset="0"/>
              </a:rPr>
              <a:t>Collect data for CATALIST Evaluator.</a:t>
            </a:r>
            <a:br>
              <a:rPr lang="en-US" sz="900" dirty="0">
                <a:solidFill>
                  <a:schemeClr val="tx1"/>
                </a:solidFill>
                <a:cs typeface="Times New Roman" panose="02020603050405020304" pitchFamily="18" charset="0"/>
              </a:rPr>
            </a:br>
            <a:r>
              <a:rPr lang="en-US" sz="750" dirty="0">
                <a:solidFill>
                  <a:schemeClr val="tx1"/>
                </a:solidFill>
                <a:cs typeface="Times New Roman" panose="02020603050405020304" pitchFamily="18" charset="0"/>
              </a:rPr>
              <a:t> </a:t>
            </a:r>
          </a:p>
        </p:txBody>
      </p:sp>
      <p:sp>
        <p:nvSpPr>
          <p:cNvPr id="38" name="Isosceles Triangle 37"/>
          <p:cNvSpPr/>
          <p:nvPr/>
        </p:nvSpPr>
        <p:spPr>
          <a:xfrm>
            <a:off x="4872823" y="4380113"/>
            <a:ext cx="1401482" cy="648575"/>
          </a:xfrm>
          <a:prstGeom prs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en-US" sz="825" b="1" dirty="0">
              <a:solidFill>
                <a:schemeClr val="tx1"/>
              </a:solidFill>
              <a:cs typeface="Times New Roman"/>
            </a:endParaRPr>
          </a:p>
        </p:txBody>
      </p:sp>
      <p:sp>
        <p:nvSpPr>
          <p:cNvPr id="51" name="Rectangle 50"/>
          <p:cNvSpPr/>
          <p:nvPr/>
        </p:nvSpPr>
        <p:spPr>
          <a:xfrm>
            <a:off x="3188726" y="3726106"/>
            <a:ext cx="4783014" cy="580119"/>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rgbClr val="002060"/>
                </a:solidFill>
                <a:cs typeface="Times New Roman"/>
              </a:rPr>
              <a:t>CATALIST Youth Recovery Coaches </a:t>
            </a:r>
            <a:endParaRPr lang="en-US" sz="900" b="1" dirty="0">
              <a:solidFill>
                <a:srgbClr val="002060"/>
              </a:solidFill>
              <a:cs typeface="Times New Roman" panose="02020603050405020304" pitchFamily="18" charset="0"/>
            </a:endParaRPr>
          </a:p>
          <a:p>
            <a:pPr marL="171450" indent="-171450">
              <a:buFont typeface="+mj-lt"/>
              <a:buAutoNum type="arabicPeriod"/>
            </a:pPr>
            <a:endParaRPr lang="en-US" sz="150" dirty="0">
              <a:solidFill>
                <a:schemeClr val="tx1"/>
              </a:solidFill>
              <a:cs typeface="Times New Roman" panose="02020603050405020304" pitchFamily="18" charset="0"/>
            </a:endParaRPr>
          </a:p>
          <a:p>
            <a:pPr marL="171450" indent="-171450">
              <a:buFont typeface="+mj-lt"/>
              <a:buAutoNum type="arabicPeriod"/>
            </a:pPr>
            <a:r>
              <a:rPr lang="en-US" sz="900" dirty="0">
                <a:solidFill>
                  <a:schemeClr val="tx1"/>
                </a:solidFill>
                <a:cs typeface="Times New Roman" panose="02020603050405020304" pitchFamily="18" charset="0"/>
              </a:rPr>
              <a:t>Lead the Youth Recovery Group for the Virginia target area.</a:t>
            </a:r>
          </a:p>
          <a:p>
            <a:pPr marL="171450" indent="-171450">
              <a:buFont typeface="+mj-lt"/>
              <a:buAutoNum type="arabicPeriod"/>
            </a:pPr>
            <a:r>
              <a:rPr lang="en-US" sz="900" dirty="0">
                <a:solidFill>
                  <a:schemeClr val="tx1"/>
                </a:solidFill>
                <a:cs typeface="Times New Roman" panose="02020603050405020304" pitchFamily="18" charset="0"/>
              </a:rPr>
              <a:t>Provide peer support services to group members as needed.</a:t>
            </a:r>
          </a:p>
          <a:p>
            <a:pPr marL="171450" indent="-171450">
              <a:buFont typeface="+mj-lt"/>
              <a:buAutoNum type="arabicPeriod"/>
            </a:pPr>
            <a:r>
              <a:rPr lang="en-US" sz="900" dirty="0">
                <a:solidFill>
                  <a:schemeClr val="tx1"/>
                </a:solidFill>
                <a:cs typeface="Times New Roman" panose="02020603050405020304" pitchFamily="18" charset="0"/>
              </a:rPr>
              <a:t>Meet weekly with CSSC to discuss group members.</a:t>
            </a:r>
          </a:p>
        </p:txBody>
      </p:sp>
      <p:sp>
        <p:nvSpPr>
          <p:cNvPr id="2" name="Rectangle 1"/>
          <p:cNvSpPr/>
          <p:nvPr/>
        </p:nvSpPr>
        <p:spPr>
          <a:xfrm>
            <a:off x="3188725" y="326568"/>
            <a:ext cx="3369068" cy="300082"/>
          </a:xfrm>
          <a:prstGeom prst="rect">
            <a:avLst/>
          </a:prstGeom>
        </p:spPr>
        <p:txBody>
          <a:bodyPr wrap="square">
            <a:spAutoFit/>
          </a:bodyPr>
          <a:lstStyle/>
          <a:p>
            <a:pPr algn="ctr">
              <a:spcAft>
                <a:spcPts val="450"/>
              </a:spcAft>
            </a:pPr>
            <a:r>
              <a:rPr lang="en-US" sz="1350" b="1" dirty="0">
                <a:solidFill>
                  <a:srgbClr val="002060"/>
                </a:solidFill>
                <a:ea typeface="Calibri" panose="020F0502020204030204" pitchFamily="34" charset="0"/>
              </a:rPr>
              <a:t>The CATALIST Model</a:t>
            </a:r>
          </a:p>
        </p:txBody>
      </p:sp>
      <p:sp>
        <p:nvSpPr>
          <p:cNvPr id="48" name="Oval 47"/>
          <p:cNvSpPr/>
          <p:nvPr/>
        </p:nvSpPr>
        <p:spPr>
          <a:xfrm>
            <a:off x="4960559" y="2078302"/>
            <a:ext cx="1173236" cy="560762"/>
          </a:xfrm>
          <a:prstGeom prst="ellips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dirty="0">
                <a:solidFill>
                  <a:schemeClr val="tx1"/>
                </a:solidFill>
                <a:cs typeface="Times New Roman"/>
              </a:rPr>
              <a:t>CATALIST Providers</a:t>
            </a:r>
            <a:endParaRPr lang="en-US" sz="1350" dirty="0">
              <a:solidFill>
                <a:schemeClr val="tx1"/>
              </a:solidFill>
            </a:endParaRPr>
          </a:p>
        </p:txBody>
      </p:sp>
      <p:sp>
        <p:nvSpPr>
          <p:cNvPr id="52" name="Oval 51"/>
          <p:cNvSpPr/>
          <p:nvPr/>
        </p:nvSpPr>
        <p:spPr>
          <a:xfrm>
            <a:off x="7188909" y="2054541"/>
            <a:ext cx="1151136" cy="560762"/>
          </a:xfrm>
          <a:prstGeom prst="ellips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dirty="0">
                <a:solidFill>
                  <a:schemeClr val="tx1"/>
                </a:solidFill>
                <a:cs typeface="Times New Roman"/>
              </a:rPr>
              <a:t>SBIRT or CATALIST Providers</a:t>
            </a:r>
            <a:endParaRPr lang="en-US" sz="1350" dirty="0">
              <a:solidFill>
                <a:schemeClr val="tx1"/>
              </a:solidFill>
            </a:endParaRPr>
          </a:p>
        </p:txBody>
      </p:sp>
      <p:cxnSp>
        <p:nvCxnSpPr>
          <p:cNvPr id="54" name="Straight Arrow Connector 53"/>
          <p:cNvCxnSpPr>
            <a:cxnSpLocks/>
          </p:cNvCxnSpPr>
          <p:nvPr/>
        </p:nvCxnSpPr>
        <p:spPr>
          <a:xfrm>
            <a:off x="2154383" y="4698491"/>
            <a:ext cx="3070760" cy="0"/>
          </a:xfrm>
          <a:prstGeom prst="straightConnector1">
            <a:avLst/>
          </a:prstGeom>
          <a:ln w="6350">
            <a:solidFill>
              <a:srgbClr val="CC99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E18CEF-254B-1331-085D-59FAC6CAB0EA}"/>
              </a:ext>
            </a:extLst>
          </p:cNvPr>
          <p:cNvSpPr txBox="1"/>
          <p:nvPr/>
        </p:nvSpPr>
        <p:spPr>
          <a:xfrm>
            <a:off x="5145521" y="4582751"/>
            <a:ext cx="854435"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dirty="0">
                <a:cs typeface="Calibri"/>
              </a:rPr>
              <a:t>Community Treatment Sites</a:t>
            </a:r>
            <a:endParaRPr lang="en-US" sz="900" dirty="0"/>
          </a:p>
        </p:txBody>
      </p:sp>
      <p:pic>
        <p:nvPicPr>
          <p:cNvPr id="11" name="Picture 10">
            <a:extLst>
              <a:ext uri="{FF2B5EF4-FFF2-40B4-BE49-F238E27FC236}">
                <a16:creationId xmlns:a16="http://schemas.microsoft.com/office/drawing/2014/main" id="{33818021-E74D-F580-5B3D-BB0318B49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450" y="86072"/>
            <a:ext cx="1124349" cy="675509"/>
          </a:xfrm>
          <a:prstGeom prst="rect">
            <a:avLst/>
          </a:prstGeom>
        </p:spPr>
      </p:pic>
      <p:sp>
        <p:nvSpPr>
          <p:cNvPr id="12" name="TextBox 11">
            <a:extLst>
              <a:ext uri="{FF2B5EF4-FFF2-40B4-BE49-F238E27FC236}">
                <a16:creationId xmlns:a16="http://schemas.microsoft.com/office/drawing/2014/main" id="{8FFD9C17-91A7-9B81-EB00-7F41F1DC37DB}"/>
              </a:ext>
            </a:extLst>
          </p:cNvPr>
          <p:cNvSpPr txBox="1"/>
          <p:nvPr/>
        </p:nvSpPr>
        <p:spPr>
          <a:xfrm>
            <a:off x="3130312" y="906039"/>
            <a:ext cx="4923181" cy="276999"/>
          </a:xfrm>
          <a:prstGeom prst="rect">
            <a:avLst/>
          </a:prstGeom>
          <a:noFill/>
        </p:spPr>
        <p:txBody>
          <a:bodyPr wrap="square" rtlCol="0">
            <a:spAutoFit/>
          </a:bodyPr>
          <a:lstStyle/>
          <a:p>
            <a:pPr algn="ctr"/>
            <a:r>
              <a:rPr lang="en-US" sz="1200" b="1" dirty="0">
                <a:solidFill>
                  <a:srgbClr val="002060"/>
                </a:solidFill>
                <a:cs typeface="Times New Roman" panose="02020603050405020304" pitchFamily="18" charset="0"/>
              </a:rPr>
              <a:t>Community Entry Points, Providers, &amp; Responsibilities</a:t>
            </a:r>
          </a:p>
        </p:txBody>
      </p:sp>
    </p:spTree>
    <p:extLst>
      <p:ext uri="{BB962C8B-B14F-4D97-AF65-F5344CB8AC3E}">
        <p14:creationId xmlns:p14="http://schemas.microsoft.com/office/powerpoint/2010/main" val="310373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text&#10;&#10;Description automatically generated">
            <a:extLst>
              <a:ext uri="{FF2B5EF4-FFF2-40B4-BE49-F238E27FC236}">
                <a16:creationId xmlns:a16="http://schemas.microsoft.com/office/drawing/2014/main" id="{DF0FA839-D6C2-8FBA-2374-932EA4AC6105}"/>
              </a:ext>
            </a:extLst>
          </p:cNvPr>
          <p:cNvPicPr>
            <a:picLocks noChangeAspect="1"/>
          </p:cNvPicPr>
          <p:nvPr/>
        </p:nvPicPr>
        <p:blipFill rotWithShape="1">
          <a:blip r:embed="rId2"/>
          <a:srcRect l="1095" t="1389" r="552" b="2222"/>
          <a:stretch/>
        </p:blipFill>
        <p:spPr>
          <a:xfrm>
            <a:off x="0" y="87464"/>
            <a:ext cx="9144000" cy="5056036"/>
          </a:xfrm>
          <a:prstGeom prst="rect">
            <a:avLst/>
          </a:prstGeom>
        </p:spPr>
      </p:pic>
    </p:spTree>
    <p:extLst>
      <p:ext uri="{BB962C8B-B14F-4D97-AF65-F5344CB8AC3E}">
        <p14:creationId xmlns:p14="http://schemas.microsoft.com/office/powerpoint/2010/main" val="2066751746"/>
      </p:ext>
    </p:extLst>
  </p:cSld>
  <p:clrMapOvr>
    <a:masterClrMapping/>
  </p:clrMapOvr>
  <p:transition spd="med"/>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8aa06a-f769-45a5-af46-b7f57041a6b3" xsi:nil="true"/>
    <lcf76f155ced4ddcb4097134ff3c332f xmlns="40185c72-488a-4c92-becc-859dc191d30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CAC12805B7749819622CCBE904E74" ma:contentTypeVersion="15" ma:contentTypeDescription="Create a new document." ma:contentTypeScope="" ma:versionID="2005eef4672555854c756f58f84aadac">
  <xsd:schema xmlns:xsd="http://www.w3.org/2001/XMLSchema" xmlns:xs="http://www.w3.org/2001/XMLSchema" xmlns:p="http://schemas.microsoft.com/office/2006/metadata/properties" xmlns:ns2="40185c72-488a-4c92-becc-859dc191d30c" xmlns:ns3="e68aa06a-f769-45a5-af46-b7f57041a6b3" targetNamespace="http://schemas.microsoft.com/office/2006/metadata/properties" ma:root="true" ma:fieldsID="529fb7ea240dc5302ae234cf5a492f31" ns2:_="" ns3:_="">
    <xsd:import namespace="40185c72-488a-4c92-becc-859dc191d30c"/>
    <xsd:import namespace="e68aa06a-f769-45a5-af46-b7f57041a6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185c72-488a-4c92-becc-859dc191d3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26325e-d2d8-4aca-b017-8b5fa765696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8aa06a-f769-45a5-af46-b7f57041a6b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8cb4ccb-74ab-413c-a6f6-a5e81e89dfb0}" ma:internalName="TaxCatchAll" ma:showField="CatchAllData" ma:web="e68aa06a-f769-45a5-af46-b7f57041a6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517C44-7476-4B89-B21C-D42D906F7F6B}">
  <ds:schemaRefs>
    <ds:schemaRef ds:uri="http://schemas.microsoft.com/sharepoint/v3/contenttype/forms"/>
  </ds:schemaRefs>
</ds:datastoreItem>
</file>

<file path=customXml/itemProps2.xml><?xml version="1.0" encoding="utf-8"?>
<ds:datastoreItem xmlns:ds="http://schemas.openxmlformats.org/officeDocument/2006/customXml" ds:itemID="{F4ECDF7F-85DD-4A9F-9884-E795CDE5F7D4}">
  <ds:schemaRefs>
    <ds:schemaRef ds:uri="http://schemas.microsoft.com/office/2006/metadata/properties"/>
    <ds:schemaRef ds:uri="http://schemas.microsoft.com/office/infopath/2007/PartnerControls"/>
    <ds:schemaRef ds:uri="e68aa06a-f769-45a5-af46-b7f57041a6b3"/>
    <ds:schemaRef ds:uri="40185c72-488a-4c92-becc-859dc191d30c"/>
  </ds:schemaRefs>
</ds:datastoreItem>
</file>

<file path=customXml/itemProps3.xml><?xml version="1.0" encoding="utf-8"?>
<ds:datastoreItem xmlns:ds="http://schemas.openxmlformats.org/officeDocument/2006/customXml" ds:itemID="{428CC4E9-BDC1-49A0-AC99-04E078C10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185c72-488a-4c92-becc-859dc191d30c"/>
    <ds:schemaRef ds:uri="e68aa06a-f769-45a5-af46-b7f57041a6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13480</TotalTime>
  <Words>3621</Words>
  <Application>Microsoft Office PowerPoint</Application>
  <PresentationFormat>On-screen Show (16:9)</PresentationFormat>
  <Paragraphs>576</Paragraphs>
  <Slides>40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Maiandra GD</vt:lpstr>
      <vt:lpstr>Segoe UI</vt:lpstr>
      <vt:lpstr>Times New Roman</vt:lpstr>
      <vt:lpstr>1_Office Theme</vt:lpstr>
      <vt:lpstr>PowerPoint Presentation</vt:lpstr>
      <vt:lpstr>Faculty Disclosures</vt:lpstr>
      <vt:lpstr>Disclosures</vt:lpstr>
      <vt:lpstr>Learning Objectives</vt:lpstr>
      <vt:lpstr>CATALIST OVERVIEW</vt:lpstr>
      <vt:lpstr>CORE COMPONENTS</vt:lpstr>
      <vt:lpstr>EVIDENCE-BASED STRATEGIES</vt:lpstr>
      <vt:lpstr>PowerPoint Presentation</vt:lpstr>
      <vt:lpstr>PowerPoint Presentation</vt:lpstr>
      <vt:lpstr>Community Needs Assessment</vt:lpstr>
      <vt:lpstr>Community Partners</vt:lpstr>
      <vt:lpstr>Location of Services</vt:lpstr>
      <vt:lpstr>Readiness Assessment</vt:lpstr>
      <vt:lpstr>Foundation: Collaborative Care Core Principles</vt:lpstr>
      <vt:lpstr>Identification, Screening, &amp; Assessment</vt:lpstr>
      <vt:lpstr>Early Intervention</vt:lpstr>
      <vt:lpstr>Treatment &amp; Recovery</vt:lpstr>
      <vt:lpstr>Caregiver Participation, Screening, &amp;  Referral to Treatment</vt:lpstr>
      <vt:lpstr>Evaluation: Method</vt:lpstr>
      <vt:lpstr>Sample</vt:lpstr>
      <vt:lpstr>Length of Stay</vt:lpstr>
      <vt:lpstr>PowerPoint Presentation</vt:lpstr>
      <vt:lpstr>PowerPoint Presentation</vt:lpstr>
      <vt:lpstr>PowerPoint Presentation</vt:lpstr>
      <vt:lpstr>PowerPoint Presentation</vt:lpstr>
      <vt:lpstr>PowerPoint Presentation</vt:lpstr>
      <vt:lpstr>Qualitative Themes</vt:lpstr>
      <vt:lpstr>Qualitative Themes</vt:lpstr>
      <vt:lpstr>In their own words…</vt:lpstr>
      <vt:lpstr>Limitations</vt:lpstr>
      <vt:lpstr>Winchester Community</vt:lpstr>
      <vt:lpstr>Engaging Our Community &amp;  Rebuilding Relationships</vt:lpstr>
      <vt:lpstr>Sample</vt:lpstr>
      <vt:lpstr>Sample</vt:lpstr>
      <vt:lpstr>Social Determinants of Health (N=20)</vt:lpstr>
      <vt:lpstr>PowerPoint Presentation</vt:lpstr>
      <vt:lpstr>PowerPoint Presentation</vt:lpstr>
      <vt:lpstr>PowerPoint Presentation</vt:lpstr>
      <vt:lpstr>CATALIST Implementation Guide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Eryn Mills</dc:creator>
  <cp:lastModifiedBy>Cindy Lackey</cp:lastModifiedBy>
  <cp:revision>117</cp:revision>
  <dcterms:modified xsi:type="dcterms:W3CDTF">2024-03-27T02:12:51Z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0x0101000C5CAC12805B7749819622CCBE904E74</vt:lpwstr>
  </property>
  <property fmtid="{D5CDD505-2E9C-101B-9397-08002B2CF9AE}" pid="3" name="MediaServiceImageTags">
    <vt:lpwstr/>
  </property>
</Properties>
</file>